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69" r:id="rId3"/>
    <p:sldId id="315" r:id="rId4"/>
    <p:sldId id="376" r:id="rId5"/>
    <p:sldId id="377" r:id="rId6"/>
    <p:sldId id="378" r:id="rId7"/>
    <p:sldId id="337" r:id="rId8"/>
    <p:sldId id="313" r:id="rId9"/>
    <p:sldId id="332" r:id="rId10"/>
    <p:sldId id="317" r:id="rId11"/>
    <p:sldId id="352" r:id="rId12"/>
    <p:sldId id="353" r:id="rId13"/>
    <p:sldId id="354" r:id="rId14"/>
    <p:sldId id="355" r:id="rId15"/>
    <p:sldId id="307" r:id="rId16"/>
    <p:sldId id="360" r:id="rId17"/>
    <p:sldId id="379" r:id="rId18"/>
    <p:sldId id="335" r:id="rId19"/>
    <p:sldId id="382" r:id="rId20"/>
    <p:sldId id="380" r:id="rId21"/>
    <p:sldId id="346" r:id="rId22"/>
    <p:sldId id="368" r:id="rId23"/>
    <p:sldId id="38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11</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BA2B8C8-A654-4224-BD4A-F1965367F1D7}" type="datetime1">
              <a:rPr lang="en-US" smtClean="0"/>
              <a:t>3/19/2016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2CA8A2-48CE-4595-B4E3-5516DC2DBC71}" type="datetime1">
              <a:rPr lang="en-US" smtClean="0"/>
              <a:t>3/19/2016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F4EED-ACDA-42AB-9492-8D0CE134C762}" type="datetime1">
              <a:rPr lang="en-US" smtClean="0"/>
              <a:t>3/19/2016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4C8CA5-AB18-4F26-A3B9-F4AF8416661D}" type="datetime1">
              <a:rPr lang="en-US" smtClean="0"/>
              <a:t>3/19/2016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6504E8-A1B4-4F9D-B95C-4A33363F3D58}" type="datetime1">
              <a:rPr lang="en-US" smtClean="0"/>
              <a:t>3/19/2016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A89747-88E6-4D32-A37E-C9D764E4FAB4}" type="datetime1">
              <a:rPr lang="en-US" smtClean="0"/>
              <a:t>3/19/2016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D2A5996-C807-426A-845A-C6BC92791B64}" type="datetime1">
              <a:rPr lang="en-US" smtClean="0"/>
              <a:t>3/19/2016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2583D42-1AC4-4B08-B425-BA16C3968DCA}" type="datetime1">
              <a:rPr lang="en-US" smtClean="0"/>
              <a:t>3/19/2016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4C96241-A20F-4466-B31B-32A125CD51C4}" type="datetime1">
              <a:rPr lang="en-US" smtClean="0"/>
              <a:t>3/19/2016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D66E0D-4213-4AC6-BCAF-4C838E1ED93D}" type="datetime1">
              <a:rPr lang="en-US" smtClean="0"/>
              <a:t>3/19/2016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F9F0AC-0BBC-4063-A1DC-F7829D999B3D}" type="datetime1">
              <a:rPr lang="en-US" smtClean="0"/>
              <a:t>3/19/2016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C776819-FDD6-496D-A946-822483615C5B}" type="datetime1">
              <a:rPr lang="en-US" smtClean="0"/>
              <a:t>3/19/2016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5-16-0010-00-agen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dyspan-sc/dcn/16/sc-16-0003-05-MTNG-16th-general-meeting-of-ieee-dyspan-sc-meeting-schedule.xlsx" TargetMode="External"/><Relationship Id="rId2" Type="http://schemas.openxmlformats.org/officeDocument/2006/relationships/hyperlink" Target="http://grouper.ieee.org/groups/dyspan/files/piscataway-2016-information-package.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7600B36-4246-478B-BEAD-803C15C7094F}" type="datetime1">
              <a:rPr lang="en-US" smtClean="0">
                <a:solidFill>
                  <a:srgbClr val="000099"/>
                </a:solidFill>
              </a:rPr>
              <a:t>3/19/2016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4590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2</a:t>
            </a:r>
            <a:r>
              <a:rPr lang="en-US" sz="1200" b="1" dirty="0" smtClean="0">
                <a:latin typeface="Arial" pitchFamily="34" charset="0"/>
                <a:cs typeface="Times New Roman" pitchFamily="18" charset="0"/>
              </a:rPr>
              <a:t>2-24 March </a:t>
            </a:r>
            <a:r>
              <a:rPr lang="en-US" sz="1200" b="1" dirty="0" smtClean="0">
                <a:latin typeface="Arial" pitchFamily="34" charset="0"/>
                <a:cs typeface="Times New Roman" pitchFamily="18" charset="0"/>
              </a:rPr>
              <a:t>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19</a:t>
            </a:r>
            <a:r>
              <a:rPr lang="en-US" sz="1200" b="1" dirty="0" smtClean="0">
                <a:latin typeface="Arial" pitchFamily="34" charset="0"/>
                <a:cs typeface="Times New Roman" pitchFamily="18" charset="0"/>
              </a:rPr>
              <a:t> March </a:t>
            </a:r>
            <a:r>
              <a:rPr lang="en-US" sz="1200" b="1" dirty="0" smtClean="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5-16-0010-00-agen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5-16-0010-00-agen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Adjusted Agenda contained in </a:t>
            </a:r>
            <a:r>
              <a:rPr dirty="0" smtClean="0"/>
              <a:t>XXX</a:t>
            </a:r>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ABF5975A-BF43-49B3-ADC6-03998A0630DE}"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10</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DAEEAC0-041C-44A2-8D03-83B65A5DDD9B}"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64738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C93C328-4598-4E60-82D4-C28C942D7EF6}"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077703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182EC6A3-CB98-4B47-A27F-71D86D435B12}"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413637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61A8A95-747A-4F4C-BB82-453396CB99A0}"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TBD</a:t>
            </a:r>
            <a:endParaRPr dirty="0" smtClean="0"/>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C946D7AC-AE6A-4C1F-987B-2A8A9D6F5C22}"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15</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1900.5.1 </a:t>
            </a:r>
            <a:r>
              <a:rPr lang="en-US" dirty="0" smtClean="0"/>
              <a:t>Review (3/22/16</a:t>
            </a:r>
            <a:r>
              <a:rPr lang="en-US" dirty="0" smtClean="0"/>
              <a:t>)</a:t>
            </a:r>
            <a:endParaRPr lang="en-US" dirty="0"/>
          </a:p>
        </p:txBody>
      </p:sp>
      <p:sp>
        <p:nvSpPr>
          <p:cNvPr id="3" name="Content Placeholder 2"/>
          <p:cNvSpPr>
            <a:spLocks noGrp="1"/>
          </p:cNvSpPr>
          <p:nvPr>
            <p:ph idx="1"/>
          </p:nvPr>
        </p:nvSpPr>
        <p:spPr/>
        <p:txBody>
          <a:bodyPr/>
          <a:lstStyle/>
          <a:p>
            <a:r>
              <a:rPr lang="en-US" dirty="0"/>
              <a:t>Review of latest developments with draft</a:t>
            </a:r>
          </a:p>
          <a:p>
            <a:r>
              <a:rPr lang="en-US" dirty="0"/>
              <a:t>Inputs on use cases, requirements and direction of draft</a:t>
            </a:r>
          </a:p>
        </p:txBody>
      </p:sp>
      <p:sp>
        <p:nvSpPr>
          <p:cNvPr id="4" name="Date Placeholder 3"/>
          <p:cNvSpPr>
            <a:spLocks noGrp="1"/>
          </p:cNvSpPr>
          <p:nvPr>
            <p:ph type="dt" sz="half" idx="10"/>
          </p:nvPr>
        </p:nvSpPr>
        <p:spPr/>
        <p:txBody>
          <a:bodyPr/>
          <a:lstStyle/>
          <a:p>
            <a:pPr>
              <a:defRPr/>
            </a:pPr>
            <a:fld id="{AA32B566-D3C6-44E8-ABE9-A6D58E34F0FA}"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p>
          <a:p>
            <a:r>
              <a:rPr altLang="en-US" sz="1400" smtClean="0"/>
              <a:t>Complete Draft for Clause 6					1/16       </a:t>
            </a:r>
            <a:r>
              <a:rPr altLang="en-US" sz="1400" b="1" smtClean="0">
                <a:solidFill>
                  <a:srgbClr val="FF0000"/>
                </a:solidFill>
              </a:rPr>
              <a:t>2/16</a:t>
            </a:r>
            <a:endParaRPr altLang="en-US" sz="1400" smtClean="0"/>
          </a:p>
          <a:p>
            <a:r>
              <a:rPr altLang="en-US" sz="1400" smtClean="0"/>
              <a:t>Complete Draft for Clause 7					3/16</a:t>
            </a:r>
          </a:p>
          <a:p>
            <a:r>
              <a:rPr altLang="en-US" sz="1400" smtClean="0"/>
              <a:t>Complete Draft for Clause 8					4/16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86F54194-54EB-49FC-B0AF-BE4182DBED2E}"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95547568-EF08-489B-B183-EC145191AEC6}" type="slidenum">
              <a:rPr lang="en-US" altLang="en-US" sz="1200" smtClean="0"/>
              <a:pPr>
                <a:spcBef>
                  <a:spcPct val="0"/>
                </a:spcBef>
                <a:buFontTx/>
                <a:buNone/>
              </a:pPr>
              <a:t>17</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071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1900.5.2 </a:t>
            </a:r>
            <a:r>
              <a:rPr dirty="0" smtClean="0"/>
              <a:t>Ballot Review (3/22/16</a:t>
            </a:r>
            <a:r>
              <a:rPr dirty="0" smtClean="0"/>
              <a:t>)</a:t>
            </a:r>
          </a:p>
        </p:txBody>
      </p:sp>
      <p:sp>
        <p:nvSpPr>
          <p:cNvPr id="14339" name="Content Placeholder 2"/>
          <p:cNvSpPr>
            <a:spLocks noGrp="1"/>
          </p:cNvSpPr>
          <p:nvPr>
            <p:ph idx="1"/>
          </p:nvPr>
        </p:nvSpPr>
        <p:spPr>
          <a:xfrm>
            <a:off x="422564" y="1298720"/>
            <a:ext cx="8229600" cy="4525963"/>
          </a:xfrm>
        </p:spPr>
        <p:txBody>
          <a:bodyPr/>
          <a:lstStyle/>
          <a:p>
            <a:r>
              <a:rPr lang="en-US" dirty="0" smtClean="0"/>
              <a:t>TBP</a:t>
            </a:r>
            <a:endParaRPr dirty="0" smtClean="0"/>
          </a:p>
        </p:txBody>
      </p:sp>
      <p:sp>
        <p:nvSpPr>
          <p:cNvPr id="4" name="Date Placeholder 3"/>
          <p:cNvSpPr>
            <a:spLocks noGrp="1"/>
          </p:cNvSpPr>
          <p:nvPr>
            <p:ph type="dt" sz="quarter" idx="10"/>
          </p:nvPr>
        </p:nvSpPr>
        <p:spPr/>
        <p:txBody>
          <a:bodyPr/>
          <a:lstStyle/>
          <a:p>
            <a:pPr>
              <a:defRPr/>
            </a:pPr>
            <a:fld id="{066F99F1-77C6-4240-BADF-80B89327981A}"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1900.5.2 </a:t>
            </a:r>
            <a:r>
              <a:rPr dirty="0" smtClean="0"/>
              <a:t>Comment Resolution (3/22/16</a:t>
            </a:r>
            <a:r>
              <a:rPr dirty="0" smtClean="0"/>
              <a:t>)</a:t>
            </a:r>
          </a:p>
        </p:txBody>
      </p:sp>
      <p:sp>
        <p:nvSpPr>
          <p:cNvPr id="14339" name="Content Placeholder 2"/>
          <p:cNvSpPr>
            <a:spLocks noGrp="1"/>
          </p:cNvSpPr>
          <p:nvPr>
            <p:ph idx="1"/>
          </p:nvPr>
        </p:nvSpPr>
        <p:spPr>
          <a:xfrm>
            <a:off x="422564" y="1298720"/>
            <a:ext cx="8229600" cy="4525963"/>
          </a:xfrm>
        </p:spPr>
        <p:txBody>
          <a:bodyPr/>
          <a:lstStyle/>
          <a:p>
            <a:r>
              <a:rPr lang="en-US" dirty="0" smtClean="0"/>
              <a:t>TBP</a:t>
            </a:r>
            <a:endParaRPr dirty="0" smtClean="0"/>
          </a:p>
        </p:txBody>
      </p:sp>
      <p:sp>
        <p:nvSpPr>
          <p:cNvPr id="4" name="Date Placeholder 3"/>
          <p:cNvSpPr>
            <a:spLocks noGrp="1"/>
          </p:cNvSpPr>
          <p:nvPr>
            <p:ph type="dt" sz="quarter" idx="10"/>
          </p:nvPr>
        </p:nvSpPr>
        <p:spPr/>
        <p:txBody>
          <a:bodyPr/>
          <a:lstStyle/>
          <a:p>
            <a:pPr>
              <a:defRPr/>
            </a:pPr>
            <a:fld id="{066F99F1-77C6-4240-BADF-80B89327981A}"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96779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6687"/>
            <a:ext cx="8229600" cy="1143000"/>
          </a:xfrm>
        </p:spPr>
        <p:txBody>
          <a:bodyPr/>
          <a:lstStyle/>
          <a:p>
            <a:r>
              <a:rPr lang="en-US" dirty="0" smtClean="0"/>
              <a:t>Meeting Invite</a:t>
            </a:r>
            <a:endParaRPr lang="en-US" dirty="0"/>
          </a:p>
        </p:txBody>
      </p:sp>
      <p:sp>
        <p:nvSpPr>
          <p:cNvPr id="6" name="Content Placeholder 5"/>
          <p:cNvSpPr>
            <a:spLocks noGrp="1"/>
          </p:cNvSpPr>
          <p:nvPr>
            <p:ph idx="1"/>
          </p:nvPr>
        </p:nvSpPr>
        <p:spPr>
          <a:xfrm>
            <a:off x="457200" y="914400"/>
            <a:ext cx="8229600" cy="4525963"/>
          </a:xfrm>
        </p:spPr>
        <p:txBody>
          <a:bodyPr/>
          <a:lstStyle/>
          <a:p>
            <a:r>
              <a:rPr lang="en-US" dirty="0" smtClean="0"/>
              <a:t>This IEEE 1900.5 meeting will be </a:t>
            </a:r>
            <a:r>
              <a:rPr lang="en-US" dirty="0" smtClean="0"/>
              <a:t>concurrent with the </a:t>
            </a:r>
            <a:r>
              <a:rPr lang="en-US" dirty="0" err="1" smtClean="0"/>
              <a:t>DySPAN</a:t>
            </a:r>
            <a:r>
              <a:rPr lang="en-US" dirty="0" smtClean="0"/>
              <a:t>-SC meetings being held March 21-24 @ IEEE Headquarters in Piscataway NJ</a:t>
            </a:r>
          </a:p>
          <a:p>
            <a:pPr lvl="1"/>
            <a:r>
              <a:rPr lang="en-US" dirty="0">
                <a:hlinkClick r:id="rId2"/>
              </a:rPr>
              <a:t>http://</a:t>
            </a:r>
            <a:r>
              <a:rPr lang="en-US" dirty="0" smtClean="0">
                <a:hlinkClick r:id="rId2"/>
              </a:rPr>
              <a:t>grouper.ieee.org/groups/dyspan/files/piscataway-2016-information-package.pdf</a:t>
            </a:r>
            <a:r>
              <a:rPr lang="en-US" dirty="0" smtClean="0"/>
              <a:t> </a:t>
            </a:r>
            <a:endParaRPr lang="en-US" dirty="0" smtClean="0"/>
          </a:p>
          <a:p>
            <a:r>
              <a:rPr lang="en-US" dirty="0" smtClean="0"/>
              <a:t>The overall schedule for the meeting can be found here</a:t>
            </a:r>
          </a:p>
          <a:p>
            <a:pPr lvl="1"/>
            <a:r>
              <a:rPr lang="en-US" dirty="0">
                <a:hlinkClick r:id="rId3"/>
              </a:rPr>
              <a:t>https://</a:t>
            </a:r>
            <a:r>
              <a:rPr lang="en-US" dirty="0" smtClean="0">
                <a:hlinkClick r:id="rId3"/>
              </a:rPr>
              <a:t>mentor.ieee.org/dyspan-sc/dcn/16/sc-16-0003-05-MTNG-16th-general-meeting-of-ieee-dyspan-sc-meeting-schedule.xlsx</a:t>
            </a:r>
            <a:r>
              <a:rPr lang="en-US" dirty="0" smtClean="0"/>
              <a:t> </a:t>
            </a:r>
            <a:endParaRPr lang="en-US" dirty="0"/>
          </a:p>
        </p:txBody>
      </p:sp>
      <p:sp>
        <p:nvSpPr>
          <p:cNvPr id="2" name="Date Placeholder 1"/>
          <p:cNvSpPr>
            <a:spLocks noGrp="1"/>
          </p:cNvSpPr>
          <p:nvPr>
            <p:ph type="dt" sz="half" idx="10"/>
          </p:nvPr>
        </p:nvSpPr>
        <p:spPr/>
        <p:txBody>
          <a:bodyPr/>
          <a:lstStyle/>
          <a:p>
            <a:pPr>
              <a:defRPr/>
            </a:pPr>
            <a:fld id="{F1976D58-25D7-4F20-8F41-5E36CCE750CA}"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2</a:t>
            </a:fld>
            <a:endParaRPr lang="en-US"/>
          </a:p>
        </p:txBody>
      </p:sp>
    </p:spTree>
    <p:extLst>
      <p:ext uri="{BB962C8B-B14F-4D97-AF65-F5344CB8AC3E}">
        <p14:creationId xmlns:p14="http://schemas.microsoft.com/office/powerpoint/2010/main" val="664695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resolutions available					3/30/16</a:t>
            </a:r>
          </a:p>
          <a:p>
            <a:r>
              <a:rPr altLang="en-US" sz="1400" smtClean="0"/>
              <a:t>Vote for Recirculation Ballot					4/5/16</a:t>
            </a:r>
          </a:p>
          <a:p>
            <a:r>
              <a:rPr altLang="en-US" sz="1400" smtClean="0"/>
              <a:t>Conduct Recirc Ballot					4/15/16</a:t>
            </a:r>
          </a:p>
          <a:p>
            <a:r>
              <a:rPr altLang="en-US" sz="1400" smtClean="0"/>
              <a:t>Ballot completes						4 /30/16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E5F9513E-3241-4F2B-9672-7AFFAC167BBC}"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5680AA4-0CDF-4FD0-B397-B317C2A15E1A}" type="slidenum">
              <a:rPr lang="en-US" altLang="en-US" sz="1200" smtClean="0"/>
              <a:pPr>
                <a:spcBef>
                  <a:spcPct val="0"/>
                </a:spcBef>
                <a:buFontTx/>
                <a:buNone/>
              </a:pPr>
              <a:t>20</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48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26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181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dirty="0" smtClean="0"/>
              <a:t>Marketing Deep Dive </a:t>
            </a:r>
            <a:r>
              <a:rPr dirty="0" smtClean="0"/>
              <a:t>(3/24/16</a:t>
            </a:r>
            <a:r>
              <a:rPr dirty="0" smtClean="0"/>
              <a:t>)</a:t>
            </a:r>
          </a:p>
        </p:txBody>
      </p:sp>
      <p:sp>
        <p:nvSpPr>
          <p:cNvPr id="16387" name="Content Placeholder 2"/>
          <p:cNvSpPr>
            <a:spLocks noGrp="1"/>
          </p:cNvSpPr>
          <p:nvPr>
            <p:ph idx="1"/>
          </p:nvPr>
        </p:nvSpPr>
        <p:spPr/>
        <p:txBody>
          <a:bodyPr/>
          <a:lstStyle/>
          <a:p>
            <a:r>
              <a:rPr lang="en-US" dirty="0" err="1" smtClean="0"/>
              <a:t>WInnForum</a:t>
            </a:r>
            <a:r>
              <a:rPr lang="en-US" dirty="0" smtClean="0"/>
              <a:t> </a:t>
            </a:r>
            <a:r>
              <a:rPr lang="en-US" dirty="0"/>
              <a:t>3.6GHz stakeholders requirements and positioning </a:t>
            </a:r>
          </a:p>
          <a:p>
            <a:r>
              <a:rPr lang="en-US" dirty="0"/>
              <a:t>National Spectrum Consortium requirements and </a:t>
            </a:r>
            <a:r>
              <a:rPr lang="en-US" dirty="0" smtClean="0"/>
              <a:t>positioning</a:t>
            </a:r>
          </a:p>
          <a:p>
            <a:r>
              <a:rPr lang="en-US" dirty="0" smtClean="0"/>
              <a:t>Other?</a:t>
            </a:r>
            <a:endParaRPr lang="en-US" dirty="0"/>
          </a:p>
        </p:txBody>
      </p:sp>
      <p:sp>
        <p:nvSpPr>
          <p:cNvPr id="4" name="Date Placeholder 3"/>
          <p:cNvSpPr>
            <a:spLocks noGrp="1"/>
          </p:cNvSpPr>
          <p:nvPr>
            <p:ph type="dt" sz="quarter" idx="10"/>
          </p:nvPr>
        </p:nvSpPr>
        <p:spPr/>
        <p:txBody>
          <a:bodyPr/>
          <a:lstStyle/>
          <a:p>
            <a:pPr>
              <a:defRPr/>
            </a:pPr>
            <a:fld id="{749C9B31-88F7-4136-B9D9-7C50CE310CA3}"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Meeting Planning</a:t>
            </a:r>
            <a:endParaRPr lang="en-US" dirty="0"/>
          </a:p>
        </p:txBody>
      </p:sp>
      <p:sp>
        <p:nvSpPr>
          <p:cNvPr id="3" name="Content Placeholder 2"/>
          <p:cNvSpPr>
            <a:spLocks noGrp="1"/>
          </p:cNvSpPr>
          <p:nvPr>
            <p:ph idx="1"/>
          </p:nvPr>
        </p:nvSpPr>
        <p:spPr/>
        <p:txBody>
          <a:bodyPr/>
          <a:lstStyle/>
          <a:p>
            <a:r>
              <a:rPr lang="en-US" dirty="0" smtClean="0"/>
              <a:t>Normal WG </a:t>
            </a:r>
            <a:r>
              <a:rPr lang="en-US" dirty="0" smtClean="0"/>
              <a:t>meeting 4/5/16?</a:t>
            </a:r>
            <a:endParaRPr lang="en-US" dirty="0" smtClean="0"/>
          </a:p>
        </p:txBody>
      </p:sp>
      <p:sp>
        <p:nvSpPr>
          <p:cNvPr id="4" name="Date Placeholder 3"/>
          <p:cNvSpPr>
            <a:spLocks noGrp="1"/>
          </p:cNvSpPr>
          <p:nvPr>
            <p:ph type="dt" sz="half" idx="10"/>
          </p:nvPr>
        </p:nvSpPr>
        <p:spPr/>
        <p:txBody>
          <a:bodyPr/>
          <a:lstStyle/>
          <a:p>
            <a:pPr>
              <a:defRPr/>
            </a:pPr>
            <a:fld id="{FD09E272-8296-48EA-91BA-02F68E1614E9}"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2336411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3/22/16 – 2/24/16</a:t>
            </a:r>
            <a:endParaRPr lang="en-US" dirty="0"/>
          </a:p>
        </p:txBody>
      </p:sp>
      <p:sp>
        <p:nvSpPr>
          <p:cNvPr id="4" name="Date Placeholder 3"/>
          <p:cNvSpPr>
            <a:spLocks noGrp="1"/>
          </p:cNvSpPr>
          <p:nvPr>
            <p:ph type="dt" sz="half" idx="10"/>
          </p:nvPr>
        </p:nvSpPr>
        <p:spPr/>
        <p:txBody>
          <a:bodyPr/>
          <a:lstStyle/>
          <a:p>
            <a:pPr>
              <a:defRPr/>
            </a:pPr>
            <a:fld id="{2A2E47B7-C01B-45FE-922E-1CA243A55783}" type="datetime1">
              <a:rPr lang="en-US" smtClean="0"/>
              <a:t>3/19/2016</a:t>
            </a:fld>
            <a:endParaRPr lang="en-US"/>
          </a:p>
        </p:txBody>
      </p:sp>
      <p:sp>
        <p:nvSpPr>
          <p:cNvPr id="5" name="Footer Placeholder 4"/>
          <p:cNvSpPr>
            <a:spLocks noGrp="1"/>
          </p:cNvSpPr>
          <p:nvPr>
            <p:ph type="ftr" sz="quarter" idx="11"/>
          </p:nvPr>
        </p:nvSpPr>
        <p:spPr/>
        <p:txBody>
          <a:bodyPr/>
          <a:lstStyle/>
          <a:p>
            <a:pPr>
              <a:defRPr/>
            </a:pPr>
            <a:r>
              <a:rPr lang="en-US" smtClean="0"/>
              <a:t>Doc #: 5-16-0010-00-agen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961151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smtClean="0"/>
              <a:t>Electronic Meeting Details</a:t>
            </a:r>
            <a:br>
              <a:rPr dirty="0" smtClean="0"/>
            </a:br>
            <a:r>
              <a:rPr lang="en-US" dirty="0" smtClean="0"/>
              <a:t>Same for all 3 days</a:t>
            </a:r>
            <a:endParaRPr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68DFA80-0C7A-48AB-B539-BF3683298B5F}"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Tentative Schedule for Tues 3/22/16</a:t>
            </a:r>
            <a:endParaRPr lang="en-US" dirty="0"/>
          </a:p>
        </p:txBody>
      </p:sp>
      <p:sp>
        <p:nvSpPr>
          <p:cNvPr id="2" name="Date Placeholder 1"/>
          <p:cNvSpPr>
            <a:spLocks noGrp="1"/>
          </p:cNvSpPr>
          <p:nvPr>
            <p:ph type="dt" sz="half" idx="10"/>
          </p:nvPr>
        </p:nvSpPr>
        <p:spPr/>
        <p:txBody>
          <a:bodyPr/>
          <a:lstStyle/>
          <a:p>
            <a:pPr>
              <a:defRPr/>
            </a:pPr>
            <a:fld id="{9A3FE55A-6AA6-4532-9376-522D1210298D}"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304800" y="1676400"/>
            <a:ext cx="8458200" cy="3856268"/>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Tentative Schedule for Wed 3/23/16</a:t>
            </a:r>
            <a:endParaRPr lang="en-US" dirty="0"/>
          </a:p>
        </p:txBody>
      </p:sp>
      <p:sp>
        <p:nvSpPr>
          <p:cNvPr id="2" name="Date Placeholder 1"/>
          <p:cNvSpPr>
            <a:spLocks noGrp="1"/>
          </p:cNvSpPr>
          <p:nvPr>
            <p:ph type="dt" sz="half" idx="10"/>
          </p:nvPr>
        </p:nvSpPr>
        <p:spPr/>
        <p:txBody>
          <a:bodyPr/>
          <a:lstStyle/>
          <a:p>
            <a:pPr>
              <a:defRPr/>
            </a:pPr>
            <a:fld id="{F1B7694C-789E-4B85-8806-DF56633BBABB}"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487218" y="1600200"/>
            <a:ext cx="8135440" cy="4267198"/>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err="1" smtClean="0"/>
              <a:t>Thur</a:t>
            </a:r>
            <a:r>
              <a:rPr lang="en-US" dirty="0" smtClean="0"/>
              <a:t> </a:t>
            </a:r>
            <a:r>
              <a:rPr lang="en-US" dirty="0"/>
              <a:t>3/23/16</a:t>
            </a:r>
          </a:p>
        </p:txBody>
      </p:sp>
      <p:sp>
        <p:nvSpPr>
          <p:cNvPr id="3" name="Date Placeholder 2"/>
          <p:cNvSpPr>
            <a:spLocks noGrp="1"/>
          </p:cNvSpPr>
          <p:nvPr>
            <p:ph type="dt" sz="half" idx="10"/>
          </p:nvPr>
        </p:nvSpPr>
        <p:spPr/>
        <p:txBody>
          <a:bodyPr/>
          <a:lstStyle/>
          <a:p>
            <a:pPr>
              <a:defRPr/>
            </a:pPr>
            <a:fld id="{B6D0067B-91BA-43BF-B5E1-BE83BA51A80C}" type="datetime1">
              <a:rPr lang="en-US" smtClean="0"/>
              <a:t>3/19/2016</a:t>
            </a:fld>
            <a:endParaRPr lang="en-US"/>
          </a:p>
        </p:txBody>
      </p:sp>
      <p:sp>
        <p:nvSpPr>
          <p:cNvPr id="4" name="Footer Placeholder 3"/>
          <p:cNvSpPr>
            <a:spLocks noGrp="1"/>
          </p:cNvSpPr>
          <p:nvPr>
            <p:ph type="ftr" sz="quarter" idx="11"/>
          </p:nvPr>
        </p:nvSpPr>
        <p:spPr/>
        <p:txBody>
          <a:bodyPr/>
          <a:lstStyle/>
          <a:p>
            <a:pPr>
              <a:defRPr/>
            </a:pPr>
            <a:r>
              <a:rPr lang="en-US" smtClean="0"/>
              <a:t>Doc #: 5-16-0010-00-agen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313932" y="1676401"/>
            <a:ext cx="8516136" cy="3505198"/>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DF492BF3-FDC1-4903-B3E7-CCDE6467AB95}"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E3343A7C-4C5F-4431-9589-1A9D1A3DD3D8}" type="datetime1">
              <a:rPr lang="en-US" smtClean="0"/>
              <a:t>3/19/2016</a:t>
            </a:fld>
            <a:endParaRPr lang="en-US"/>
          </a:p>
        </p:txBody>
      </p:sp>
      <p:sp>
        <p:nvSpPr>
          <p:cNvPr id="4" name="Footer Placeholder 3"/>
          <p:cNvSpPr>
            <a:spLocks noGrp="1"/>
          </p:cNvSpPr>
          <p:nvPr>
            <p:ph type="ftr" sz="quarter" idx="11"/>
          </p:nvPr>
        </p:nvSpPr>
        <p:spPr/>
        <p:txBody>
          <a:bodyPr/>
          <a:lstStyle/>
          <a:p>
            <a:pPr>
              <a:defRPr/>
            </a:pPr>
            <a:r>
              <a:rPr lang="en-US" smtClean="0"/>
              <a:t>Doc #: 5-16-0010-00-agen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8</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775174115"/>
              </p:ext>
            </p:extLst>
          </p:nvPr>
        </p:nvGraphicFramePr>
        <p:xfrm>
          <a:off x="1600200" y="869214"/>
          <a:ext cx="5029197" cy="5137639"/>
        </p:xfrm>
        <a:graphic>
          <a:graphicData uri="http://schemas.openxmlformats.org/drawingml/2006/table">
            <a:tbl>
              <a:tblPr>
                <a:tableStyleId>{5C22544A-7EE6-4342-B048-85BDC9FD1C3A}</a:tableStyleId>
              </a:tblPr>
              <a:tblGrid>
                <a:gridCol w="533400">
                  <a:extLst>
                    <a:ext uri="{9D8B030D-6E8A-4147-A177-3AD203B41FA5}">
                      <a16:colId xmlns:a16="http://schemas.microsoft.com/office/drawing/2014/main" xmlns="" val="136447906"/>
                    </a:ext>
                  </a:extLst>
                </a:gridCol>
                <a:gridCol w="533400">
                  <a:extLst>
                    <a:ext uri="{9D8B030D-6E8A-4147-A177-3AD203B41FA5}">
                      <a16:colId xmlns:a16="http://schemas.microsoft.com/office/drawing/2014/main" xmlns="" val="1806744212"/>
                    </a:ext>
                  </a:extLst>
                </a:gridCol>
                <a:gridCol w="533400">
                  <a:extLst>
                    <a:ext uri="{9D8B030D-6E8A-4147-A177-3AD203B41FA5}">
                      <a16:colId xmlns:a16="http://schemas.microsoft.com/office/drawing/2014/main" xmlns="" val="20000"/>
                    </a:ext>
                  </a:extLst>
                </a:gridCol>
                <a:gridCol w="714173">
                  <a:extLst>
                    <a:ext uri="{9D8B030D-6E8A-4147-A177-3AD203B41FA5}">
                      <a16:colId xmlns:a16="http://schemas.microsoft.com/office/drawing/2014/main" xmlns="" val="20001"/>
                    </a:ext>
                  </a:extLst>
                </a:gridCol>
                <a:gridCol w="642440">
                  <a:extLst>
                    <a:ext uri="{9D8B030D-6E8A-4147-A177-3AD203B41FA5}">
                      <a16:colId xmlns:a16="http://schemas.microsoft.com/office/drawing/2014/main" xmlns="" val="20002"/>
                    </a:ext>
                  </a:extLst>
                </a:gridCol>
                <a:gridCol w="746058">
                  <a:extLst>
                    <a:ext uri="{9D8B030D-6E8A-4147-A177-3AD203B41FA5}">
                      <a16:colId xmlns:a16="http://schemas.microsoft.com/office/drawing/2014/main" xmlns="" val="20003"/>
                    </a:ext>
                  </a:extLst>
                </a:gridCol>
                <a:gridCol w="1326326">
                  <a:extLst>
                    <a:ext uri="{9D8B030D-6E8A-4147-A177-3AD203B41FA5}">
                      <a16:colId xmlns:a16="http://schemas.microsoft.com/office/drawing/2014/main" xmlns="" val="20004"/>
                    </a:ext>
                  </a:extLst>
                </a:gridCol>
              </a:tblGrid>
              <a:tr h="491759">
                <a:tc gridSpan="3">
                  <a:txBody>
                    <a:bodyPr/>
                    <a:lstStyle/>
                    <a:p>
                      <a:pPr algn="ctr"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ct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extLst>
                  <a:ext uri="{0D108BD9-81ED-4DB2-BD59-A6C34878D82A}">
                    <a16:rowId xmlns:a16="http://schemas.microsoft.com/office/drawing/2014/main" xmlns="" val="10000"/>
                  </a:ext>
                </a:extLst>
              </a:tr>
              <a:tr h="163919">
                <a:tc>
                  <a:txBody>
                    <a:bodyPr/>
                    <a:lstStyle/>
                    <a:p>
                      <a:pPr algn="r" fontAlgn="b"/>
                      <a:r>
                        <a:rPr lang="en-US" sz="1000" b="0" i="0" u="none" strike="noStrike" dirty="0" smtClean="0">
                          <a:solidFill>
                            <a:srgbClr val="000000"/>
                          </a:solidFill>
                          <a:effectLst/>
                          <a:latin typeface="Calibri" panose="020F0502020204030204" pitchFamily="34" charset="0"/>
                        </a:rPr>
                        <a:t>Tues</a:t>
                      </a:r>
                      <a:r>
                        <a:rPr lang="en-US" sz="1000" b="0" i="0" u="none" strike="noStrike" baseline="0" dirty="0" smtClean="0">
                          <a:solidFill>
                            <a:srgbClr val="000000"/>
                          </a:solidFill>
                          <a:effectLst/>
                          <a:latin typeface="Calibri" panose="020F0502020204030204" pitchFamily="34" charset="0"/>
                        </a:rPr>
                        <a:t> </a:t>
                      </a:r>
                      <a:r>
                        <a:rPr lang="en-US" sz="1000" b="0" i="0" u="none" strike="noStrike" baseline="0" dirty="0" smtClean="0">
                          <a:solidFill>
                            <a:srgbClr val="000000"/>
                          </a:solidFill>
                          <a:effectLst/>
                          <a:latin typeface="Calibri" panose="020F0502020204030204" pitchFamily="34" charset="0"/>
                        </a:rPr>
                        <a:t>3/22</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smtClean="0">
                          <a:solidFill>
                            <a:srgbClr val="000000"/>
                          </a:solidFill>
                          <a:effectLst/>
                          <a:latin typeface="Calibri" panose="020F0502020204030204" pitchFamily="34" charset="0"/>
                        </a:rPr>
                        <a:t>Wen </a:t>
                      </a:r>
                      <a:r>
                        <a:rPr lang="en-US" sz="1000" b="0" i="0" u="none" strike="noStrike" dirty="0" smtClean="0">
                          <a:solidFill>
                            <a:srgbClr val="000000"/>
                          </a:solidFill>
                          <a:effectLst/>
                          <a:latin typeface="Calibri" panose="020F0502020204030204" pitchFamily="34" charset="0"/>
                        </a:rPr>
                        <a:t>3/23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err="1" smtClean="0">
                          <a:solidFill>
                            <a:srgbClr val="000000"/>
                          </a:solidFill>
                          <a:effectLst/>
                          <a:latin typeface="Calibri" panose="020F0502020204030204" pitchFamily="34" charset="0"/>
                        </a:rPr>
                        <a:t>Thur</a:t>
                      </a:r>
                      <a:r>
                        <a:rPr lang="en-US" sz="1000" b="0" i="0" u="none" strike="noStrike" baseline="0" dirty="0" smtClean="0">
                          <a:solidFill>
                            <a:srgbClr val="000000"/>
                          </a:solidFill>
                          <a:effectLst/>
                          <a:latin typeface="Calibri" panose="020F0502020204030204" pitchFamily="34" charset="0"/>
                        </a:rPr>
                        <a:t> </a:t>
                      </a:r>
                      <a:r>
                        <a:rPr lang="en-US" sz="1000" b="0" i="0" u="none" strike="noStrike" baseline="0" dirty="0" smtClean="0">
                          <a:solidFill>
                            <a:srgbClr val="000000"/>
                          </a:solidFill>
                          <a:effectLst/>
                          <a:latin typeface="Calibri" panose="020F0502020204030204" pitchFamily="34" charset="0"/>
                        </a:rPr>
                        <a:t>3/24</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01"/>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02"/>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5"/>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6"/>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xmlns="" val="1000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extLst>
                  <a:ext uri="{0D108BD9-81ED-4DB2-BD59-A6C34878D82A}">
                    <a16:rowId xmlns:a16="http://schemas.microsoft.com/office/drawing/2014/main" xmlns="" val="1000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09"/>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0"/>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1"/>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2"/>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xmlns="" val="10013"/>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4"/>
                  </a:ext>
                </a:extLst>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xmlns="" val="10015"/>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extLst>
                  <a:ext uri="{0D108BD9-81ED-4DB2-BD59-A6C34878D82A}">
                    <a16:rowId xmlns:a16="http://schemas.microsoft.com/office/drawing/2014/main" xmlns="" val="10016"/>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dirty="0" smtClean="0">
                          <a:solidFill>
                            <a:srgbClr val="000000"/>
                          </a:solidFill>
                          <a:effectLst/>
                          <a:latin typeface="Calibri" panose="020F0502020204030204" pitchFamily="34" charset="0"/>
                        </a:rPr>
                        <a:t>Brenda</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smtClean="0">
                          <a:solidFill>
                            <a:srgbClr val="000000"/>
                          </a:solidFill>
                          <a:effectLst/>
                          <a:latin typeface="Calibri" panose="020F0502020204030204" pitchFamily="34" charset="0"/>
                        </a:rPr>
                        <a:t>Mancuso</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extLst>
                  <a:ext uri="{0D108BD9-81ED-4DB2-BD59-A6C34878D82A}">
                    <a16:rowId xmlns:a16="http://schemas.microsoft.com/office/drawing/2014/main" xmlns="" val="1001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xmlns="" val="1001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xmlns="" val="10019"/>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a:t>
            </a:r>
            <a:r>
              <a:rPr dirty="0" smtClean="0"/>
              <a:t>Draft </a:t>
            </a:r>
            <a:r>
              <a:rPr dirty="0" smtClean="0"/>
              <a:t>Agenda</a:t>
            </a:r>
          </a:p>
        </p:txBody>
      </p:sp>
      <p:sp>
        <p:nvSpPr>
          <p:cNvPr id="6147" name="Text Box 5040"/>
          <p:cNvSpPr txBox="1">
            <a:spLocks noChangeArrowheads="1"/>
          </p:cNvSpPr>
          <p:nvPr/>
        </p:nvSpPr>
        <p:spPr bwMode="auto">
          <a:xfrm>
            <a:off x="533400" y="539115"/>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a:t>
            </a:r>
            <a:r>
              <a:rPr lang="en-US" dirty="0" smtClean="0">
                <a:latin typeface="Times New Roman" pitchFamily="18" charset="0"/>
              </a:rPr>
              <a:t>3/22/16</a:t>
            </a:r>
            <a:endParaRPr lang="en-US" dirty="0" smtClean="0">
              <a:latin typeface="Times New Roman" pitchFamily="18" charset="0"/>
            </a:endParaRP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1900.5.1 </a:t>
            </a:r>
            <a:r>
              <a:rPr lang="en-US" dirty="0" smtClean="0">
                <a:latin typeface="Times New Roman" pitchFamily="18" charset="0"/>
              </a:rPr>
              <a:t>Review</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Review of latest developments with draft</a:t>
            </a:r>
          </a:p>
          <a:p>
            <a:pPr lvl="1">
              <a:buFont typeface="Calibri" pitchFamily="34" charset="0"/>
              <a:buAutoNum type="alphaLcPeriod"/>
            </a:pPr>
            <a:r>
              <a:rPr lang="en-US" dirty="0" smtClean="0">
                <a:latin typeface="Times New Roman" pitchFamily="18" charset="0"/>
              </a:rPr>
              <a:t>Inputs on use cases, requirements and direction of </a:t>
            </a:r>
            <a:r>
              <a:rPr lang="en-US" dirty="0" smtClean="0">
                <a:latin typeface="Times New Roman" pitchFamily="18" charset="0"/>
              </a:rPr>
              <a:t>draft</a:t>
            </a:r>
          </a:p>
          <a:p>
            <a:pPr>
              <a:buFont typeface="Calibri" pitchFamily="34" charset="0"/>
              <a:buAutoNum type="arabicPeriod"/>
            </a:pPr>
            <a:r>
              <a:rPr lang="en-US" dirty="0" smtClean="0">
                <a:latin typeface="Times New Roman" pitchFamily="18" charset="0"/>
              </a:rPr>
              <a:t>1900.5.2 Ballot Review</a:t>
            </a:r>
          </a:p>
          <a:p>
            <a:pPr>
              <a:buFont typeface="Calibri" pitchFamily="34" charset="0"/>
              <a:buAutoNum type="arabicPeriod"/>
            </a:pPr>
            <a:r>
              <a:rPr lang="en-US" dirty="0" smtClean="0">
                <a:latin typeface="Times New Roman" pitchFamily="18" charset="0"/>
              </a:rPr>
              <a:t>1900.5.2 Comment Resolution</a:t>
            </a:r>
            <a:endParaRPr lang="en-US" dirty="0" smtClean="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2 </a:t>
            </a:r>
            <a:r>
              <a:rPr lang="en-US" dirty="0">
                <a:latin typeface="Times New Roman" pitchFamily="18" charset="0"/>
              </a:rPr>
              <a:t>– </a:t>
            </a:r>
            <a:r>
              <a:rPr lang="en-US" dirty="0" smtClean="0">
                <a:latin typeface="Times New Roman" pitchFamily="18" charset="0"/>
              </a:rPr>
              <a:t>3</a:t>
            </a:r>
            <a:r>
              <a:rPr lang="en-US" dirty="0" smtClean="0">
                <a:latin typeface="Times New Roman" pitchFamily="18" charset="0"/>
              </a:rPr>
              <a:t>/23/16</a:t>
            </a:r>
            <a:endParaRPr lang="en-US" dirty="0">
              <a:latin typeface="Times New Roman" pitchFamily="18" charset="0"/>
            </a:endParaRPr>
          </a:p>
          <a:p>
            <a:pPr>
              <a:buFont typeface="+mj-lt"/>
              <a:buAutoNum type="arabicPeriod" startAt="4"/>
            </a:pPr>
            <a:r>
              <a:rPr lang="en-US" dirty="0" smtClean="0">
                <a:latin typeface="Times New Roman" pitchFamily="18" charset="0"/>
              </a:rPr>
              <a:t>1900.5.2 </a:t>
            </a:r>
            <a:r>
              <a:rPr lang="en-US" dirty="0" smtClean="0">
                <a:latin typeface="Times New Roman" pitchFamily="18" charset="0"/>
              </a:rPr>
              <a:t>Comment Resolution</a:t>
            </a:r>
            <a:endParaRPr lang="en-US" dirty="0" smtClean="0">
              <a:latin typeface="Times New Roman" pitchFamily="18" charset="0"/>
            </a:endParaRPr>
          </a:p>
          <a:p>
            <a:pPr marL="119063" indent="0"/>
            <a:r>
              <a:rPr lang="en-US" dirty="0" smtClean="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3</a:t>
            </a:r>
            <a:r>
              <a:rPr lang="en-US" dirty="0" smtClean="0">
                <a:latin typeface="Times New Roman" pitchFamily="18" charset="0"/>
              </a:rPr>
              <a:t>/24/16</a:t>
            </a:r>
            <a:endParaRPr lang="en-US" dirty="0">
              <a:latin typeface="Times New Roman" pitchFamily="18" charset="0"/>
            </a:endParaRPr>
          </a:p>
          <a:p>
            <a:pPr>
              <a:buFont typeface="+mj-lt"/>
              <a:buAutoNum type="arabicPeriod" startAt="5"/>
            </a:pPr>
            <a:r>
              <a:rPr lang="en-US" dirty="0">
                <a:latin typeface="Times New Roman" pitchFamily="18" charset="0"/>
              </a:rPr>
              <a:t>1900.5.1 </a:t>
            </a:r>
            <a:r>
              <a:rPr lang="en-US" dirty="0" smtClean="0">
                <a:latin typeface="Times New Roman" pitchFamily="18" charset="0"/>
              </a:rPr>
              <a:t>Review (If needed)</a:t>
            </a:r>
            <a:endParaRPr lang="en-US" dirty="0">
              <a:latin typeface="Times New Roman" pitchFamily="18" charset="0"/>
            </a:endParaRPr>
          </a:p>
          <a:p>
            <a:pPr>
              <a:buFont typeface="Calibri" pitchFamily="34" charset="0"/>
              <a:buAutoNum type="arabicPeriod" startAt="5"/>
            </a:pPr>
            <a:r>
              <a:rPr lang="en-US" dirty="0" smtClean="0">
                <a:latin typeface="Times New Roman" pitchFamily="18" charset="0"/>
              </a:rPr>
              <a:t>1900.5 </a:t>
            </a:r>
            <a:r>
              <a:rPr lang="en-US" dirty="0">
                <a:latin typeface="Times New Roman" pitchFamily="18" charset="0"/>
              </a:rPr>
              <a:t>marketing </a:t>
            </a:r>
          </a:p>
          <a:p>
            <a:pPr>
              <a:buFont typeface="Calibri" pitchFamily="34" charset="0"/>
              <a:buAutoNum type="arabicPeriod" startAt="5"/>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5"/>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5"/>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2E2F28EB-1C5F-4F16-8865-069A905C397A}" type="datetime1">
              <a:rPr lang="en-US" smtClean="0"/>
              <a:t>3/19/2016</a:t>
            </a:fld>
            <a:endParaRPr lang="en-US"/>
          </a:p>
        </p:txBody>
      </p:sp>
      <p:sp>
        <p:nvSpPr>
          <p:cNvPr id="3" name="Footer Placeholder 2"/>
          <p:cNvSpPr>
            <a:spLocks noGrp="1"/>
          </p:cNvSpPr>
          <p:nvPr>
            <p:ph type="ftr" sz="quarter" idx="11"/>
          </p:nvPr>
        </p:nvSpPr>
        <p:spPr/>
        <p:txBody>
          <a:bodyPr/>
          <a:lstStyle/>
          <a:p>
            <a:pPr>
              <a:defRPr/>
            </a:pPr>
            <a:r>
              <a:rPr lang="en-US" smtClean="0"/>
              <a:t>Doc #: 5-16-0010-00-agen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11722</TotalTime>
  <Words>1415</Words>
  <Application>Microsoft Office PowerPoint</Application>
  <PresentationFormat>On-screen Show (4:3)</PresentationFormat>
  <Paragraphs>315</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Meeting Invite</vt:lpstr>
      <vt:lpstr>Electronic Meeting Details Same for all 3 days</vt:lpstr>
      <vt:lpstr>Tentative Schedule for Tues 3/22/16</vt:lpstr>
      <vt:lpstr>Tentative Schedule for Wed 3/23/16</vt:lpstr>
      <vt:lpstr>Tentative Schedule for Thur 3/23/16</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Review (3/22/16)</vt:lpstr>
      <vt:lpstr>Working Schedule for 1900.5.1</vt:lpstr>
      <vt:lpstr>1900.5.2 Ballot Review (3/22/16)</vt:lpstr>
      <vt:lpstr>1900.5.2 Comment Resolution (3/22/16)</vt:lpstr>
      <vt:lpstr>Working Schedule for 1900.5.2</vt:lpstr>
      <vt:lpstr>Marketing Deep Dive (3/24/16)</vt:lpstr>
      <vt:lpstr>Future Meeting Planning</vt:lpstr>
      <vt:lpstr>IEEE 1900.5 Meeting 3/22/16 – 2/24/16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227</cp:revision>
  <dcterms:created xsi:type="dcterms:W3CDTF">2013-08-13T02:52:21Z</dcterms:created>
  <dcterms:modified xsi:type="dcterms:W3CDTF">2016-03-20T02:01:40Z</dcterms:modified>
</cp:coreProperties>
</file>