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5" r:id="rId14"/>
    <p:sldId id="335" r:id="rId15"/>
    <p:sldId id="367" r:id="rId16"/>
    <p:sldId id="366" r:id="rId17"/>
    <p:sldId id="344" r:id="rId18"/>
    <p:sldId id="346" r:id="rId19"/>
    <p:sldId id="347"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9" d="100"/>
          <a:sy n="89" d="100"/>
        </p:scale>
        <p:origin x="101"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BB1BCD0-1BDA-4024-901E-55D7DB9C3388}" type="datetime1">
              <a:rPr lang="en-US" smtClean="0"/>
              <a:t>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C703F5-3F95-4910-99EC-8D33DB512100}" type="datetime1">
              <a:rPr lang="en-US" smtClean="0"/>
              <a:t>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AB7CA7-5F6B-4205-957D-B0B5FE1D73B1}" type="datetime1">
              <a:rPr lang="en-US" smtClean="0"/>
              <a:t>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EF5E15-37B9-443E-BC30-53EED368AB9F}" type="datetime1">
              <a:rPr lang="en-US" smtClean="0"/>
              <a:t>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52C5596-BDC5-4F63-AB6D-F2F842D5D60B}" type="datetime1">
              <a:rPr lang="en-US" smtClean="0"/>
              <a:t>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8E737C4-C521-4FA1-AECE-896A75BEA41A}" type="datetime1">
              <a:rPr lang="en-US" smtClean="0"/>
              <a:t>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500F192-264E-44AC-891E-2E5F9F2F6C75}" type="datetime1">
              <a:rPr lang="en-US" smtClean="0"/>
              <a:t>3/1/2016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8A5DA29-D967-43E3-ADA9-71113173FA08}" type="datetime1">
              <a:rPr lang="en-US" smtClean="0"/>
              <a:t>3/1/2016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2E8300-762F-4F95-A231-6E8F44FA8106}" type="datetime1">
              <a:rPr lang="en-US" smtClean="0"/>
              <a:t>3/1/2016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463928-506E-43FF-9888-915101BBDBEB}" type="datetime1">
              <a:rPr lang="en-US" smtClean="0"/>
              <a:t>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D4A765-FD47-434F-B10D-B6BA7FCEE2A0}" type="datetime1">
              <a:rPr lang="en-US" smtClean="0"/>
              <a:t>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F9A4AAA-BDCD-4243-9481-1705094B2EF3}" type="datetime1">
              <a:rPr lang="en-US" smtClean="0"/>
              <a:t>3/1/2016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5-16-0007-01-agen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dysp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DD7759-7506-4D6A-B3E2-74EE6AA666AB}" type="datetime1">
              <a:rPr lang="en-US" smtClean="0">
                <a:solidFill>
                  <a:srgbClr val="000099"/>
                </a:solidFill>
              </a:rPr>
              <a:t>3/1/2016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1512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March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 March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5-16-0007-01-agen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5-16-0007-01-agen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C69EECA-CC8C-4E25-8579-8C1F2B8ACF38}"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5-16-0008-00 and </a:t>
            </a:r>
            <a:r>
              <a:rPr lang="en-US" dirty="0" smtClean="0"/>
              <a:t>5-16-0009-00</a:t>
            </a:r>
            <a:endParaRPr dirty="0" smtClean="0"/>
          </a:p>
          <a:p>
            <a:r>
              <a:rPr dirty="0" smtClean="0"/>
              <a:t>Mover:  </a:t>
            </a:r>
            <a:endParaRPr lang="en-US" dirty="0" smtClean="0"/>
          </a:p>
          <a:p>
            <a:r>
              <a:rPr dirty="0" smtClean="0"/>
              <a:t>Second</a:t>
            </a:r>
            <a:r>
              <a:rPr dirty="0" smtClean="0"/>
              <a:t>:</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785DFA2-7D0E-405D-8363-00390C12A85A}"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r>
              <a:rPr lang="en-US" dirty="0" smtClean="0"/>
              <a:t>Other</a:t>
            </a:r>
          </a:p>
        </p:txBody>
      </p:sp>
      <p:sp>
        <p:nvSpPr>
          <p:cNvPr id="4" name="Date Placeholder 3"/>
          <p:cNvSpPr>
            <a:spLocks noGrp="1"/>
          </p:cNvSpPr>
          <p:nvPr>
            <p:ph type="dt" sz="half" idx="10"/>
          </p:nvPr>
        </p:nvSpPr>
        <p:spPr/>
        <p:txBody>
          <a:bodyPr/>
          <a:lstStyle/>
          <a:p>
            <a:pPr>
              <a:defRPr/>
            </a:pPr>
            <a:fld id="{9C1F84DC-56CA-404C-846F-ED4FD9A9596A}"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dirty="0" smtClean="0"/>
              <a:t>Working Schedule for 1900.5.1</a:t>
            </a:r>
          </a:p>
        </p:txBody>
      </p:sp>
      <p:sp>
        <p:nvSpPr>
          <p:cNvPr id="8195" name="Content Placeholder 2"/>
          <p:cNvSpPr>
            <a:spLocks noGrp="1"/>
          </p:cNvSpPr>
          <p:nvPr>
            <p:ph idx="1"/>
          </p:nvPr>
        </p:nvSpPr>
        <p:spPr>
          <a:xfrm>
            <a:off x="381000" y="1447801"/>
            <a:ext cx="8229600" cy="3581400"/>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p>
          <a:p>
            <a:r>
              <a:rPr altLang="en-US" sz="1400" dirty="0" smtClean="0"/>
              <a:t>Complete Draft for Clause 6					1/16       </a:t>
            </a:r>
            <a:r>
              <a:rPr altLang="en-US" sz="1400" b="1" dirty="0" smtClean="0">
                <a:solidFill>
                  <a:srgbClr val="FF0000"/>
                </a:solidFill>
              </a:rPr>
              <a:t>2/16</a:t>
            </a:r>
            <a:endParaRPr altLang="en-US" sz="1400" dirty="0" smtClean="0"/>
          </a:p>
          <a:p>
            <a:r>
              <a:rPr altLang="en-US" sz="1400" dirty="0" smtClean="0"/>
              <a:t>Complete Draft for Clause 7					3/16</a:t>
            </a:r>
          </a:p>
          <a:p>
            <a:r>
              <a:rPr altLang="en-US" sz="1400" dirty="0" smtClean="0"/>
              <a:t>Complete Draft for Clause 8					4/16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9F9A0BFA-6478-4A37-A095-8BD3BEEB52DA}"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1373FFE1-7E36-4EB3-8C90-4D3110FCAD00}"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451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Draft updates in Response to Mandatory Editorial Coordination</a:t>
            </a:r>
          </a:p>
          <a:p>
            <a:pPr lvl="1"/>
            <a:r>
              <a:rPr lang="en-US" dirty="0" smtClean="0"/>
              <a:t>To be reviewed next week</a:t>
            </a:r>
            <a:endParaRPr dirty="0" smtClean="0"/>
          </a:p>
          <a:p>
            <a:r>
              <a:rPr lang="en-US" dirty="0" smtClean="0"/>
              <a:t>Status of Ballot (see next slide)</a:t>
            </a:r>
            <a:endParaRPr lang="en-US" dirty="0" smtClean="0"/>
          </a:p>
        </p:txBody>
      </p:sp>
      <p:sp>
        <p:nvSpPr>
          <p:cNvPr id="4" name="Date Placeholder 3"/>
          <p:cNvSpPr>
            <a:spLocks noGrp="1"/>
          </p:cNvSpPr>
          <p:nvPr>
            <p:ph type="dt" sz="quarter" idx="10"/>
          </p:nvPr>
        </p:nvSpPr>
        <p:spPr/>
        <p:txBody>
          <a:bodyPr/>
          <a:lstStyle/>
          <a:p>
            <a:pPr>
              <a:defRPr/>
            </a:pPr>
            <a:fld id="{314CE63A-24C4-4D68-93EE-E44E6460085F}"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Status</a:t>
            </a:r>
            <a:endParaRPr lang="en-US" dirty="0"/>
          </a:p>
        </p:txBody>
      </p:sp>
      <p:sp>
        <p:nvSpPr>
          <p:cNvPr id="4" name="Date Placeholder 3"/>
          <p:cNvSpPr>
            <a:spLocks noGrp="1"/>
          </p:cNvSpPr>
          <p:nvPr>
            <p:ph type="dt" sz="half" idx="10"/>
          </p:nvPr>
        </p:nvSpPr>
        <p:spPr/>
        <p:txBody>
          <a:bodyPr/>
          <a:lstStyle/>
          <a:p>
            <a:pPr>
              <a:defRPr/>
            </a:pPr>
            <a:fld id="{367175BA-BC8F-4599-A449-41E7FD9A8D2A}"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pic>
        <p:nvPicPr>
          <p:cNvPr id="7" name="Picture 6"/>
          <p:cNvPicPr>
            <a:picLocks noChangeAspect="1"/>
          </p:cNvPicPr>
          <p:nvPr/>
        </p:nvPicPr>
        <p:blipFill>
          <a:blip r:embed="rId2"/>
          <a:stretch>
            <a:fillRect/>
          </a:stretch>
        </p:blipFill>
        <p:spPr>
          <a:xfrm>
            <a:off x="381000" y="1295400"/>
            <a:ext cx="8148638" cy="3048000"/>
          </a:xfrm>
          <a:prstGeom prst="rect">
            <a:avLst/>
          </a:prstGeom>
        </p:spPr>
      </p:pic>
      <p:sp>
        <p:nvSpPr>
          <p:cNvPr id="8" name="TextBox 7"/>
          <p:cNvSpPr txBox="1"/>
          <p:nvPr/>
        </p:nvSpPr>
        <p:spPr>
          <a:xfrm>
            <a:off x="762000" y="4648200"/>
            <a:ext cx="3830792" cy="1200329"/>
          </a:xfrm>
          <a:prstGeom prst="rect">
            <a:avLst/>
          </a:prstGeom>
          <a:noFill/>
        </p:spPr>
        <p:txBody>
          <a:bodyPr wrap="none" rtlCol="0">
            <a:spAutoFit/>
          </a:bodyPr>
          <a:lstStyle/>
          <a:p>
            <a:r>
              <a:rPr lang="en-US" dirty="0" smtClean="0"/>
              <a:t>Actions:</a:t>
            </a:r>
          </a:p>
          <a:p>
            <a:r>
              <a:rPr lang="en-US" dirty="0" smtClean="0"/>
              <a:t>Remind Balloters to provide comments</a:t>
            </a:r>
          </a:p>
          <a:p>
            <a:r>
              <a:rPr lang="en-US" dirty="0" smtClean="0"/>
              <a:t>Request inputs from </a:t>
            </a:r>
            <a:r>
              <a:rPr lang="en-US" dirty="0" err="1" smtClean="0"/>
              <a:t>WInnF</a:t>
            </a:r>
            <a:endParaRPr lang="en-US" dirty="0" smtClean="0"/>
          </a:p>
          <a:p>
            <a:r>
              <a:rPr lang="en-US" dirty="0" smtClean="0"/>
              <a:t>“Proxy Voter”</a:t>
            </a:r>
            <a:endParaRPr lang="en-US" dirty="0"/>
          </a:p>
        </p:txBody>
      </p:sp>
    </p:spTree>
    <p:extLst>
      <p:ext uri="{BB962C8B-B14F-4D97-AF65-F5344CB8AC3E}">
        <p14:creationId xmlns:p14="http://schemas.microsoft.com/office/powerpoint/2010/main" val="150689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resolutions available					3/30/16</a:t>
            </a:r>
          </a:p>
          <a:p>
            <a:r>
              <a:rPr altLang="en-US" sz="1400" smtClean="0"/>
              <a:t>Vote for Recirculation Ballot					4/5/16</a:t>
            </a:r>
          </a:p>
          <a:p>
            <a:r>
              <a:rPr altLang="en-US" sz="1400" smtClean="0"/>
              <a:t>Conduct Recirc Ballot					4/15/16</a:t>
            </a:r>
          </a:p>
          <a:p>
            <a:r>
              <a:rPr altLang="en-US" sz="1400" smtClean="0"/>
              <a:t>Ballot completes						4 /30/16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7BF35178-290A-4974-80E0-C3141ABF0F02}"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5577A2C-8AEF-4270-9DDF-6413B8F9EB0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4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26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flipH="1">
            <a:off x="8069210" y="25908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011955" y="2971800"/>
            <a:ext cx="867032" cy="369332"/>
          </a:xfrm>
          <a:prstGeom prst="rect">
            <a:avLst/>
          </a:prstGeom>
          <a:noFill/>
        </p:spPr>
        <p:txBody>
          <a:bodyPr wrap="none" rtlCol="0">
            <a:spAutoFit/>
          </a:bodyPr>
          <a:lstStyle/>
          <a:p>
            <a:r>
              <a:rPr lang="en-US" dirty="0" smtClean="0"/>
              <a:t>Started</a:t>
            </a:r>
            <a:endParaRPr lang="en-US" dirty="0"/>
          </a:p>
        </p:txBody>
      </p:sp>
    </p:spTree>
    <p:extLst>
      <p:ext uri="{BB962C8B-B14F-4D97-AF65-F5344CB8AC3E}">
        <p14:creationId xmlns:p14="http://schemas.microsoft.com/office/powerpoint/2010/main" val="3408221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2/24/16</a:t>
            </a:r>
          </a:p>
          <a:p>
            <a:pPr lvl="2"/>
            <a:r>
              <a:rPr lang="en-US" dirty="0" smtClean="0"/>
              <a:t>Prep for March meeting</a:t>
            </a:r>
            <a:endParaRPr lang="en-US" dirty="0"/>
          </a:p>
          <a:p>
            <a:pPr lvl="2"/>
            <a:endParaRPr lang="en-US" dirty="0" smtClean="0"/>
          </a:p>
          <a:p>
            <a:r>
              <a:rPr lang="en-US" dirty="0" smtClean="0"/>
              <a:t>Other activities?</a:t>
            </a:r>
          </a:p>
          <a:p>
            <a:pPr lvl="1"/>
            <a:r>
              <a:rPr lang="en-US" dirty="0" smtClean="0"/>
              <a:t>Disc. of using 1900.6 in </a:t>
            </a:r>
            <a:r>
              <a:rPr lang="en-US" dirty="0" err="1" smtClean="0"/>
              <a:t>WInnF</a:t>
            </a:r>
            <a:endParaRPr lang="en-US" dirty="0" smtClean="0"/>
          </a:p>
        </p:txBody>
      </p:sp>
      <p:sp>
        <p:nvSpPr>
          <p:cNvPr id="4" name="Date Placeholder 3"/>
          <p:cNvSpPr>
            <a:spLocks noGrp="1"/>
          </p:cNvSpPr>
          <p:nvPr>
            <p:ph type="dt" sz="quarter" idx="10"/>
          </p:nvPr>
        </p:nvSpPr>
        <p:spPr/>
        <p:txBody>
          <a:bodyPr/>
          <a:lstStyle/>
          <a:p>
            <a:pPr>
              <a:defRPr/>
            </a:pPr>
            <a:fld id="{0B12EA16-687F-4319-8EE4-8B70D81E10B7}"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endParaRPr dirty="0" smtClean="0"/>
          </a:p>
          <a:p>
            <a:r>
              <a:rPr lang="en-US" dirty="0" smtClean="0"/>
              <a:t>NSC</a:t>
            </a:r>
          </a:p>
          <a:p>
            <a:pPr lvl="1"/>
            <a:r>
              <a:rPr lang="en-US" dirty="0" smtClean="0"/>
              <a:t>Progressing but no major action till May</a:t>
            </a:r>
          </a:p>
          <a:p>
            <a:pPr lvl="2"/>
            <a:r>
              <a:rPr lang="en-US" dirty="0" smtClean="0"/>
              <a:t>1900.5 related activities may be even longer</a:t>
            </a:r>
          </a:p>
          <a:p>
            <a:r>
              <a:rPr lang="en-US" dirty="0" smtClean="0"/>
              <a:t>Standards paper in process</a:t>
            </a:r>
          </a:p>
        </p:txBody>
      </p:sp>
      <p:sp>
        <p:nvSpPr>
          <p:cNvPr id="4" name="Date Placeholder 3"/>
          <p:cNvSpPr>
            <a:spLocks noGrp="1"/>
          </p:cNvSpPr>
          <p:nvPr>
            <p:ph type="dt" sz="quarter" idx="10"/>
          </p:nvPr>
        </p:nvSpPr>
        <p:spPr/>
        <p:txBody>
          <a:bodyPr/>
          <a:lstStyle/>
          <a:p>
            <a:pPr>
              <a:defRPr/>
            </a:pPr>
            <a:fld id="{5BF73F0E-E935-4D61-B6D1-A25A7C2D80F6}"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meeting a F2F</a:t>
            </a:r>
          </a:p>
          <a:p>
            <a:pPr lvl="1"/>
            <a:r>
              <a:rPr lang="en-US" sz="2400" dirty="0" smtClean="0"/>
              <a:t>March. 21-24, 2016 @ IEEE in Piscataway NJ</a:t>
            </a:r>
          </a:p>
          <a:p>
            <a:pPr lvl="2"/>
            <a:r>
              <a:rPr lang="en-US" sz="2000" dirty="0" smtClean="0"/>
              <a:t>Details </a:t>
            </a:r>
            <a:r>
              <a:rPr lang="en-US" sz="2000" dirty="0"/>
              <a:t>posted here </a:t>
            </a:r>
            <a:r>
              <a:rPr lang="en-US" sz="2000" dirty="0">
                <a:hlinkClick r:id="rId2"/>
              </a:rPr>
              <a:t>http://grouper.ieee.org/groups/dyspan</a:t>
            </a:r>
            <a:r>
              <a:rPr lang="en-US" sz="2000" dirty="0" smtClean="0">
                <a:hlinkClick r:id="rId2"/>
              </a:rPr>
              <a:t>/</a:t>
            </a:r>
            <a:r>
              <a:rPr lang="en-US" sz="2000" dirty="0" smtClean="0"/>
              <a:t> </a:t>
            </a:r>
            <a:endParaRPr lang="en-US" sz="2000" dirty="0" smtClean="0"/>
          </a:p>
          <a:p>
            <a:pPr lvl="1"/>
            <a:r>
              <a:rPr lang="en-US" sz="2400" dirty="0" smtClean="0"/>
              <a:t>Mat Sherman is host</a:t>
            </a:r>
          </a:p>
          <a:p>
            <a:pPr lvl="1"/>
            <a:r>
              <a:rPr lang="en-US" sz="2400" dirty="0" smtClean="0"/>
              <a:t>Focus will be comment resolution</a:t>
            </a:r>
          </a:p>
          <a:p>
            <a:pPr lvl="1"/>
            <a:r>
              <a:rPr lang="en-US" sz="2400" dirty="0" smtClean="0"/>
              <a:t>Who from IEEE 1900.5 will attend in-person</a:t>
            </a:r>
            <a:r>
              <a:rPr lang="en-US" sz="2400" dirty="0" smtClean="0"/>
              <a:t>?</a:t>
            </a:r>
          </a:p>
          <a:p>
            <a:pPr lvl="2"/>
            <a:r>
              <a:rPr lang="en-US" sz="2000" dirty="0" smtClean="0"/>
              <a:t>Brenda Mancuso (IEEE Staff)</a:t>
            </a:r>
            <a:endParaRPr lang="en-US" sz="2000" dirty="0" smtClean="0"/>
          </a:p>
          <a:p>
            <a:pPr lvl="2"/>
            <a:r>
              <a:rPr lang="en-US" sz="2000" dirty="0" smtClean="0"/>
              <a:t>Matthew Sherman</a:t>
            </a:r>
          </a:p>
          <a:p>
            <a:pPr lvl="2"/>
            <a:r>
              <a:rPr lang="en-US" sz="2000" dirty="0" smtClean="0"/>
              <a:t>Darcy Swain Walsh</a:t>
            </a:r>
          </a:p>
          <a:p>
            <a:pPr lvl="2"/>
            <a:r>
              <a:rPr lang="en-US" sz="2000" dirty="0" smtClean="0"/>
              <a:t>John Stine (?)</a:t>
            </a:r>
          </a:p>
          <a:p>
            <a:r>
              <a:rPr lang="en-US" sz="2800" dirty="0" smtClean="0"/>
              <a:t>Use </a:t>
            </a:r>
            <a:r>
              <a:rPr lang="en-US" sz="2800" dirty="0" smtClean="0"/>
              <a:t>WG call in if can’t make F2F in person</a:t>
            </a:r>
          </a:p>
        </p:txBody>
      </p:sp>
      <p:sp>
        <p:nvSpPr>
          <p:cNvPr id="4" name="Date Placeholder 3"/>
          <p:cNvSpPr>
            <a:spLocks noGrp="1"/>
          </p:cNvSpPr>
          <p:nvPr>
            <p:ph type="dt" sz="quarter" idx="10"/>
          </p:nvPr>
        </p:nvSpPr>
        <p:spPr/>
        <p:txBody>
          <a:bodyPr/>
          <a:lstStyle/>
          <a:p>
            <a:pPr>
              <a:defRPr/>
            </a:pPr>
            <a:fld id="{5666FE19-CD18-4E0E-AC75-7AF30B82AD1D}"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80E5CC8A-7C00-4BAE-8CAC-075C957DC5EA}"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2/2/16 @11:30 EST</a:t>
            </a:r>
            <a:endParaRPr lang="en-US" dirty="0"/>
          </a:p>
        </p:txBody>
      </p:sp>
      <p:sp>
        <p:nvSpPr>
          <p:cNvPr id="4" name="Date Placeholder 3"/>
          <p:cNvSpPr>
            <a:spLocks noGrp="1"/>
          </p:cNvSpPr>
          <p:nvPr>
            <p:ph type="dt" sz="half" idx="10"/>
          </p:nvPr>
        </p:nvSpPr>
        <p:spPr/>
        <p:txBody>
          <a:bodyPr/>
          <a:lstStyle/>
          <a:p>
            <a:pPr>
              <a:defRPr/>
            </a:pPr>
            <a:fld id="{2482C17B-AF89-484B-86EB-02E1A4E8A053}"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86A615B-2308-41E3-B8F3-76246B27C4C4}"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899C86BF-8A76-4381-A0C4-D9B32DDE2ED8}" type="datetime1">
              <a:rPr lang="en-US" smtClean="0"/>
              <a:t>3/1/2016</a:t>
            </a:fld>
            <a:endParaRPr lang="en-US"/>
          </a:p>
        </p:txBody>
      </p:sp>
      <p:sp>
        <p:nvSpPr>
          <p:cNvPr id="4" name="Footer Placeholder 3"/>
          <p:cNvSpPr>
            <a:spLocks noGrp="1"/>
          </p:cNvSpPr>
          <p:nvPr>
            <p:ph type="ftr" sz="quarter" idx="11"/>
          </p:nvPr>
        </p:nvSpPr>
        <p:spPr/>
        <p:txBody>
          <a:bodyPr/>
          <a:lstStyle/>
          <a:p>
            <a:pPr>
              <a:defRPr/>
            </a:pPr>
            <a:r>
              <a:rPr lang="en-US" smtClean="0"/>
              <a:t>Doc #: 5-16-0007-01-agen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Other?</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E090FA6-8032-4449-BD20-C13D82A2EA00}"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5-16-0007-01</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6850FFD7-15DE-4565-BACC-D15C42162E92}" type="datetime1">
              <a:rPr lang="en-US" smtClean="0"/>
              <a:t>3/1/2016</a:t>
            </a:fld>
            <a:endParaRPr lang="en-US"/>
          </a:p>
        </p:txBody>
      </p:sp>
      <p:sp>
        <p:nvSpPr>
          <p:cNvPr id="5" name="Footer Placeholder 4"/>
          <p:cNvSpPr>
            <a:spLocks noGrp="1"/>
          </p:cNvSpPr>
          <p:nvPr>
            <p:ph type="ftr" sz="quarter" idx="11"/>
          </p:nvPr>
        </p:nvSpPr>
        <p:spPr/>
        <p:txBody>
          <a:bodyPr/>
          <a:lstStyle/>
          <a:p>
            <a:pPr>
              <a:defRPr/>
            </a:pPr>
            <a:r>
              <a:rPr lang="en-US" smtClean="0"/>
              <a:t>Doc #: 5-16-0007-01-agen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9BC9E96-BC8D-4EA1-B9B1-7ACF8105B8FC}"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B8ECBED-E0DE-42D2-B23C-7068E6E1D84D}"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65B0576-C0A1-4972-B7F3-C817FC20F9CB}" type="datetime1">
              <a:rPr lang="en-US" smtClean="0"/>
              <a:t>3/1/2016</a:t>
            </a:fld>
            <a:endParaRPr lang="en-US"/>
          </a:p>
        </p:txBody>
      </p:sp>
      <p:sp>
        <p:nvSpPr>
          <p:cNvPr id="3" name="Footer Placeholder 2"/>
          <p:cNvSpPr>
            <a:spLocks noGrp="1"/>
          </p:cNvSpPr>
          <p:nvPr>
            <p:ph type="ftr" sz="quarter" idx="11"/>
          </p:nvPr>
        </p:nvSpPr>
        <p:spPr/>
        <p:txBody>
          <a:bodyPr/>
          <a:lstStyle/>
          <a:p>
            <a:pPr>
              <a:defRPr/>
            </a:pPr>
            <a:r>
              <a:rPr lang="en-US" smtClean="0"/>
              <a:t>Doc #: 5-16-0007-01-agen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8109</TotalTime>
  <Words>1431</Words>
  <Application>Microsoft Office PowerPoint</Application>
  <PresentationFormat>On-screen Show (4:3)</PresentationFormat>
  <Paragraphs>318</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Ballot Status</vt:lpstr>
      <vt:lpstr>Working Schedule for 1900.5.2</vt:lpstr>
      <vt:lpstr>Other DySPAN-SC Activities</vt:lpstr>
      <vt:lpstr>Marketing Inputs</vt:lpstr>
      <vt:lpstr>Meeting Planning</vt:lpstr>
      <vt:lpstr>IEEE 1900.5 Meeting 2/2/16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216</cp:revision>
  <dcterms:created xsi:type="dcterms:W3CDTF">2013-08-13T02:52:21Z</dcterms:created>
  <dcterms:modified xsi:type="dcterms:W3CDTF">2016-03-01T13:56:26Z</dcterms:modified>
</cp:coreProperties>
</file>