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15" r:id="rId3"/>
    <p:sldId id="337" r:id="rId4"/>
    <p:sldId id="313" r:id="rId5"/>
    <p:sldId id="332" r:id="rId6"/>
    <p:sldId id="317" r:id="rId7"/>
    <p:sldId id="352" r:id="rId8"/>
    <p:sldId id="353" r:id="rId9"/>
    <p:sldId id="354" r:id="rId10"/>
    <p:sldId id="355" r:id="rId11"/>
    <p:sldId id="307" r:id="rId12"/>
    <p:sldId id="360" r:id="rId13"/>
    <p:sldId id="365" r:id="rId14"/>
    <p:sldId id="335" r:id="rId15"/>
    <p:sldId id="366" r:id="rId16"/>
    <p:sldId id="344" r:id="rId17"/>
    <p:sldId id="346" r:id="rId18"/>
    <p:sldId id="347" r:id="rId19"/>
    <p:sldId id="364"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9" d="100"/>
          <a:sy n="89" d="100"/>
        </p:scale>
        <p:origin x="101"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2/24/2016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DDAAD30-7C06-470D-AF70-946161B7FD51}" type="datetime1">
              <a:rPr lang="en-US" smtClean="0"/>
              <a:t>2/24/2016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5-16-0007-00-agen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82EDAA0-77F4-4ECC-9A91-4F8532599763}" type="datetime1">
              <a:rPr lang="en-US" smtClean="0"/>
              <a:t>2/24/2016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5-16-0007-00-agen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01CDA78-4E0A-4351-B67A-9A8D774E74FF}" type="datetime1">
              <a:rPr lang="en-US" smtClean="0"/>
              <a:t>2/24/2016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5-16-0007-00-agen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7A1953C-C39C-41B7-84AC-4E4EAF49C3AE}" type="datetime1">
              <a:rPr lang="en-US" smtClean="0"/>
              <a:t>2/24/2016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5-16-0007-00-agen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ACF6A8F-EC72-4CE0-B757-64BFC487D586}" type="datetime1">
              <a:rPr lang="en-US" smtClean="0"/>
              <a:t>2/24/2016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5-16-0007-00-agen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4977E27-099F-4C1F-86D3-EAEBF6868F01}" type="datetime1">
              <a:rPr lang="en-US" smtClean="0"/>
              <a:t>2/24/2016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5-16-0007-00-agen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29726CD-0925-4695-9FFF-4381762E0F2B}" type="datetime1">
              <a:rPr lang="en-US" smtClean="0"/>
              <a:t>2/24/2016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5-16-0007-00-agen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6757558-807D-417B-9535-DE774DCCBCE4}" type="datetime1">
              <a:rPr lang="en-US" smtClean="0"/>
              <a:t>2/24/2016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5-16-0007-00-agen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2BF3295-63B6-459F-BFC1-983CFE60C92C}" type="datetime1">
              <a:rPr lang="en-US" smtClean="0"/>
              <a:t>2/24/2016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5-16-0007-00-agen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1760339-8A2A-49EA-9A52-4229025A5238}" type="datetime1">
              <a:rPr lang="en-US" smtClean="0"/>
              <a:t>2/24/2016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5-16-0007-00-agen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86EB6C6-4D59-4C7D-89B4-C0E1C5C7D4F9}" type="datetime1">
              <a:rPr lang="en-US" smtClean="0"/>
              <a:t>2/24/2016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5-16-0007-00-agen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B35206AC-0742-403F-B56D-5971E8810DF4}" type="datetime1">
              <a:rPr lang="en-US" smtClean="0"/>
              <a:t>2/24/2016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5-16-0007-00-agen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61925D8-E4DE-430D-8E11-BE5116BD0FCD}" type="datetime1">
              <a:rPr lang="en-US" smtClean="0">
                <a:solidFill>
                  <a:srgbClr val="000099"/>
                </a:solidFill>
              </a:rPr>
              <a:t>2/24/2016</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15129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01 March 2016</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24</a:t>
            </a:r>
            <a:r>
              <a:rPr lang="en-US" sz="1200" b="1" dirty="0" smtClean="0">
                <a:latin typeface="Arial" pitchFamily="34" charset="0"/>
                <a:cs typeface="Times New Roman" pitchFamily="18" charset="0"/>
              </a:rPr>
              <a:t> February </a:t>
            </a:r>
            <a:r>
              <a:rPr lang="en-US" sz="1200" b="1" dirty="0">
                <a:latin typeface="Arial" pitchFamily="34" charset="0"/>
                <a:cs typeface="Times New Roman" pitchFamily="18" charset="0"/>
              </a:rPr>
              <a:t>2016 </a:t>
            </a:r>
            <a:endParaRPr lang="en-US" sz="1200" b="1" dirty="0" smtClean="0">
              <a:latin typeface="Arial" pitchFamily="34" charset="0"/>
              <a:cs typeface="Times New Roman" pitchFamily="18" charset="0"/>
            </a:endParaRP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a:latin typeface="Arial" pitchFamily="34" charset="0"/>
                <a:cs typeface="Times New Roman" pitchFamily="18" charset="0"/>
              </a:rPr>
              <a:t>5-16-0007-00-agen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a:t>5-16-0007-00-agen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28F22E1-A2CD-43B9-9A33-9D19AF529759}" type="datetime1">
              <a:rPr lang="en-US" smtClean="0"/>
              <a:t>2/24/2016</a:t>
            </a:fld>
            <a:endParaRPr lang="en-US"/>
          </a:p>
        </p:txBody>
      </p:sp>
      <p:sp>
        <p:nvSpPr>
          <p:cNvPr id="3" name="Footer Placeholder 2"/>
          <p:cNvSpPr>
            <a:spLocks noGrp="1"/>
          </p:cNvSpPr>
          <p:nvPr>
            <p:ph type="ftr" sz="quarter" idx="11"/>
          </p:nvPr>
        </p:nvSpPr>
        <p:spPr/>
        <p:txBody>
          <a:bodyPr/>
          <a:lstStyle/>
          <a:p>
            <a:pPr>
              <a:defRPr/>
            </a:pPr>
            <a:r>
              <a:rPr lang="en-US" smtClean="0"/>
              <a:t>Doc #: 5-16-0007-00-agen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t>xxx</a:t>
            </a:r>
            <a:endParaRPr dirty="0" smtClean="0"/>
          </a:p>
          <a:p>
            <a:r>
              <a:rPr dirty="0" smtClean="0"/>
              <a:t>Mover:  </a:t>
            </a:r>
            <a:endParaRPr lang="en-US" dirty="0"/>
          </a:p>
          <a:p>
            <a:r>
              <a:rPr dirty="0" smtClean="0"/>
              <a:t>Second:</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B552EEE6-806D-45A8-9014-B4DFB2AA24CE}" type="datetime1">
              <a:rPr lang="en-US" smtClean="0"/>
              <a:t>2/24/2016</a:t>
            </a:fld>
            <a:endParaRPr lang="en-US"/>
          </a:p>
        </p:txBody>
      </p:sp>
      <p:sp>
        <p:nvSpPr>
          <p:cNvPr id="5" name="Footer Placeholder 4"/>
          <p:cNvSpPr>
            <a:spLocks noGrp="1"/>
          </p:cNvSpPr>
          <p:nvPr>
            <p:ph type="ftr" sz="quarter" idx="11"/>
          </p:nvPr>
        </p:nvSpPr>
        <p:spPr/>
        <p:txBody>
          <a:bodyPr/>
          <a:lstStyle/>
          <a:p>
            <a:pPr>
              <a:defRPr/>
            </a:pPr>
            <a:r>
              <a:rPr lang="en-US" smtClean="0"/>
              <a:t>Doc #: 5-16-0007-00-agen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Draft Status</a:t>
            </a:r>
          </a:p>
          <a:p>
            <a:r>
              <a:rPr lang="en-US" dirty="0" smtClean="0"/>
              <a:t>Other</a:t>
            </a:r>
          </a:p>
        </p:txBody>
      </p:sp>
      <p:sp>
        <p:nvSpPr>
          <p:cNvPr id="4" name="Date Placeholder 3"/>
          <p:cNvSpPr>
            <a:spLocks noGrp="1"/>
          </p:cNvSpPr>
          <p:nvPr>
            <p:ph type="dt" sz="half" idx="10"/>
          </p:nvPr>
        </p:nvSpPr>
        <p:spPr/>
        <p:txBody>
          <a:bodyPr/>
          <a:lstStyle/>
          <a:p>
            <a:pPr>
              <a:defRPr/>
            </a:pPr>
            <a:fld id="{A990B755-45BC-4261-9522-623FC17F7AAD}" type="datetime1">
              <a:rPr lang="en-US" smtClean="0"/>
              <a:t>2/24/2016</a:t>
            </a:fld>
            <a:endParaRPr lang="en-US"/>
          </a:p>
        </p:txBody>
      </p:sp>
      <p:sp>
        <p:nvSpPr>
          <p:cNvPr id="5" name="Footer Placeholder 4"/>
          <p:cNvSpPr>
            <a:spLocks noGrp="1"/>
          </p:cNvSpPr>
          <p:nvPr>
            <p:ph type="ftr" sz="quarter" idx="11"/>
          </p:nvPr>
        </p:nvSpPr>
        <p:spPr/>
        <p:txBody>
          <a:bodyPr/>
          <a:lstStyle/>
          <a:p>
            <a:pPr>
              <a:defRPr/>
            </a:pPr>
            <a:r>
              <a:rPr lang="en-US" smtClean="0"/>
              <a:t>Doc #: 5-16-0007-00-agen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dirty="0" smtClean="0"/>
              <a:t>Working Schedule for 1900.5.1</a:t>
            </a:r>
          </a:p>
        </p:txBody>
      </p:sp>
      <p:sp>
        <p:nvSpPr>
          <p:cNvPr id="8195" name="Content Placeholder 2"/>
          <p:cNvSpPr>
            <a:spLocks noGrp="1"/>
          </p:cNvSpPr>
          <p:nvPr>
            <p:ph idx="1"/>
          </p:nvPr>
        </p:nvSpPr>
        <p:spPr>
          <a:xfrm>
            <a:off x="381000" y="1447801"/>
            <a:ext cx="8229600" cy="3581400"/>
          </a:xfrm>
        </p:spPr>
        <p:txBody>
          <a:bodyPr/>
          <a:lstStyle/>
          <a:p>
            <a:r>
              <a:rPr altLang="en-US" sz="1400" dirty="0" smtClean="0"/>
              <a:t>Complete Draft for Clause 4					7/30√</a:t>
            </a:r>
          </a:p>
          <a:p>
            <a:r>
              <a:rPr altLang="en-US" sz="1400" dirty="0" smtClean="0"/>
              <a:t>Complete Draft for Clause 5					10/15     </a:t>
            </a:r>
            <a:r>
              <a:rPr altLang="en-US" sz="1400" b="1" dirty="0" smtClean="0">
                <a:solidFill>
                  <a:srgbClr val="FF0000"/>
                </a:solidFill>
              </a:rPr>
              <a:t>1/16</a:t>
            </a:r>
          </a:p>
          <a:p>
            <a:r>
              <a:rPr altLang="en-US" sz="1400" dirty="0" smtClean="0"/>
              <a:t>Complete Draft for Clause 6					1/16       </a:t>
            </a:r>
            <a:r>
              <a:rPr altLang="en-US" sz="1400" b="1" dirty="0" smtClean="0">
                <a:solidFill>
                  <a:srgbClr val="FF0000"/>
                </a:solidFill>
              </a:rPr>
              <a:t>2/16</a:t>
            </a:r>
            <a:endParaRPr altLang="en-US" sz="1400" dirty="0" smtClean="0"/>
          </a:p>
          <a:p>
            <a:r>
              <a:rPr altLang="en-US" sz="1400" dirty="0" smtClean="0"/>
              <a:t>Complete Draft for Clause 7					3/16</a:t>
            </a:r>
          </a:p>
          <a:p>
            <a:r>
              <a:rPr altLang="en-US" sz="1400" dirty="0" smtClean="0"/>
              <a:t>Complete Draft for Clause 8					4/16</a:t>
            </a:r>
          </a:p>
          <a:p>
            <a:r>
              <a:rPr altLang="en-US" sz="1400" dirty="0" smtClean="0"/>
              <a:t>Annex A						6/16</a:t>
            </a:r>
          </a:p>
          <a:p>
            <a:r>
              <a:rPr altLang="en-US" sz="1400" dirty="0" smtClean="0"/>
              <a:t>First WG Ballot						6/16</a:t>
            </a:r>
          </a:p>
          <a:p>
            <a:r>
              <a:rPr altLang="en-US" sz="1400" dirty="0" smtClean="0"/>
              <a:t>WG </a:t>
            </a:r>
            <a:r>
              <a:rPr altLang="en-US" sz="1400" dirty="0" err="1" smtClean="0"/>
              <a:t>Recirc</a:t>
            </a:r>
            <a:r>
              <a:rPr altLang="en-US" sz="1400" dirty="0" smtClean="0"/>
              <a:t>						8/16</a:t>
            </a:r>
          </a:p>
          <a:p>
            <a:r>
              <a:rPr altLang="en-US" sz="1400" dirty="0" smtClean="0"/>
              <a:t>WG </a:t>
            </a:r>
            <a:r>
              <a:rPr altLang="en-US" sz="1400" dirty="0" err="1" smtClean="0"/>
              <a:t>Recirc</a:t>
            </a:r>
            <a:r>
              <a:rPr altLang="en-US" sz="1400" dirty="0" smtClean="0"/>
              <a:t> 2						10/16</a:t>
            </a:r>
          </a:p>
          <a:p>
            <a:r>
              <a:rPr altLang="en-US" sz="1400" dirty="0" smtClean="0"/>
              <a:t>Sponsor Ballot						1/17</a:t>
            </a:r>
          </a:p>
          <a:p>
            <a:r>
              <a:rPr altLang="en-US" sz="1400" dirty="0" smtClean="0"/>
              <a:t>Sponsor </a:t>
            </a:r>
            <a:r>
              <a:rPr altLang="en-US" sz="1400" dirty="0" err="1" smtClean="0"/>
              <a:t>Recirc</a:t>
            </a:r>
            <a:r>
              <a:rPr altLang="en-US" sz="1400" dirty="0" smtClean="0"/>
              <a:t>						3/17</a:t>
            </a:r>
          </a:p>
          <a:p>
            <a:r>
              <a:rPr altLang="en-US" sz="1400" dirty="0" smtClean="0"/>
              <a:t>Sponsor </a:t>
            </a:r>
            <a:r>
              <a:rPr altLang="en-US" sz="1400" dirty="0" err="1" smtClean="0"/>
              <a:t>Recirc</a:t>
            </a:r>
            <a:r>
              <a:rPr altLang="en-US" sz="1400" dirty="0" smtClean="0"/>
              <a:t> 2						5/17</a:t>
            </a:r>
          </a:p>
          <a:p>
            <a:r>
              <a:rPr altLang="en-US" sz="1400" dirty="0" smtClean="0"/>
              <a:t>Submit to REVCOM						6/17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557C56C7-7A3A-48AE-B900-8D53E3E1BA30}" type="datetime1">
              <a:rPr lang="en-US" smtClean="0"/>
              <a:t>2/24/2016</a:t>
            </a:fld>
            <a:endParaRPr lang="en-US"/>
          </a:p>
        </p:txBody>
      </p:sp>
      <p:sp>
        <p:nvSpPr>
          <p:cNvPr id="5" name="Footer Placeholder 4"/>
          <p:cNvSpPr>
            <a:spLocks noGrp="1"/>
          </p:cNvSpPr>
          <p:nvPr>
            <p:ph type="ftr" sz="quarter" idx="11"/>
          </p:nvPr>
        </p:nvSpPr>
        <p:spPr/>
        <p:txBody>
          <a:bodyPr/>
          <a:lstStyle/>
          <a:p>
            <a:pPr>
              <a:defRPr/>
            </a:pPr>
            <a:r>
              <a:rPr lang="en-US" smtClean="0"/>
              <a:t>Doc #: 5-16-0007-00-agen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1373FFE1-7E36-4EB3-8C90-4D3110FCAD00}" type="slidenum">
              <a:rPr lang="en-US" altLang="en-US" sz="1200" smtClean="0"/>
              <a:pPr>
                <a:spcBef>
                  <a:spcPct val="0"/>
                </a:spcBef>
                <a:buFontTx/>
                <a:buNone/>
              </a:pPr>
              <a:t>13</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5451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Draft updates in Response to Mandatory Editorial Coordination</a:t>
            </a:r>
          </a:p>
          <a:p>
            <a:pPr lvl="1"/>
            <a:r>
              <a:rPr lang="en-US" dirty="0" smtClean="0"/>
              <a:t>To be reviewed next week</a:t>
            </a:r>
            <a:endParaRPr dirty="0" smtClean="0"/>
          </a:p>
          <a:p>
            <a:r>
              <a:rPr lang="en-US" dirty="0" smtClean="0"/>
              <a:t>Start of 1900.5.2 Ballot?</a:t>
            </a:r>
          </a:p>
          <a:p>
            <a:pPr lvl="1"/>
            <a:r>
              <a:rPr lang="en-US" dirty="0" smtClean="0"/>
              <a:t>After review next week</a:t>
            </a:r>
            <a:endParaRPr dirty="0" smtClean="0"/>
          </a:p>
        </p:txBody>
      </p:sp>
      <p:sp>
        <p:nvSpPr>
          <p:cNvPr id="4" name="Date Placeholder 3"/>
          <p:cNvSpPr>
            <a:spLocks noGrp="1"/>
          </p:cNvSpPr>
          <p:nvPr>
            <p:ph type="dt" sz="quarter" idx="10"/>
          </p:nvPr>
        </p:nvSpPr>
        <p:spPr/>
        <p:txBody>
          <a:bodyPr/>
          <a:lstStyle/>
          <a:p>
            <a:pPr>
              <a:defRPr/>
            </a:pPr>
            <a:fld id="{1104FB44-C6D1-476B-9C2B-2F6C92501B33}" type="datetime1">
              <a:rPr lang="en-US" smtClean="0"/>
              <a:t>2/24/2016</a:t>
            </a:fld>
            <a:endParaRPr lang="en-US"/>
          </a:p>
        </p:txBody>
      </p:sp>
      <p:sp>
        <p:nvSpPr>
          <p:cNvPr id="5" name="Footer Placeholder 4"/>
          <p:cNvSpPr>
            <a:spLocks noGrp="1"/>
          </p:cNvSpPr>
          <p:nvPr>
            <p:ph type="ftr" sz="quarter" idx="11"/>
          </p:nvPr>
        </p:nvSpPr>
        <p:spPr/>
        <p:txBody>
          <a:bodyPr/>
          <a:lstStyle/>
          <a:p>
            <a:pPr>
              <a:defRPr/>
            </a:pPr>
            <a:r>
              <a:rPr lang="en-US" smtClean="0"/>
              <a:t>Doc #: 5-16-0007-00-agen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smtClean="0"/>
              <a:t>Form Ballot Pool	(Send Ballot Invitation)				6/7/15</a:t>
            </a:r>
            <a:r>
              <a:rPr altLang="en-US" sz="1400" b="1" smtClean="0">
                <a:solidFill>
                  <a:srgbClr val="FF0000"/>
                </a:solidFill>
              </a:rPr>
              <a:t>√</a:t>
            </a:r>
          </a:p>
          <a:p>
            <a:r>
              <a:rPr altLang="en-US" sz="1400" smtClean="0"/>
              <a:t>Final Draft and Schema Adjustments				7/30/15</a:t>
            </a:r>
            <a:r>
              <a:rPr altLang="en-US" sz="1400" b="1" smtClean="0">
                <a:solidFill>
                  <a:srgbClr val="FF0000"/>
                </a:solidFill>
              </a:rPr>
              <a:t>√</a:t>
            </a:r>
            <a:endParaRPr altLang="en-US" sz="1400" smtClean="0"/>
          </a:p>
          <a:p>
            <a:r>
              <a:rPr altLang="en-US" sz="1400" smtClean="0"/>
              <a:t>WG Vote to Sponsor Ballot (need DySPAN-SC approval)			</a:t>
            </a:r>
            <a:r>
              <a:rPr altLang="en-US" sz="1400" smtClean="0">
                <a:solidFill>
                  <a:srgbClr val="FF0000"/>
                </a:solidFill>
              </a:rPr>
              <a:t>7/30/15</a:t>
            </a:r>
            <a:r>
              <a:rPr altLang="en-US" sz="1400" smtClean="0"/>
              <a:t> (8/18)</a:t>
            </a:r>
            <a:r>
              <a:rPr altLang="en-US" sz="1400" b="1" smtClean="0">
                <a:solidFill>
                  <a:srgbClr val="FF0000"/>
                </a:solidFill>
              </a:rPr>
              <a:t> √</a:t>
            </a:r>
            <a:endParaRPr altLang="en-US" sz="1400" smtClean="0">
              <a:solidFill>
                <a:srgbClr val="FF0000"/>
              </a:solidFill>
            </a:endParaRPr>
          </a:p>
          <a:p>
            <a:r>
              <a:rPr altLang="en-US" sz="1400" smtClean="0"/>
              <a:t>DySPAN-SC Approval						</a:t>
            </a:r>
            <a:r>
              <a:rPr altLang="en-US" sz="1400" smtClean="0">
                <a:solidFill>
                  <a:srgbClr val="FF0000"/>
                </a:solidFill>
              </a:rPr>
              <a:t>8/28/15</a:t>
            </a:r>
            <a:r>
              <a:rPr altLang="en-US" sz="1400" smtClean="0"/>
              <a:t> </a:t>
            </a:r>
            <a:r>
              <a:rPr altLang="en-US" sz="1400" smtClean="0">
                <a:solidFill>
                  <a:srgbClr val="FF0000"/>
                </a:solidFill>
              </a:rPr>
              <a:t>(9/2)</a:t>
            </a:r>
            <a:r>
              <a:rPr altLang="en-US" sz="1400" b="1" smtClean="0">
                <a:solidFill>
                  <a:srgbClr val="FF0000"/>
                </a:solidFill>
              </a:rPr>
              <a:t> 9/30√</a:t>
            </a:r>
            <a:endParaRPr altLang="en-US" sz="1400" smtClean="0"/>
          </a:p>
          <a:p>
            <a:r>
              <a:rPr altLang="en-US" sz="1400" smtClean="0"/>
              <a:t>Mandatory Editorial Coordination Completes				</a:t>
            </a:r>
            <a:r>
              <a:rPr altLang="en-US" sz="1400" smtClean="0">
                <a:solidFill>
                  <a:srgbClr val="FF0000"/>
                </a:solidFill>
              </a:rPr>
              <a:t>9/30/15</a:t>
            </a:r>
            <a:r>
              <a:rPr altLang="en-US" sz="1400" smtClean="0"/>
              <a:t> </a:t>
            </a:r>
            <a:r>
              <a:rPr altLang="en-US" sz="1400" b="1" smtClean="0">
                <a:solidFill>
                  <a:srgbClr val="FF0000"/>
                </a:solidFill>
              </a:rPr>
              <a:t>12/1 √</a:t>
            </a:r>
          </a:p>
          <a:p>
            <a:r>
              <a:rPr altLang="en-US" sz="1400" smtClean="0"/>
              <a:t>Conduct Ballot						</a:t>
            </a:r>
            <a:r>
              <a:rPr altLang="en-US" sz="1400" smtClean="0">
                <a:solidFill>
                  <a:srgbClr val="FF0000"/>
                </a:solidFill>
              </a:rPr>
              <a:t>1/28/16</a:t>
            </a:r>
            <a:r>
              <a:rPr altLang="en-US" sz="1400" b="1" smtClean="0">
                <a:solidFill>
                  <a:srgbClr val="FF0000"/>
                </a:solidFill>
              </a:rPr>
              <a:t> 1/22 √</a:t>
            </a:r>
            <a:endParaRPr altLang="en-US" sz="1400" smtClean="0"/>
          </a:p>
          <a:p>
            <a:r>
              <a:rPr altLang="en-US" sz="1400" smtClean="0"/>
              <a:t>Ballot completes						</a:t>
            </a:r>
            <a:r>
              <a:rPr altLang="en-US" sz="1400" smtClean="0">
                <a:solidFill>
                  <a:srgbClr val="FF0000"/>
                </a:solidFill>
              </a:rPr>
              <a:t>2/28/15</a:t>
            </a:r>
            <a:r>
              <a:rPr altLang="en-US" sz="1400" b="1" smtClean="0">
                <a:solidFill>
                  <a:srgbClr val="FF0000"/>
                </a:solidFill>
              </a:rPr>
              <a:t> 3/12 </a:t>
            </a:r>
            <a:endParaRPr altLang="en-US" sz="1400" smtClean="0"/>
          </a:p>
          <a:p>
            <a:r>
              <a:rPr altLang="en-US" sz="1400" smtClean="0"/>
              <a:t>Form Comment Resolution subcommittee				3/15/16</a:t>
            </a:r>
          </a:p>
          <a:p>
            <a:r>
              <a:rPr altLang="en-US" sz="1400" smtClean="0"/>
              <a:t>Suggested resolutions available					3/30/16</a:t>
            </a:r>
          </a:p>
          <a:p>
            <a:r>
              <a:rPr altLang="en-US" sz="1400" smtClean="0"/>
              <a:t>Vote for Recirculation Ballot					4/5/16</a:t>
            </a:r>
          </a:p>
          <a:p>
            <a:r>
              <a:rPr altLang="en-US" sz="1400" smtClean="0"/>
              <a:t>Conduct Recirc Ballot					4/15/16</a:t>
            </a:r>
          </a:p>
          <a:p>
            <a:r>
              <a:rPr altLang="en-US" sz="1400" smtClean="0"/>
              <a:t>Ballot completes						4 /30/16</a:t>
            </a:r>
          </a:p>
          <a:p>
            <a:r>
              <a:rPr altLang="en-US" sz="1400" smtClean="0"/>
              <a:t>Suggested comment resolutions available				5/15/16</a:t>
            </a:r>
          </a:p>
          <a:p>
            <a:r>
              <a:rPr altLang="en-US" sz="1400" smtClean="0"/>
              <a:t>Vote for Recirc Ballot					6/7/16</a:t>
            </a:r>
          </a:p>
          <a:p>
            <a:r>
              <a:rPr altLang="en-US" sz="1400" smtClean="0"/>
              <a:t>Conduct Recirc Ballot					6/15/16</a:t>
            </a:r>
          </a:p>
          <a:p>
            <a:r>
              <a:rPr altLang="en-US" sz="1400" smtClean="0"/>
              <a:t>Ballot completes						6/30/16</a:t>
            </a:r>
          </a:p>
          <a:p>
            <a:r>
              <a:rPr altLang="en-US" sz="1400" smtClean="0"/>
              <a:t>Approved by Standards Board					</a:t>
            </a:r>
            <a:r>
              <a:rPr altLang="en-US" sz="1400" smtClean="0">
                <a:solidFill>
                  <a:srgbClr val="FF0000"/>
                </a:solidFill>
              </a:rPr>
              <a:t>4/1/16  </a:t>
            </a:r>
            <a:r>
              <a:rPr altLang="en-US" sz="1400" b="1" smtClean="0">
                <a:solidFill>
                  <a:srgbClr val="FF0000"/>
                </a:solidFill>
              </a:rPr>
              <a:t>7/1/16</a:t>
            </a:r>
          </a:p>
          <a:p>
            <a:r>
              <a:rPr altLang="en-US" sz="1400" smtClean="0"/>
              <a:t>Reference implementation available				</a:t>
            </a:r>
            <a:r>
              <a:rPr altLang="en-US" sz="1400" smtClean="0">
                <a:solidFill>
                  <a:srgbClr val="FF0000"/>
                </a:solidFill>
              </a:rPr>
              <a:t>12/15    </a:t>
            </a:r>
            <a:r>
              <a:rPr altLang="en-US" sz="1400" b="1" smtClean="0">
                <a:solidFill>
                  <a:srgbClr val="FF0000"/>
                </a:solidFill>
              </a:rPr>
              <a:t>1/16</a:t>
            </a:r>
          </a:p>
          <a:p>
            <a:r>
              <a:rPr altLang="en-US" sz="1400" smtClean="0"/>
              <a:t>Certification available					</a:t>
            </a:r>
            <a:r>
              <a:rPr altLang="en-US" sz="1400" smtClean="0">
                <a:solidFill>
                  <a:srgbClr val="FF0000"/>
                </a:solidFill>
              </a:rPr>
              <a:t>3/16       </a:t>
            </a:r>
            <a:r>
              <a:rPr altLang="en-US" sz="1400" b="1" smtClean="0">
                <a:solidFill>
                  <a:srgbClr val="FF0000"/>
                </a:solidFill>
              </a:rPr>
              <a:t>9/16</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C658A29D-7071-4955-AF45-B7F966E1E200}" type="datetime1">
              <a:rPr lang="en-US" smtClean="0"/>
              <a:t>2/24/2016</a:t>
            </a:fld>
            <a:endParaRPr lang="en-US"/>
          </a:p>
        </p:txBody>
      </p:sp>
      <p:sp>
        <p:nvSpPr>
          <p:cNvPr id="5" name="Footer Placeholder 4"/>
          <p:cNvSpPr>
            <a:spLocks noGrp="1"/>
          </p:cNvSpPr>
          <p:nvPr>
            <p:ph type="ftr" sz="quarter" idx="11"/>
          </p:nvPr>
        </p:nvSpPr>
        <p:spPr/>
        <p:txBody>
          <a:bodyPr/>
          <a:lstStyle/>
          <a:p>
            <a:pPr>
              <a:defRPr/>
            </a:pPr>
            <a:r>
              <a:rPr lang="en-US" smtClean="0"/>
              <a:t>Doc #: 5-16-0007-00-agen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5577A2C-8AEF-4270-9DDF-6413B8F9EB0E}" type="slidenum">
              <a:rPr lang="en-US" altLang="en-US" sz="1200" smtClean="0"/>
              <a:pPr>
                <a:spcBef>
                  <a:spcPct val="0"/>
                </a:spcBef>
                <a:buFontTx/>
                <a:buNone/>
              </a:pPr>
              <a:t>15</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225" name="TextBox 2"/>
          <p:cNvSpPr txBox="1">
            <a:spLocks noChangeArrowheads="1"/>
          </p:cNvSpPr>
          <p:nvPr/>
        </p:nvSpPr>
        <p:spPr bwMode="auto">
          <a:xfrm>
            <a:off x="5129213" y="2516188"/>
            <a:ext cx="1323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r>
              <a:rPr lang="en-US" altLang="en-US" sz="1800">
                <a:solidFill>
                  <a:schemeClr val="tx1"/>
                </a:solidFill>
              </a:rPr>
              <a:t>Rebaselined</a:t>
            </a:r>
          </a:p>
        </p:txBody>
      </p:sp>
      <p:cxnSp>
        <p:nvCxnSpPr>
          <p:cNvPr id="9" name="Straight Arrow Connector 8"/>
          <p:cNvCxnSpPr/>
          <p:nvPr/>
        </p:nvCxnSpPr>
        <p:spPr>
          <a:xfrm>
            <a:off x="5791200" y="2819400"/>
            <a:ext cx="0" cy="3257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55626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5805488"/>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60626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Right Arrow 17"/>
          <p:cNvSpPr/>
          <p:nvPr/>
        </p:nvSpPr>
        <p:spPr>
          <a:xfrm flipH="1">
            <a:off x="8069210" y="2590800"/>
            <a:ext cx="4572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8011955" y="2971800"/>
            <a:ext cx="867032" cy="369332"/>
          </a:xfrm>
          <a:prstGeom prst="rect">
            <a:avLst/>
          </a:prstGeom>
          <a:noFill/>
        </p:spPr>
        <p:txBody>
          <a:bodyPr wrap="none" rtlCol="0">
            <a:spAutoFit/>
          </a:bodyPr>
          <a:lstStyle/>
          <a:p>
            <a:r>
              <a:rPr lang="en-US" dirty="0" smtClean="0"/>
              <a:t>Started</a:t>
            </a:r>
            <a:endParaRPr lang="en-US" dirty="0"/>
          </a:p>
        </p:txBody>
      </p:sp>
    </p:spTree>
    <p:extLst>
      <p:ext uri="{BB962C8B-B14F-4D97-AF65-F5344CB8AC3E}">
        <p14:creationId xmlns:p14="http://schemas.microsoft.com/office/powerpoint/2010/main" val="3408221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1"/>
            <a:r>
              <a:rPr lang="en-US" dirty="0" smtClean="0"/>
              <a:t>2/24/16</a:t>
            </a:r>
            <a:endParaRPr lang="en-US" dirty="0" smtClean="0"/>
          </a:p>
          <a:p>
            <a:pPr lvl="2"/>
            <a:r>
              <a:rPr lang="en-US" dirty="0" smtClean="0"/>
              <a:t>Prep for March meeting</a:t>
            </a:r>
            <a:endParaRPr lang="en-US" dirty="0"/>
          </a:p>
          <a:p>
            <a:pPr lvl="2"/>
            <a:endParaRPr lang="en-US" dirty="0" smtClean="0"/>
          </a:p>
          <a:p>
            <a:r>
              <a:rPr lang="en-US" dirty="0" smtClean="0"/>
              <a:t>Other activities?</a:t>
            </a:r>
          </a:p>
          <a:p>
            <a:pPr lvl="1"/>
            <a:r>
              <a:rPr lang="en-US" dirty="0" smtClean="0"/>
              <a:t>Disc. </a:t>
            </a:r>
            <a:r>
              <a:rPr lang="en-US" dirty="0" smtClean="0"/>
              <a:t>of using 1900.6 in </a:t>
            </a:r>
            <a:r>
              <a:rPr lang="en-US" dirty="0" err="1" smtClean="0"/>
              <a:t>WInnF</a:t>
            </a:r>
            <a:endParaRPr lang="en-US" dirty="0" smtClean="0"/>
          </a:p>
        </p:txBody>
      </p:sp>
      <p:sp>
        <p:nvSpPr>
          <p:cNvPr id="4" name="Date Placeholder 3"/>
          <p:cNvSpPr>
            <a:spLocks noGrp="1"/>
          </p:cNvSpPr>
          <p:nvPr>
            <p:ph type="dt" sz="quarter" idx="10"/>
          </p:nvPr>
        </p:nvSpPr>
        <p:spPr/>
        <p:txBody>
          <a:bodyPr/>
          <a:lstStyle/>
          <a:p>
            <a:pPr>
              <a:defRPr/>
            </a:pPr>
            <a:fld id="{FF35A715-1BFA-4632-9E23-68A1B54AE313}" type="datetime1">
              <a:rPr lang="en-US" smtClean="0"/>
              <a:t>2/24/2016</a:t>
            </a:fld>
            <a:endParaRPr lang="en-US"/>
          </a:p>
        </p:txBody>
      </p:sp>
      <p:sp>
        <p:nvSpPr>
          <p:cNvPr id="5" name="Footer Placeholder 4"/>
          <p:cNvSpPr>
            <a:spLocks noGrp="1"/>
          </p:cNvSpPr>
          <p:nvPr>
            <p:ph type="ftr" sz="quarter" idx="11"/>
          </p:nvPr>
        </p:nvSpPr>
        <p:spPr/>
        <p:txBody>
          <a:bodyPr/>
          <a:lstStyle/>
          <a:p>
            <a:pPr>
              <a:defRPr/>
            </a:pPr>
            <a:r>
              <a:rPr lang="en-US" smtClean="0"/>
              <a:t>Doc #: 5-16-0007-00-agen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228600" y="1330036"/>
            <a:ext cx="8763000" cy="4525963"/>
          </a:xfrm>
        </p:spPr>
        <p:txBody>
          <a:bodyPr/>
          <a:lstStyle/>
          <a:p>
            <a:r>
              <a:rPr dirty="0" err="1" smtClean="0"/>
              <a:t>WInnForum</a:t>
            </a:r>
            <a:r>
              <a:rPr dirty="0" smtClean="0"/>
              <a:t> 3.6GHz stakeholders</a:t>
            </a:r>
          </a:p>
          <a:p>
            <a:pPr lvl="1"/>
            <a:r>
              <a:rPr lang="en-US" dirty="0" smtClean="0"/>
              <a:t>Will be presenting 1900.5 to them </a:t>
            </a:r>
            <a:endParaRPr dirty="0" smtClean="0"/>
          </a:p>
          <a:p>
            <a:r>
              <a:rPr lang="en-US" dirty="0" smtClean="0"/>
              <a:t>NSC</a:t>
            </a:r>
          </a:p>
          <a:p>
            <a:pPr lvl="1"/>
            <a:r>
              <a:rPr lang="en-US" dirty="0" smtClean="0"/>
              <a:t>Progressing but no major action till </a:t>
            </a:r>
            <a:r>
              <a:rPr lang="en-US" dirty="0" smtClean="0"/>
              <a:t>May</a:t>
            </a:r>
          </a:p>
          <a:p>
            <a:pPr lvl="2"/>
            <a:r>
              <a:rPr lang="en-US" dirty="0" smtClean="0"/>
              <a:t>1900.5 related activities may be even longer</a:t>
            </a:r>
            <a:endParaRPr lang="en-US" dirty="0" smtClean="0"/>
          </a:p>
          <a:p>
            <a:r>
              <a:rPr lang="en-US" dirty="0" smtClean="0"/>
              <a:t>Standards paper in process</a:t>
            </a:r>
          </a:p>
        </p:txBody>
      </p:sp>
      <p:sp>
        <p:nvSpPr>
          <p:cNvPr id="4" name="Date Placeholder 3"/>
          <p:cNvSpPr>
            <a:spLocks noGrp="1"/>
          </p:cNvSpPr>
          <p:nvPr>
            <p:ph type="dt" sz="quarter" idx="10"/>
          </p:nvPr>
        </p:nvSpPr>
        <p:spPr/>
        <p:txBody>
          <a:bodyPr/>
          <a:lstStyle/>
          <a:p>
            <a:pPr>
              <a:defRPr/>
            </a:pPr>
            <a:fld id="{C0B8A50A-5A6B-48C1-9079-26F49E85EF1B}" type="datetime1">
              <a:rPr lang="en-US" smtClean="0"/>
              <a:t>2/24/2016</a:t>
            </a:fld>
            <a:endParaRPr lang="en-US"/>
          </a:p>
        </p:txBody>
      </p:sp>
      <p:sp>
        <p:nvSpPr>
          <p:cNvPr id="5" name="Footer Placeholder 4"/>
          <p:cNvSpPr>
            <a:spLocks noGrp="1"/>
          </p:cNvSpPr>
          <p:nvPr>
            <p:ph type="ftr" sz="quarter" idx="11"/>
          </p:nvPr>
        </p:nvSpPr>
        <p:spPr/>
        <p:txBody>
          <a:bodyPr/>
          <a:lstStyle/>
          <a:p>
            <a:pPr>
              <a:defRPr/>
            </a:pPr>
            <a:r>
              <a:rPr lang="en-US" smtClean="0"/>
              <a:t>Doc #: 5-16-0007-00-agen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457200" y="990600"/>
            <a:ext cx="8229600" cy="4525963"/>
          </a:xfrm>
        </p:spPr>
        <p:txBody>
          <a:bodyPr/>
          <a:lstStyle/>
          <a:p>
            <a:r>
              <a:rPr lang="en-US" dirty="0" smtClean="0"/>
              <a:t>Next WG meeting a F2F</a:t>
            </a:r>
          </a:p>
          <a:p>
            <a:pPr lvl="1"/>
            <a:r>
              <a:rPr lang="en-US" dirty="0" smtClean="0"/>
              <a:t>March. 21-24, 2016 @ IEEE in Piscataway NJ</a:t>
            </a:r>
          </a:p>
          <a:p>
            <a:pPr lvl="2"/>
            <a:r>
              <a:rPr lang="en-US" dirty="0" smtClean="0"/>
              <a:t>Meeting schedule in process</a:t>
            </a:r>
          </a:p>
          <a:p>
            <a:pPr lvl="1"/>
            <a:r>
              <a:rPr lang="en-US" dirty="0" smtClean="0"/>
              <a:t>Mat Sherman is host</a:t>
            </a:r>
          </a:p>
          <a:p>
            <a:pPr lvl="1"/>
            <a:r>
              <a:rPr lang="en-US" dirty="0" smtClean="0"/>
              <a:t>Focus will be comment </a:t>
            </a:r>
            <a:r>
              <a:rPr lang="en-US" dirty="0" smtClean="0"/>
              <a:t>resolution</a:t>
            </a:r>
          </a:p>
          <a:p>
            <a:pPr lvl="1"/>
            <a:r>
              <a:rPr lang="en-US" dirty="0" smtClean="0"/>
              <a:t>Who from IEEE 1900.5 will attend in-person?</a:t>
            </a:r>
            <a:endParaRPr lang="en-US" dirty="0" smtClean="0"/>
          </a:p>
          <a:p>
            <a:r>
              <a:rPr lang="en-US" dirty="0" smtClean="0"/>
              <a:t>Use WG call in if can’t make F2F in person</a:t>
            </a:r>
          </a:p>
        </p:txBody>
      </p:sp>
      <p:sp>
        <p:nvSpPr>
          <p:cNvPr id="4" name="Date Placeholder 3"/>
          <p:cNvSpPr>
            <a:spLocks noGrp="1"/>
          </p:cNvSpPr>
          <p:nvPr>
            <p:ph type="dt" sz="quarter" idx="10"/>
          </p:nvPr>
        </p:nvSpPr>
        <p:spPr/>
        <p:txBody>
          <a:bodyPr/>
          <a:lstStyle/>
          <a:p>
            <a:pPr>
              <a:defRPr/>
            </a:pPr>
            <a:fld id="{618A21C9-D111-4F73-9140-BB68F9E270E1}" type="datetime1">
              <a:rPr lang="en-US" smtClean="0"/>
              <a:t>2/24/2016</a:t>
            </a:fld>
            <a:endParaRPr lang="en-US"/>
          </a:p>
        </p:txBody>
      </p:sp>
      <p:sp>
        <p:nvSpPr>
          <p:cNvPr id="5" name="Footer Placeholder 4"/>
          <p:cNvSpPr>
            <a:spLocks noGrp="1"/>
          </p:cNvSpPr>
          <p:nvPr>
            <p:ph type="ftr" sz="quarter" idx="11"/>
          </p:nvPr>
        </p:nvSpPr>
        <p:spPr/>
        <p:txBody>
          <a:bodyPr/>
          <a:lstStyle/>
          <a:p>
            <a:pPr>
              <a:defRPr/>
            </a:pPr>
            <a:r>
              <a:rPr lang="en-US" smtClean="0"/>
              <a:t>Doc #: 5-16-0007-00-agen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2/2/16 @11:30 EST</a:t>
            </a:r>
            <a:endParaRPr lang="en-US" dirty="0"/>
          </a:p>
        </p:txBody>
      </p:sp>
      <p:sp>
        <p:nvSpPr>
          <p:cNvPr id="4" name="Date Placeholder 3"/>
          <p:cNvSpPr>
            <a:spLocks noGrp="1"/>
          </p:cNvSpPr>
          <p:nvPr>
            <p:ph type="dt" sz="half" idx="10"/>
          </p:nvPr>
        </p:nvSpPr>
        <p:spPr/>
        <p:txBody>
          <a:bodyPr/>
          <a:lstStyle/>
          <a:p>
            <a:pPr>
              <a:defRPr/>
            </a:pPr>
            <a:fld id="{1C613290-0A36-42C1-8E60-D8756BF23F8B}" type="datetime1">
              <a:rPr lang="en-US" smtClean="0"/>
              <a:t>2/24/2016</a:t>
            </a:fld>
            <a:endParaRPr lang="en-US"/>
          </a:p>
        </p:txBody>
      </p:sp>
      <p:sp>
        <p:nvSpPr>
          <p:cNvPr id="5" name="Footer Placeholder 4"/>
          <p:cNvSpPr>
            <a:spLocks noGrp="1"/>
          </p:cNvSpPr>
          <p:nvPr>
            <p:ph type="ftr" sz="quarter" idx="11"/>
          </p:nvPr>
        </p:nvSpPr>
        <p:spPr/>
        <p:txBody>
          <a:bodyPr/>
          <a:lstStyle/>
          <a:p>
            <a:pPr>
              <a:defRPr/>
            </a:pPr>
            <a:r>
              <a:rPr lang="en-US" smtClean="0"/>
              <a:t>Doc #: 5-16-0007-00-agen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1B75775E-0C96-41D8-BC1A-4A9044D55F55}" type="datetime1">
              <a:rPr lang="en-US" smtClean="0"/>
              <a:t>2/24/2016</a:t>
            </a:fld>
            <a:endParaRPr lang="en-US"/>
          </a:p>
        </p:txBody>
      </p:sp>
      <p:sp>
        <p:nvSpPr>
          <p:cNvPr id="3" name="Footer Placeholder 2"/>
          <p:cNvSpPr>
            <a:spLocks noGrp="1"/>
          </p:cNvSpPr>
          <p:nvPr>
            <p:ph type="ftr" sz="quarter" idx="11"/>
          </p:nvPr>
        </p:nvSpPr>
        <p:spPr/>
        <p:txBody>
          <a:bodyPr/>
          <a:lstStyle/>
          <a:p>
            <a:pPr>
              <a:defRPr/>
            </a:pPr>
            <a:r>
              <a:rPr lang="en-US" smtClean="0"/>
              <a:t>Doc #: 5-16-0007-00-agen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0C9A9392-B8CE-402D-879B-8A61377F4A0D}" type="datetime1">
              <a:rPr lang="en-US" smtClean="0"/>
              <a:t>2/24/2016</a:t>
            </a:fld>
            <a:endParaRPr lang="en-US"/>
          </a:p>
        </p:txBody>
      </p:sp>
      <p:sp>
        <p:nvSpPr>
          <p:cNvPr id="3" name="Footer Placeholder 2"/>
          <p:cNvSpPr>
            <a:spLocks noGrp="1"/>
          </p:cNvSpPr>
          <p:nvPr>
            <p:ph type="ftr" sz="quarter" idx="11"/>
          </p:nvPr>
        </p:nvSpPr>
        <p:spPr/>
        <p:txBody>
          <a:bodyPr/>
          <a:lstStyle/>
          <a:p>
            <a:pPr>
              <a:defRPr/>
            </a:pPr>
            <a:r>
              <a:rPr lang="en-US" smtClean="0"/>
              <a:t>Doc #: 5-16-0007-00-agen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42F810E2-82A7-4F28-A7EF-707AD4924C87}" type="datetime1">
              <a:rPr lang="en-US" smtClean="0"/>
              <a:t>2/24/2016</a:t>
            </a:fld>
            <a:endParaRPr lang="en-US"/>
          </a:p>
        </p:txBody>
      </p:sp>
      <p:sp>
        <p:nvSpPr>
          <p:cNvPr id="4" name="Footer Placeholder 3"/>
          <p:cNvSpPr>
            <a:spLocks noGrp="1"/>
          </p:cNvSpPr>
          <p:nvPr>
            <p:ph type="ftr" sz="quarter" idx="11"/>
          </p:nvPr>
        </p:nvSpPr>
        <p:spPr/>
        <p:txBody>
          <a:bodyPr/>
          <a:lstStyle/>
          <a:p>
            <a:pPr>
              <a:defRPr/>
            </a:pPr>
            <a:r>
              <a:rPr lang="en-US" smtClean="0"/>
              <a:t>Doc #: 5-16-0007-00-agen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860450855"/>
              </p:ext>
            </p:extLst>
          </p:nvPr>
        </p:nvGraphicFramePr>
        <p:xfrm>
          <a:off x="1905000" y="869214"/>
          <a:ext cx="4724400" cy="4619657"/>
        </p:xfrm>
        <a:graphic>
          <a:graphicData uri="http://schemas.openxmlformats.org/drawingml/2006/table">
            <a:tbl>
              <a:tblPr>
                <a:tableStyleId>{5C22544A-7EE6-4342-B048-85BDC9FD1C3A}</a:tableStyleId>
              </a:tblPr>
              <a:tblGrid>
                <a:gridCol w="689507"/>
                <a:gridCol w="689507"/>
                <a:gridCol w="791657"/>
                <a:gridCol w="919342"/>
                <a:gridCol w="1634387"/>
              </a:tblGrid>
              <a:tr h="491759">
                <a:tc>
                  <a:txBody>
                    <a:bodyPr/>
                    <a:lstStyle/>
                    <a:p>
                      <a:pPr algn="l" fontAlgn="b"/>
                      <a:r>
                        <a:rPr lang="en-US" sz="1000" b="0" i="0" u="none" strike="noStrike" dirty="0" smtClean="0">
                          <a:solidFill>
                            <a:srgbClr val="000000"/>
                          </a:solidFill>
                          <a:effectLst/>
                          <a:latin typeface="Calibri" panose="020F0502020204030204" pitchFamily="34" charset="0"/>
                        </a:rPr>
                        <a:t>Attendance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WG Status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First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Affiliation</a:t>
                      </a:r>
                    </a:p>
                  </a:txBody>
                  <a:tcPr marL="7620" marR="7620" marT="7620" marB="0" anchor="b"/>
                </a:tc>
              </a:tr>
              <a:tr h="163919">
                <a:tc>
                  <a:txBody>
                    <a:bodyPr/>
                    <a:lstStyle/>
                    <a:p>
                      <a:pPr algn="r"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100" b="0" i="0" u="none" strike="noStrike">
                          <a:solidFill>
                            <a:srgbClr val="000000"/>
                          </a:solidFill>
                          <a:effectLst/>
                          <a:latin typeface="Calibri" panose="020F0502020204030204" pitchFamily="34" charset="0"/>
                        </a:rPr>
                        <a:t>13</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Total</a:t>
                      </a: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Yuriy</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Sam</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Schmitz</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tr>
              <a:tr h="187824">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NASA</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533400" y="539115"/>
            <a:ext cx="8382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lvl="1">
              <a:buFont typeface="Calibri" pitchFamily="34" charset="0"/>
              <a:buAutoNum type="alphaLcPeriod"/>
            </a:pPr>
            <a:r>
              <a:rPr lang="en-US" dirty="0" smtClean="0">
                <a:latin typeface="Times New Roman" pitchFamily="18" charset="0"/>
              </a:rPr>
              <a:t>Draft status</a:t>
            </a:r>
          </a:p>
          <a:p>
            <a:pPr lvl="1">
              <a:buFont typeface="Calibri" pitchFamily="34" charset="0"/>
              <a:buAutoNum type="alphaLcPeriod"/>
            </a:pPr>
            <a:r>
              <a:rPr lang="en-US" dirty="0" smtClean="0">
                <a:latin typeface="Times New Roman" pitchFamily="18" charset="0"/>
              </a:rPr>
              <a:t>Other?</a:t>
            </a:r>
          </a:p>
          <a:p>
            <a:pPr>
              <a:buFont typeface="Calibri" pitchFamily="34" charset="0"/>
              <a:buAutoNum type="arabicPeriod"/>
            </a:pPr>
            <a:r>
              <a:rPr lang="en-US" dirty="0" smtClean="0">
                <a:latin typeface="Times New Roman" pitchFamily="18" charset="0"/>
              </a:rPr>
              <a:t>Status on 1900.5.2</a:t>
            </a:r>
          </a:p>
          <a:p>
            <a:pPr lvl="1">
              <a:buFont typeface="Calibri" pitchFamily="34" charset="0"/>
              <a:buAutoNum type="alphaLcPeriod"/>
            </a:pPr>
            <a:r>
              <a:rPr lang="en-US" dirty="0" smtClean="0">
                <a:latin typeface="Times New Roman" pitchFamily="18" charset="0"/>
              </a:rPr>
              <a:t>Ballot status</a:t>
            </a:r>
          </a:p>
          <a:p>
            <a:pPr lvl="1">
              <a:buFont typeface="Calibri" pitchFamily="34" charset="0"/>
              <a:buAutoNum type="alphaLcPeriod"/>
            </a:pPr>
            <a:r>
              <a:rPr lang="en-US" dirty="0" smtClean="0">
                <a:latin typeface="Times New Roman" pitchFamily="18" charset="0"/>
              </a:rPr>
              <a:t>Other?</a:t>
            </a:r>
            <a:endParaRPr lang="en-US" dirty="0">
              <a:latin typeface="Times New Roman" pitchFamily="18" charset="0"/>
            </a:endParaRPr>
          </a:p>
          <a:p>
            <a:pPr>
              <a:buFont typeface="Calibri" pitchFamily="34" charset="0"/>
              <a:buAutoNum type="arabicPeriod"/>
            </a:pPr>
            <a:r>
              <a:rPr lang="en-US" dirty="0">
                <a:latin typeface="Times New Roman" pitchFamily="18" charset="0"/>
              </a:rPr>
              <a:t>Review 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B5677DB0-143D-4A59-A4C4-1B1238A1DA9C}" type="datetime1">
              <a:rPr lang="en-US" smtClean="0"/>
              <a:t>2/24/2016</a:t>
            </a:fld>
            <a:endParaRPr lang="en-US"/>
          </a:p>
        </p:txBody>
      </p:sp>
      <p:sp>
        <p:nvSpPr>
          <p:cNvPr id="3" name="Footer Placeholder 2"/>
          <p:cNvSpPr>
            <a:spLocks noGrp="1"/>
          </p:cNvSpPr>
          <p:nvPr>
            <p:ph type="ftr" sz="quarter" idx="11"/>
          </p:nvPr>
        </p:nvSpPr>
        <p:spPr/>
        <p:txBody>
          <a:bodyPr/>
          <a:lstStyle/>
          <a:p>
            <a:pPr>
              <a:defRPr/>
            </a:pPr>
            <a:r>
              <a:rPr lang="en-US" smtClean="0"/>
              <a:t>Doc #: 5-16-0007-00-agen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xxx</a:t>
            </a:r>
          </a:p>
          <a:p>
            <a:endParaRPr dirty="0" smtClean="0"/>
          </a:p>
          <a:p>
            <a:r>
              <a:rPr dirty="0" smtClean="0"/>
              <a:t>Mover: </a:t>
            </a:r>
          </a:p>
          <a:p>
            <a:r>
              <a:rPr dirty="0" smtClean="0"/>
              <a:t>Second: </a:t>
            </a:r>
            <a:endParaRPr lang="en-US" dirty="0"/>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977CA60B-D2E0-4B92-B4CC-EAC93BBD69DE}" type="datetime1">
              <a:rPr lang="en-US" smtClean="0"/>
              <a:t>2/24/2016</a:t>
            </a:fld>
            <a:endParaRPr lang="en-US"/>
          </a:p>
        </p:txBody>
      </p:sp>
      <p:sp>
        <p:nvSpPr>
          <p:cNvPr id="5" name="Footer Placeholder 4"/>
          <p:cNvSpPr>
            <a:spLocks noGrp="1"/>
          </p:cNvSpPr>
          <p:nvPr>
            <p:ph type="ftr" sz="quarter" idx="11"/>
          </p:nvPr>
        </p:nvSpPr>
        <p:spPr/>
        <p:txBody>
          <a:bodyPr/>
          <a:lstStyle/>
          <a:p>
            <a:pPr>
              <a:defRPr/>
            </a:pPr>
            <a:r>
              <a:rPr lang="en-US" smtClean="0"/>
              <a:t>Doc #: 5-16-0007-00-agen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8B59F4F9-3305-4FCC-BB75-47A7DF14D0E0}" type="datetime1">
              <a:rPr lang="en-US" smtClean="0"/>
              <a:t>2/24/2016</a:t>
            </a:fld>
            <a:endParaRPr lang="en-US"/>
          </a:p>
        </p:txBody>
      </p:sp>
      <p:sp>
        <p:nvSpPr>
          <p:cNvPr id="3" name="Footer Placeholder 2"/>
          <p:cNvSpPr>
            <a:spLocks noGrp="1"/>
          </p:cNvSpPr>
          <p:nvPr>
            <p:ph type="ftr" sz="quarter" idx="11"/>
          </p:nvPr>
        </p:nvSpPr>
        <p:spPr/>
        <p:txBody>
          <a:bodyPr/>
          <a:lstStyle/>
          <a:p>
            <a:pPr>
              <a:defRPr/>
            </a:pPr>
            <a:r>
              <a:rPr lang="en-US" smtClean="0"/>
              <a:t>Doc #: 5-16-0007-00-agen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2F98EED2-5C86-487A-A19F-8B3CC8E531B4}" type="datetime1">
              <a:rPr lang="en-US" smtClean="0"/>
              <a:t>2/24/2016</a:t>
            </a:fld>
            <a:endParaRPr lang="en-US"/>
          </a:p>
        </p:txBody>
      </p:sp>
      <p:sp>
        <p:nvSpPr>
          <p:cNvPr id="3" name="Footer Placeholder 2"/>
          <p:cNvSpPr>
            <a:spLocks noGrp="1"/>
          </p:cNvSpPr>
          <p:nvPr>
            <p:ph type="ftr" sz="quarter" idx="11"/>
          </p:nvPr>
        </p:nvSpPr>
        <p:spPr/>
        <p:txBody>
          <a:bodyPr/>
          <a:lstStyle/>
          <a:p>
            <a:pPr>
              <a:defRPr/>
            </a:pPr>
            <a:r>
              <a:rPr lang="en-US" smtClean="0"/>
              <a:t>Doc #: 5-16-0007-00-agen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733E6F75-4CE2-4317-A533-340BDDE14129}" type="datetime1">
              <a:rPr lang="en-US" smtClean="0"/>
              <a:t>2/24/2016</a:t>
            </a:fld>
            <a:endParaRPr lang="en-US"/>
          </a:p>
        </p:txBody>
      </p:sp>
      <p:sp>
        <p:nvSpPr>
          <p:cNvPr id="3" name="Footer Placeholder 2"/>
          <p:cNvSpPr>
            <a:spLocks noGrp="1"/>
          </p:cNvSpPr>
          <p:nvPr>
            <p:ph type="ftr" sz="quarter" idx="11"/>
          </p:nvPr>
        </p:nvSpPr>
        <p:spPr/>
        <p:txBody>
          <a:bodyPr/>
          <a:lstStyle/>
          <a:p>
            <a:pPr>
              <a:defRPr/>
            </a:pPr>
            <a:r>
              <a:rPr lang="en-US" smtClean="0"/>
              <a:t>Doc #: 5-16-0007-00-agen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8015</TotalTime>
  <Words>1391</Words>
  <Application>Microsoft Office PowerPoint</Application>
  <PresentationFormat>On-screen Show (4:3)</PresentationFormat>
  <Paragraphs>307</Paragraphs>
  <Slides>19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Working Schedule for 1900.5.2</vt:lpstr>
      <vt:lpstr>Other DySPAN-SC Activities</vt:lpstr>
      <vt:lpstr>Marketing Inputs</vt:lpstr>
      <vt:lpstr>Meeting Planning</vt:lpstr>
      <vt:lpstr>IEEE 1900.5 Meeting 2/2/16 @11:30 EST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209</cp:revision>
  <dcterms:created xsi:type="dcterms:W3CDTF">2013-08-13T02:52:21Z</dcterms:created>
  <dcterms:modified xsi:type="dcterms:W3CDTF">2016-02-24T15:59:14Z</dcterms:modified>
</cp:coreProperties>
</file>