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69" r:id="rId3"/>
    <p:sldId id="315" r:id="rId4"/>
    <p:sldId id="364" r:id="rId5"/>
    <p:sldId id="365" r:id="rId6"/>
    <p:sldId id="366" r:id="rId7"/>
    <p:sldId id="370" r:id="rId8"/>
    <p:sldId id="367" r:id="rId9"/>
    <p:sldId id="337" r:id="rId10"/>
    <p:sldId id="313" r:id="rId11"/>
    <p:sldId id="332" r:id="rId12"/>
    <p:sldId id="317" r:id="rId13"/>
    <p:sldId id="352" r:id="rId14"/>
    <p:sldId id="353" r:id="rId15"/>
    <p:sldId id="354" r:id="rId16"/>
    <p:sldId id="355" r:id="rId17"/>
    <p:sldId id="307" r:id="rId18"/>
    <p:sldId id="360" r:id="rId19"/>
    <p:sldId id="363" r:id="rId20"/>
    <p:sldId id="335" r:id="rId21"/>
    <p:sldId id="359" r:id="rId22"/>
    <p:sldId id="346" r:id="rId23"/>
    <p:sldId id="368"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11</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13</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800895F-9A78-480D-BCE2-F953718AE440}" type="datetime1">
              <a:rPr lang="en-US" smtClean="0"/>
              <a:t>1/8/2016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5-15-0080-01-agen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3734573-5136-496E-931D-835C333AF124}" type="datetime1">
              <a:rPr lang="en-US" smtClean="0"/>
              <a:t>1/8/2016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5-15-0080-01-agen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681C196-B67A-4111-BDDD-B97CB01B1FF7}" type="datetime1">
              <a:rPr lang="en-US" smtClean="0"/>
              <a:t>1/8/2016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5-15-0080-01-agen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6EE20FC-21BD-4C4C-9B80-EBBE14C3D3A3}" type="datetime1">
              <a:rPr lang="en-US" smtClean="0"/>
              <a:t>1/8/2016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5-15-0080-01-agen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6669A33-D9D1-46C4-8404-47B78634EE1F}" type="datetime1">
              <a:rPr lang="en-US" smtClean="0"/>
              <a:t>1/8/2016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5-15-0080-01-agen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975AB97-D30F-496F-A56D-037AA8EF670F}" type="datetime1">
              <a:rPr lang="en-US" smtClean="0"/>
              <a:t>1/8/2016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5-15-0080-01-agen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FD43AAB-8BA7-43C3-8CD1-5B10870BFAAB}" type="datetime1">
              <a:rPr lang="en-US" smtClean="0"/>
              <a:t>1/8/2016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5-15-0080-01-agen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8447BD1-7CBA-4943-9036-D50B6D2F9493}" type="datetime1">
              <a:rPr lang="en-US" smtClean="0"/>
              <a:t>1/8/2016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5-15-0080-01-agen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1025D8A-8FF3-443E-82C4-273B5977CD30}" type="datetime1">
              <a:rPr lang="en-US" smtClean="0"/>
              <a:t>1/8/2016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5-15-0080-01-agen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6B6DB84-BD76-4B2D-B2C1-1690CCD23B88}" type="datetime1">
              <a:rPr lang="en-US" smtClean="0"/>
              <a:t>1/8/2016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5-15-0080-01-agen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E9461FE-CBE1-45EF-B902-340B05325445}" type="datetime1">
              <a:rPr lang="en-US" smtClean="0"/>
              <a:t>1/8/2016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5-15-0080-01-agen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14DA976C-4815-426D-9CC6-DF6F23E3BC64}" type="datetime1">
              <a:rPr lang="en-US" smtClean="0"/>
              <a:t>1/8/2016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5-15-0080-01-agen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Microsoft_Word_97_-_2003_Document1.doc"/></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CBB57DC-E25F-412C-B5EE-DC79F58B04CF}" type="datetime1">
              <a:rPr lang="en-US" smtClean="0">
                <a:solidFill>
                  <a:srgbClr val="000099"/>
                </a:solidFill>
              </a:rPr>
              <a:t>1/8/2016</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59533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12-14 January 2016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28 December 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5-15-0080-01-agen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5-15-0080-01-agen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0197E5BA-8C3F-4668-8AA8-E8C1FB727554}" type="datetime1">
              <a:rPr lang="en-US" smtClean="0"/>
              <a:t>1/8/2016</a:t>
            </a:fld>
            <a:endParaRPr lang="en-US"/>
          </a:p>
        </p:txBody>
      </p:sp>
      <p:sp>
        <p:nvSpPr>
          <p:cNvPr id="4" name="Footer Placeholder 3"/>
          <p:cNvSpPr>
            <a:spLocks noGrp="1"/>
          </p:cNvSpPr>
          <p:nvPr>
            <p:ph type="ftr" sz="quarter" idx="11"/>
          </p:nvPr>
        </p:nvSpPr>
        <p:spPr/>
        <p:txBody>
          <a:bodyPr/>
          <a:lstStyle/>
          <a:p>
            <a:pPr>
              <a:defRPr/>
            </a:pPr>
            <a:r>
              <a:rPr lang="en-US" smtClean="0"/>
              <a:t>Doc #: 5-15-0080-01-agen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10</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1848458155"/>
              </p:ext>
            </p:extLst>
          </p:nvPr>
        </p:nvGraphicFramePr>
        <p:xfrm>
          <a:off x="1905000" y="869214"/>
          <a:ext cx="4724400" cy="4619657"/>
        </p:xfrm>
        <a:graphic>
          <a:graphicData uri="http://schemas.openxmlformats.org/drawingml/2006/table">
            <a:tbl>
              <a:tblPr>
                <a:tableStyleId>{5C22544A-7EE6-4342-B048-85BDC9FD1C3A}</a:tableStyleId>
              </a:tblPr>
              <a:tblGrid>
                <a:gridCol w="689507"/>
                <a:gridCol w="689507"/>
                <a:gridCol w="791657"/>
                <a:gridCol w="919342"/>
                <a:gridCol w="1634387"/>
              </a:tblGrid>
              <a:tr h="491759">
                <a:tc>
                  <a:txBody>
                    <a:bodyPr/>
                    <a:lstStyle/>
                    <a:p>
                      <a:pPr algn="l" fontAlgn="b"/>
                      <a:r>
                        <a:rPr lang="en-US" sz="1000" b="0" i="0" u="none" strike="noStrike" dirty="0" smtClean="0">
                          <a:solidFill>
                            <a:srgbClr val="000000"/>
                          </a:solidFill>
                          <a:effectLst/>
                          <a:latin typeface="Calibri" panose="020F0502020204030204" pitchFamily="34" charset="0"/>
                        </a:rPr>
                        <a:t>Attendance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WG Status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First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Affiliation</a:t>
                      </a:r>
                    </a:p>
                  </a:txBody>
                  <a:tcPr marL="7620" marR="7620" marT="7620" marB="0" anchor="b"/>
                </a:tc>
              </a:tr>
              <a:tr h="163919">
                <a:tc>
                  <a:txBody>
                    <a:bodyPr/>
                    <a:lstStyle/>
                    <a:p>
                      <a:pPr algn="r"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100" b="0" i="0" u="none" strike="noStrike">
                          <a:solidFill>
                            <a:srgbClr val="000000"/>
                          </a:solidFill>
                          <a:effectLst/>
                          <a:latin typeface="Calibri" panose="020F0502020204030204" pitchFamily="34" charset="0"/>
                        </a:rPr>
                        <a:t>13</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Total</a:t>
                      </a: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tr>
              <a:tr h="327838">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tr>
              <a:tr h="327838">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Sam</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Schmitz</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tr>
              <a:tr h="187824">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NASA</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STAFF</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Jonathan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Goldberg</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IEEE</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533400" y="539115"/>
            <a:ext cx="8382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smtClean="0">
                <a:latin typeface="Times New Roman" pitchFamily="18" charset="0"/>
              </a:rPr>
              <a:t>DAY 1 – 1/12/16</a:t>
            </a:r>
          </a:p>
          <a:p>
            <a:pPr>
              <a:buFont typeface="Calibri" pitchFamily="34" charset="0"/>
              <a:buAutoNum type="arabicPeriod"/>
            </a:pPr>
            <a:r>
              <a:rPr lang="en-US" dirty="0" err="1" smtClean="0">
                <a:latin typeface="Times New Roman" pitchFamily="18" charset="0"/>
              </a:rPr>
              <a:t>Administrivia</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Approve Agenda</a:t>
            </a:r>
          </a:p>
          <a:p>
            <a:pPr lvl="2">
              <a:buFont typeface="Calibri" pitchFamily="34" charset="0"/>
              <a:buAutoNum type="alphaLcPeriod"/>
            </a:pPr>
            <a:r>
              <a:rPr lang="en-US" dirty="0">
                <a:latin typeface="Times New Roman" pitchFamily="18" charset="0"/>
              </a:rPr>
              <a:t>Patent slides / Notes on status</a:t>
            </a:r>
          </a:p>
          <a:p>
            <a:pPr lvl="2">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1900.5.1 Deep Dive</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Review of latest developments with draft</a:t>
            </a:r>
          </a:p>
          <a:p>
            <a:pPr lvl="1">
              <a:buFont typeface="Calibri" pitchFamily="34" charset="0"/>
              <a:buAutoNum type="alphaLcPeriod"/>
            </a:pPr>
            <a:r>
              <a:rPr lang="en-US" dirty="0" smtClean="0">
                <a:latin typeface="Times New Roman" pitchFamily="18" charset="0"/>
              </a:rPr>
              <a:t>Inputs on use cases, requirements and direction of draft</a:t>
            </a:r>
          </a:p>
          <a:p>
            <a:pPr marL="119063" indent="0"/>
            <a:r>
              <a:rPr lang="en-US" dirty="0">
                <a:latin typeface="Times New Roman" pitchFamily="18" charset="0"/>
              </a:rPr>
              <a:t>DAY </a:t>
            </a:r>
            <a:r>
              <a:rPr lang="en-US" dirty="0" smtClean="0">
                <a:latin typeface="Times New Roman" pitchFamily="18" charset="0"/>
              </a:rPr>
              <a:t>2 </a:t>
            </a:r>
            <a:r>
              <a:rPr lang="en-US" dirty="0">
                <a:latin typeface="Times New Roman" pitchFamily="18" charset="0"/>
              </a:rPr>
              <a:t>– </a:t>
            </a:r>
            <a:r>
              <a:rPr lang="en-US" dirty="0" smtClean="0">
                <a:latin typeface="Times New Roman" pitchFamily="18" charset="0"/>
              </a:rPr>
              <a:t>1/13/16</a:t>
            </a:r>
            <a:endParaRPr lang="en-US" dirty="0">
              <a:latin typeface="Times New Roman" pitchFamily="18" charset="0"/>
            </a:endParaRPr>
          </a:p>
          <a:p>
            <a:pPr>
              <a:buFont typeface="+mj-lt"/>
              <a:buAutoNum type="arabicPeriod" startAt="3"/>
            </a:pPr>
            <a:r>
              <a:rPr lang="en-US" dirty="0" smtClean="0">
                <a:latin typeface="Times New Roman" pitchFamily="18" charset="0"/>
              </a:rPr>
              <a:t>1900.5.2 Deep Dive</a:t>
            </a:r>
          </a:p>
          <a:p>
            <a:pPr lvl="1">
              <a:buFont typeface="Calibri" pitchFamily="34" charset="0"/>
              <a:buAutoNum type="alphaLcPeriod"/>
            </a:pPr>
            <a:r>
              <a:rPr lang="en-US" dirty="0" smtClean="0">
                <a:latin typeface="Times New Roman" pitchFamily="18" charset="0"/>
              </a:rPr>
              <a:t>Review of Current draft with mandatory editorial changes</a:t>
            </a:r>
          </a:p>
          <a:p>
            <a:pPr lvl="1">
              <a:buFont typeface="Calibri" pitchFamily="34" charset="0"/>
              <a:buAutoNum type="alphaLcPeriod"/>
            </a:pPr>
            <a:r>
              <a:rPr lang="en-US" dirty="0" smtClean="0">
                <a:latin typeface="Times New Roman" pitchFamily="18" charset="0"/>
              </a:rPr>
              <a:t>Discussions on use cases, requirements, and direction of draft</a:t>
            </a:r>
            <a:endParaRPr lang="en-US" dirty="0">
              <a:latin typeface="Times New Roman" pitchFamily="18" charset="0"/>
            </a:endParaRPr>
          </a:p>
          <a:p>
            <a:pPr marL="119063" indent="0"/>
            <a:r>
              <a:rPr lang="en-US" dirty="0">
                <a:latin typeface="Times New Roman" pitchFamily="18" charset="0"/>
              </a:rPr>
              <a:t>DAY </a:t>
            </a:r>
            <a:r>
              <a:rPr lang="en-US" dirty="0" smtClean="0">
                <a:latin typeface="Times New Roman" pitchFamily="18" charset="0"/>
              </a:rPr>
              <a:t>3 </a:t>
            </a:r>
            <a:r>
              <a:rPr lang="en-US" dirty="0">
                <a:latin typeface="Times New Roman" pitchFamily="18" charset="0"/>
              </a:rPr>
              <a:t>– </a:t>
            </a:r>
            <a:r>
              <a:rPr lang="en-US" dirty="0" smtClean="0">
                <a:latin typeface="Times New Roman" pitchFamily="18" charset="0"/>
              </a:rPr>
              <a:t>1/14/16</a:t>
            </a:r>
            <a:endParaRPr lang="en-US" dirty="0">
              <a:latin typeface="Times New Roman" pitchFamily="18" charset="0"/>
            </a:endParaRPr>
          </a:p>
          <a:p>
            <a:pPr>
              <a:buFont typeface="Calibri" pitchFamily="34" charset="0"/>
              <a:buAutoNum type="arabicPeriod" startAt="4"/>
            </a:pPr>
            <a:r>
              <a:rPr lang="en-US" dirty="0" smtClean="0">
                <a:latin typeface="Times New Roman" pitchFamily="18" charset="0"/>
              </a:rPr>
              <a:t>1900.5 </a:t>
            </a:r>
            <a:r>
              <a:rPr lang="en-US" dirty="0">
                <a:latin typeface="Times New Roman" pitchFamily="18" charset="0"/>
              </a:rPr>
              <a:t>marketing </a:t>
            </a:r>
            <a:r>
              <a:rPr lang="en-US" dirty="0" smtClean="0">
                <a:latin typeface="Times New Roman" pitchFamily="18" charset="0"/>
              </a:rPr>
              <a:t>deep dive</a:t>
            </a:r>
            <a:endParaRPr lang="en-US" dirty="0">
              <a:latin typeface="Times New Roman" pitchFamily="18" charset="0"/>
            </a:endParaRP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requirements and positioning </a:t>
            </a:r>
          </a:p>
          <a:p>
            <a:pPr lvl="1">
              <a:buFont typeface="Calibri" pitchFamily="34" charset="0"/>
              <a:buAutoNum type="alphaLcPeriod"/>
            </a:pPr>
            <a:r>
              <a:rPr lang="en-US" dirty="0" smtClean="0">
                <a:latin typeface="Times New Roman" pitchFamily="18" charset="0"/>
              </a:rPr>
              <a:t>National Spectrum Consortium requirements and positioning</a:t>
            </a:r>
          </a:p>
          <a:p>
            <a:pPr>
              <a:buFont typeface="Calibri" pitchFamily="34" charset="0"/>
              <a:buAutoNum type="arabicPeriod" startAt="4"/>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endParaRPr lang="en-US" dirty="0">
              <a:latin typeface="Times New Roman" pitchFamily="18" charset="0"/>
            </a:endParaRPr>
          </a:p>
          <a:p>
            <a:pPr>
              <a:buFont typeface="Calibri" pitchFamily="34" charset="0"/>
              <a:buAutoNum type="arabicPeriod" startAt="4"/>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startAt="4"/>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09C0818F-A248-4A7C-BF4A-76B80D1DC7A8}" type="datetime1">
              <a:rPr lang="en-US" smtClean="0"/>
              <a:t>1/8/2016</a:t>
            </a:fld>
            <a:endParaRPr lang="en-US"/>
          </a:p>
        </p:txBody>
      </p:sp>
      <p:sp>
        <p:nvSpPr>
          <p:cNvPr id="3" name="Footer Placeholder 2"/>
          <p:cNvSpPr>
            <a:spLocks noGrp="1"/>
          </p:cNvSpPr>
          <p:nvPr>
            <p:ph type="ftr" sz="quarter" idx="11"/>
          </p:nvPr>
        </p:nvSpPr>
        <p:spPr/>
        <p:txBody>
          <a:bodyPr/>
          <a:lstStyle/>
          <a:p>
            <a:pPr>
              <a:defRPr/>
            </a:pPr>
            <a:r>
              <a:rPr lang="en-US" smtClean="0"/>
              <a:t>Doc #: 5-15-0080-01-agen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5-15-0080-01</a:t>
            </a:r>
          </a:p>
          <a:p>
            <a:r>
              <a:rPr dirty="0" smtClean="0"/>
              <a:t>Mover:</a:t>
            </a:r>
          </a:p>
          <a:p>
            <a:r>
              <a:rPr dirty="0" smtClean="0"/>
              <a:t>Second: </a:t>
            </a:r>
            <a:endParaRPr lang="en-US" dirty="0"/>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0CFEC2E6-5E87-459A-A2F0-304EB748520D}" type="datetime1">
              <a:rPr lang="en-US" smtClean="0"/>
              <a:t>1/8/2016</a:t>
            </a:fld>
            <a:endParaRPr lang="en-US"/>
          </a:p>
        </p:txBody>
      </p:sp>
      <p:sp>
        <p:nvSpPr>
          <p:cNvPr id="5" name="Footer Placeholder 4"/>
          <p:cNvSpPr>
            <a:spLocks noGrp="1"/>
          </p:cNvSpPr>
          <p:nvPr>
            <p:ph type="ftr" sz="quarter" idx="11"/>
          </p:nvPr>
        </p:nvSpPr>
        <p:spPr/>
        <p:txBody>
          <a:bodyPr/>
          <a:lstStyle/>
          <a:p>
            <a:pPr>
              <a:defRPr/>
            </a:pPr>
            <a:r>
              <a:rPr lang="en-US" smtClean="0"/>
              <a:t>Doc #: 5-15-0080-01-agen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12</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64C94E9C-5A90-4829-84FC-0778C4E28426}" type="datetime1">
              <a:rPr lang="en-US" smtClean="0"/>
              <a:t>1/8/2016</a:t>
            </a:fld>
            <a:endParaRPr lang="en-US"/>
          </a:p>
        </p:txBody>
      </p:sp>
      <p:sp>
        <p:nvSpPr>
          <p:cNvPr id="3" name="Footer Placeholder 2"/>
          <p:cNvSpPr>
            <a:spLocks noGrp="1"/>
          </p:cNvSpPr>
          <p:nvPr>
            <p:ph type="ftr" sz="quarter" idx="11"/>
          </p:nvPr>
        </p:nvSpPr>
        <p:spPr/>
        <p:txBody>
          <a:bodyPr/>
          <a:lstStyle/>
          <a:p>
            <a:pPr>
              <a:defRPr/>
            </a:pPr>
            <a:r>
              <a:rPr lang="en-US" smtClean="0"/>
              <a:t>Doc #: 5-15-0080-01-agen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145ADC9B-59B8-4B29-8D6C-BB2139C38B36}" type="datetime1">
              <a:rPr lang="en-US" smtClean="0"/>
              <a:t>1/8/2016</a:t>
            </a:fld>
            <a:endParaRPr lang="en-US"/>
          </a:p>
        </p:txBody>
      </p:sp>
      <p:sp>
        <p:nvSpPr>
          <p:cNvPr id="3" name="Footer Placeholder 2"/>
          <p:cNvSpPr>
            <a:spLocks noGrp="1"/>
          </p:cNvSpPr>
          <p:nvPr>
            <p:ph type="ftr" sz="quarter" idx="11"/>
          </p:nvPr>
        </p:nvSpPr>
        <p:spPr/>
        <p:txBody>
          <a:bodyPr/>
          <a:lstStyle/>
          <a:p>
            <a:pPr>
              <a:defRPr/>
            </a:pPr>
            <a:r>
              <a:rPr lang="en-US" smtClean="0"/>
              <a:t>Doc #: 5-15-0080-01-agen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14</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5709A0A3-0FCC-4E0F-98A4-EF5D8D5B3782}" type="datetime1">
              <a:rPr lang="en-US" smtClean="0"/>
              <a:t>1/8/2016</a:t>
            </a:fld>
            <a:endParaRPr lang="en-US"/>
          </a:p>
        </p:txBody>
      </p:sp>
      <p:sp>
        <p:nvSpPr>
          <p:cNvPr id="3" name="Footer Placeholder 2"/>
          <p:cNvSpPr>
            <a:spLocks noGrp="1"/>
          </p:cNvSpPr>
          <p:nvPr>
            <p:ph type="ftr" sz="quarter" idx="11"/>
          </p:nvPr>
        </p:nvSpPr>
        <p:spPr/>
        <p:txBody>
          <a:bodyPr/>
          <a:lstStyle/>
          <a:p>
            <a:pPr>
              <a:defRPr/>
            </a:pPr>
            <a:r>
              <a:rPr lang="en-US" smtClean="0"/>
              <a:t>Doc #: 5-15-0080-01-agen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7A850C0B-057A-4E8F-9FC6-9771590A0E4C}" type="datetime1">
              <a:rPr lang="en-US" smtClean="0"/>
              <a:t>1/8/2016</a:t>
            </a:fld>
            <a:endParaRPr lang="en-US"/>
          </a:p>
        </p:txBody>
      </p:sp>
      <p:sp>
        <p:nvSpPr>
          <p:cNvPr id="3" name="Footer Placeholder 2"/>
          <p:cNvSpPr>
            <a:spLocks noGrp="1"/>
          </p:cNvSpPr>
          <p:nvPr>
            <p:ph type="ftr" sz="quarter" idx="11"/>
          </p:nvPr>
        </p:nvSpPr>
        <p:spPr/>
        <p:txBody>
          <a:bodyPr/>
          <a:lstStyle/>
          <a:p>
            <a:pPr>
              <a:defRPr/>
            </a:pPr>
            <a:r>
              <a:rPr lang="en-US" smtClean="0"/>
              <a:t>Doc #: 5-15-0080-01-agen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ea typeface="Calibri"/>
                <a:cs typeface="Times New Roman"/>
              </a:rPr>
              <a:t>TBD</a:t>
            </a:r>
            <a:endParaRPr dirty="0" smtClean="0"/>
          </a:p>
          <a:p>
            <a:endParaRPr dirty="0" smtClean="0"/>
          </a:p>
          <a:p>
            <a:r>
              <a:rPr dirty="0" smtClean="0"/>
              <a:t>Mover:  </a:t>
            </a:r>
          </a:p>
          <a:p>
            <a:r>
              <a:rPr dirty="0" smtClean="0"/>
              <a:t>Second:</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06B71280-D57E-4484-8101-B40DE5C12D69}" type="datetime1">
              <a:rPr lang="en-US" smtClean="0"/>
              <a:t>1/8/2016</a:t>
            </a:fld>
            <a:endParaRPr lang="en-US"/>
          </a:p>
        </p:txBody>
      </p:sp>
      <p:sp>
        <p:nvSpPr>
          <p:cNvPr id="5" name="Footer Placeholder 4"/>
          <p:cNvSpPr>
            <a:spLocks noGrp="1"/>
          </p:cNvSpPr>
          <p:nvPr>
            <p:ph type="ftr" sz="quarter" idx="11"/>
          </p:nvPr>
        </p:nvSpPr>
        <p:spPr/>
        <p:txBody>
          <a:bodyPr/>
          <a:lstStyle/>
          <a:p>
            <a:pPr>
              <a:defRPr/>
            </a:pPr>
            <a:r>
              <a:rPr lang="en-US" smtClean="0"/>
              <a:t>Doc #: 5-15-0080-01-agen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17</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1900.5.1 Deep Dive (1/12/16)</a:t>
            </a:r>
            <a:endParaRPr lang="en-US" dirty="0"/>
          </a:p>
        </p:txBody>
      </p:sp>
      <p:sp>
        <p:nvSpPr>
          <p:cNvPr id="3" name="Content Placeholder 2"/>
          <p:cNvSpPr>
            <a:spLocks noGrp="1"/>
          </p:cNvSpPr>
          <p:nvPr>
            <p:ph idx="1"/>
          </p:nvPr>
        </p:nvSpPr>
        <p:spPr/>
        <p:txBody>
          <a:bodyPr/>
          <a:lstStyle/>
          <a:p>
            <a:r>
              <a:rPr lang="en-US" dirty="0"/>
              <a:t>Review of latest developments with draft</a:t>
            </a:r>
          </a:p>
          <a:p>
            <a:r>
              <a:rPr lang="en-US" dirty="0"/>
              <a:t>Inputs on use cases, requirements and direction of draft</a:t>
            </a:r>
          </a:p>
        </p:txBody>
      </p:sp>
      <p:sp>
        <p:nvSpPr>
          <p:cNvPr id="4" name="Date Placeholder 3"/>
          <p:cNvSpPr>
            <a:spLocks noGrp="1"/>
          </p:cNvSpPr>
          <p:nvPr>
            <p:ph type="dt" sz="half" idx="10"/>
          </p:nvPr>
        </p:nvSpPr>
        <p:spPr/>
        <p:txBody>
          <a:bodyPr/>
          <a:lstStyle/>
          <a:p>
            <a:pPr>
              <a:defRPr/>
            </a:pPr>
            <a:fld id="{910E674D-CB4F-4F36-A3B3-048811C7E78C}" type="datetime1">
              <a:rPr lang="en-US" smtClean="0"/>
              <a:t>1/8/2016</a:t>
            </a:fld>
            <a:endParaRPr lang="en-US"/>
          </a:p>
        </p:txBody>
      </p:sp>
      <p:sp>
        <p:nvSpPr>
          <p:cNvPr id="5" name="Footer Placeholder 4"/>
          <p:cNvSpPr>
            <a:spLocks noGrp="1"/>
          </p:cNvSpPr>
          <p:nvPr>
            <p:ph type="ftr" sz="quarter" idx="11"/>
          </p:nvPr>
        </p:nvSpPr>
        <p:spPr/>
        <p:txBody>
          <a:bodyPr/>
          <a:lstStyle/>
          <a:p>
            <a:pPr>
              <a:defRPr/>
            </a:pPr>
            <a:r>
              <a:rPr lang="en-US" smtClean="0"/>
              <a:t>Doc #: 5-15-0080-01-agen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18</a:t>
            </a:fld>
            <a:endParaRPr lang="en-US"/>
          </a:p>
        </p:txBody>
      </p:sp>
    </p:spTree>
    <p:extLst>
      <p:ext uri="{BB962C8B-B14F-4D97-AF65-F5344CB8AC3E}">
        <p14:creationId xmlns:p14="http://schemas.microsoft.com/office/powerpoint/2010/main" val="1514460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smtClean="0"/>
              <a:t>Complete Draft for Clause 4					7/30√</a:t>
            </a:r>
          </a:p>
          <a:p>
            <a:r>
              <a:rPr altLang="en-US" sz="1400" smtClean="0"/>
              <a:t>Complete Draft for Clause 5					10/15     </a:t>
            </a:r>
            <a:r>
              <a:rPr altLang="en-US" sz="1400" b="1" smtClean="0">
                <a:solidFill>
                  <a:srgbClr val="FF0000"/>
                </a:solidFill>
              </a:rPr>
              <a:t>1/16</a:t>
            </a:r>
          </a:p>
          <a:p>
            <a:r>
              <a:rPr altLang="en-US" sz="1400" smtClean="0"/>
              <a:t>Complete Draft for Clause 6					1/16       </a:t>
            </a:r>
            <a:r>
              <a:rPr altLang="en-US" sz="1400" b="1" smtClean="0">
                <a:solidFill>
                  <a:srgbClr val="FF0000"/>
                </a:solidFill>
              </a:rPr>
              <a:t>2/16</a:t>
            </a:r>
            <a:endParaRPr altLang="en-US" sz="1400" smtClean="0"/>
          </a:p>
          <a:p>
            <a:r>
              <a:rPr altLang="en-US" sz="1400" smtClean="0"/>
              <a:t>Complete Draft for Clause 7					3/16</a:t>
            </a:r>
          </a:p>
          <a:p>
            <a:r>
              <a:rPr altLang="en-US" sz="1400" smtClean="0"/>
              <a:t>Annex A						6/16</a:t>
            </a:r>
          </a:p>
          <a:p>
            <a:r>
              <a:rPr altLang="en-US" sz="1400" smtClean="0"/>
              <a:t>First WG Ballot						6/16</a:t>
            </a:r>
          </a:p>
          <a:p>
            <a:r>
              <a:rPr altLang="en-US" sz="1400" smtClean="0"/>
              <a:t>WG Recirc						8/16</a:t>
            </a:r>
          </a:p>
          <a:p>
            <a:r>
              <a:rPr altLang="en-US" sz="1400" smtClean="0"/>
              <a:t>WG Recirc 2						10/16</a:t>
            </a:r>
          </a:p>
          <a:p>
            <a:r>
              <a:rPr altLang="en-US" sz="1400" smtClean="0"/>
              <a:t>Sponsor Ballot						1/17</a:t>
            </a:r>
          </a:p>
          <a:p>
            <a:r>
              <a:rPr altLang="en-US" sz="1400" smtClean="0"/>
              <a:t>Sponsor Recirc						3/17</a:t>
            </a:r>
          </a:p>
          <a:p>
            <a:r>
              <a:rPr altLang="en-US" sz="1400" smtClean="0"/>
              <a:t>Sponsor Recirc 2						5/17</a:t>
            </a:r>
          </a:p>
          <a:p>
            <a:r>
              <a:rPr altLang="en-US" sz="1400" smtClean="0"/>
              <a:t>Submit to REVCOM						6/17</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08D921BF-8B68-405A-A3FC-81481D59DD9E}" type="datetime1">
              <a:rPr lang="en-US" smtClean="0"/>
              <a:t>1/8/2016</a:t>
            </a:fld>
            <a:endParaRPr lang="en-US"/>
          </a:p>
        </p:txBody>
      </p:sp>
      <p:sp>
        <p:nvSpPr>
          <p:cNvPr id="5" name="Footer Placeholder 4"/>
          <p:cNvSpPr>
            <a:spLocks noGrp="1"/>
          </p:cNvSpPr>
          <p:nvPr>
            <p:ph type="ftr" sz="quarter" idx="11"/>
          </p:nvPr>
        </p:nvSpPr>
        <p:spPr/>
        <p:txBody>
          <a:bodyPr/>
          <a:lstStyle/>
          <a:p>
            <a:pPr>
              <a:defRPr/>
            </a:pPr>
            <a:r>
              <a:rPr lang="en-US" smtClean="0"/>
              <a:t>Doc #: 5-15-0080-01-agen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7C28F411-A1BB-4B17-BDA9-F0D485D9D40A}" type="slidenum">
              <a:rPr lang="en-US" altLang="en-US" sz="1200" smtClean="0"/>
              <a:pPr>
                <a:spcBef>
                  <a:spcPct val="0"/>
                </a:spcBef>
                <a:buFontTx/>
                <a:buNone/>
              </a:pPr>
              <a:t>19</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602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Meeting Invite</a:t>
            </a:r>
            <a:endParaRPr lang="en-US" dirty="0"/>
          </a:p>
        </p:txBody>
      </p:sp>
      <p:sp>
        <p:nvSpPr>
          <p:cNvPr id="6" name="Content Placeholder 5"/>
          <p:cNvSpPr>
            <a:spLocks noGrp="1"/>
          </p:cNvSpPr>
          <p:nvPr>
            <p:ph idx="1"/>
          </p:nvPr>
        </p:nvSpPr>
        <p:spPr/>
        <p:txBody>
          <a:bodyPr/>
          <a:lstStyle/>
          <a:p>
            <a:r>
              <a:rPr lang="en-US" dirty="0" smtClean="0"/>
              <a:t>This IEEE 1900.5 meeting will be a joint meeting with the Wireless Innovation </a:t>
            </a:r>
            <a:r>
              <a:rPr lang="en-US" dirty="0"/>
              <a:t>Forum’s </a:t>
            </a:r>
            <a:r>
              <a:rPr lang="en-US" dirty="0" smtClean="0"/>
              <a:t>Modeling </a:t>
            </a:r>
            <a:r>
              <a:rPr lang="en-US" dirty="0"/>
              <a:t>Language for Mobility Work Group </a:t>
            </a:r>
            <a:r>
              <a:rPr lang="en-US" dirty="0" smtClean="0"/>
              <a:t>(MLM-WG)</a:t>
            </a:r>
          </a:p>
          <a:p>
            <a:r>
              <a:rPr lang="en-US" dirty="0"/>
              <a:t>MLM-WG members can participate in the agenda topics of mutual interest either </a:t>
            </a:r>
            <a:r>
              <a:rPr lang="en-US" dirty="0" smtClean="0"/>
              <a:t>in-person </a:t>
            </a:r>
            <a:r>
              <a:rPr lang="en-US" dirty="0"/>
              <a:t>or electronically</a:t>
            </a:r>
          </a:p>
        </p:txBody>
      </p:sp>
      <p:sp>
        <p:nvSpPr>
          <p:cNvPr id="2" name="Date Placeholder 1"/>
          <p:cNvSpPr>
            <a:spLocks noGrp="1"/>
          </p:cNvSpPr>
          <p:nvPr>
            <p:ph type="dt" sz="half" idx="10"/>
          </p:nvPr>
        </p:nvSpPr>
        <p:spPr/>
        <p:txBody>
          <a:bodyPr/>
          <a:lstStyle/>
          <a:p>
            <a:pPr>
              <a:defRPr/>
            </a:pPr>
            <a:fld id="{48A47B10-6E65-4B95-B695-207EC9917CC5}" type="datetime1">
              <a:rPr lang="en-US" smtClean="0"/>
              <a:t>1/9/2016</a:t>
            </a:fld>
            <a:endParaRPr lang="en-US"/>
          </a:p>
        </p:txBody>
      </p:sp>
      <p:sp>
        <p:nvSpPr>
          <p:cNvPr id="3" name="Footer Placeholder 2"/>
          <p:cNvSpPr>
            <a:spLocks noGrp="1"/>
          </p:cNvSpPr>
          <p:nvPr>
            <p:ph type="ftr" sz="quarter" idx="11"/>
          </p:nvPr>
        </p:nvSpPr>
        <p:spPr/>
        <p:txBody>
          <a:bodyPr/>
          <a:lstStyle/>
          <a:p>
            <a:pPr>
              <a:defRPr/>
            </a:pPr>
            <a:r>
              <a:rPr lang="en-US" smtClean="0"/>
              <a:t>Doc #: 5-15-0080-01-agen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2</a:t>
            </a:fld>
            <a:endParaRPr lang="en-US"/>
          </a:p>
        </p:txBody>
      </p:sp>
    </p:spTree>
    <p:extLst>
      <p:ext uri="{BB962C8B-B14F-4D97-AF65-F5344CB8AC3E}">
        <p14:creationId xmlns:p14="http://schemas.microsoft.com/office/powerpoint/2010/main" val="664695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1900.5.2 Deep Dive (1/13/16)</a:t>
            </a:r>
          </a:p>
        </p:txBody>
      </p:sp>
      <p:sp>
        <p:nvSpPr>
          <p:cNvPr id="14339" name="Content Placeholder 2"/>
          <p:cNvSpPr>
            <a:spLocks noGrp="1"/>
          </p:cNvSpPr>
          <p:nvPr>
            <p:ph idx="1"/>
          </p:nvPr>
        </p:nvSpPr>
        <p:spPr>
          <a:xfrm>
            <a:off x="422564" y="1298720"/>
            <a:ext cx="8229600" cy="4525963"/>
          </a:xfrm>
        </p:spPr>
        <p:txBody>
          <a:bodyPr/>
          <a:lstStyle/>
          <a:p>
            <a:r>
              <a:rPr lang="en-US" dirty="0"/>
              <a:t>Review of Current draft with mandatory editorial changes</a:t>
            </a:r>
          </a:p>
          <a:p>
            <a:r>
              <a:rPr lang="en-US" dirty="0"/>
              <a:t>Discussions on use cases, requirements, and direction of draft</a:t>
            </a:r>
            <a:endParaRPr dirty="0" smtClean="0"/>
          </a:p>
        </p:txBody>
      </p:sp>
      <p:sp>
        <p:nvSpPr>
          <p:cNvPr id="4" name="Date Placeholder 3"/>
          <p:cNvSpPr>
            <a:spLocks noGrp="1"/>
          </p:cNvSpPr>
          <p:nvPr>
            <p:ph type="dt" sz="quarter" idx="10"/>
          </p:nvPr>
        </p:nvSpPr>
        <p:spPr/>
        <p:txBody>
          <a:bodyPr/>
          <a:lstStyle/>
          <a:p>
            <a:pPr>
              <a:defRPr/>
            </a:pPr>
            <a:fld id="{F159087D-15CE-48C7-9AAA-F89757C6A981}" type="datetime1">
              <a:rPr lang="en-US" smtClean="0"/>
              <a:t>1/8/2016</a:t>
            </a:fld>
            <a:endParaRPr lang="en-US"/>
          </a:p>
        </p:txBody>
      </p:sp>
      <p:sp>
        <p:nvSpPr>
          <p:cNvPr id="5" name="Footer Placeholder 4"/>
          <p:cNvSpPr>
            <a:spLocks noGrp="1"/>
          </p:cNvSpPr>
          <p:nvPr>
            <p:ph type="ftr" sz="quarter" idx="11"/>
          </p:nvPr>
        </p:nvSpPr>
        <p:spPr/>
        <p:txBody>
          <a:bodyPr/>
          <a:lstStyle/>
          <a:p>
            <a:pPr>
              <a:defRPr/>
            </a:pPr>
            <a:r>
              <a:rPr lang="en-US" smtClean="0"/>
              <a:t>Doc #: 5-15-0080-01-agen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lang="en-US" altLang="en-US" sz="1400" dirty="0" err="1" smtClean="0"/>
              <a:t>DySPAN</a:t>
            </a:r>
            <a:r>
              <a:rPr lang="en-US" altLang="en-US" sz="1400" dirty="0" smtClean="0"/>
              <a:t>-SC Approval						</a:t>
            </a:r>
            <a:r>
              <a:rPr lang="en-US" altLang="en-US" sz="1400" dirty="0" smtClean="0">
                <a:solidFill>
                  <a:srgbClr val="FF0000"/>
                </a:solidFill>
              </a:rPr>
              <a:t>8/28/15</a:t>
            </a:r>
            <a:r>
              <a:rPr lang="en-US" altLang="en-US" sz="1400" dirty="0" smtClean="0"/>
              <a:t> </a:t>
            </a:r>
            <a:r>
              <a:rPr lang="en-US" altLang="en-US" sz="1400" dirty="0" smtClean="0">
                <a:solidFill>
                  <a:srgbClr val="FF0000"/>
                </a:solidFill>
              </a:rPr>
              <a:t>(9/2)</a:t>
            </a:r>
            <a:r>
              <a:rPr lang="en-US" altLang="en-US" sz="1400" b="1" dirty="0" smtClean="0">
                <a:solidFill>
                  <a:srgbClr val="FF0000"/>
                </a:solidFill>
              </a:rPr>
              <a:t> </a:t>
            </a:r>
            <a:r>
              <a:rPr lang="en-US" altLang="en-US" sz="1400" b="1" dirty="0">
                <a:solidFill>
                  <a:srgbClr val="FF0000"/>
                </a:solidFill>
              </a:rPr>
              <a:t>9/30</a:t>
            </a:r>
            <a:r>
              <a:rPr lang="en-US" altLang="en-US" sz="1400" b="1" dirty="0" smtClean="0">
                <a:solidFill>
                  <a:srgbClr val="FF0000"/>
                </a:solidFill>
              </a:rPr>
              <a:t>√</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a:t>
            </a:r>
            <a:r>
              <a:rPr lang="en-US" altLang="en-US" sz="1400" b="1" dirty="0">
                <a:solidFill>
                  <a:srgbClr val="FF0000"/>
                </a:solidFill>
              </a:rPr>
              <a:t> √</a:t>
            </a:r>
            <a:endParaRPr altLang="en-US" sz="1400" b="1" dirty="0" smtClean="0">
              <a:solidFill>
                <a:srgbClr val="FF0000"/>
              </a:solidFill>
            </a:endParaRPr>
          </a:p>
          <a:p>
            <a:r>
              <a:rPr altLang="en-US" sz="1400" dirty="0" smtClean="0"/>
              <a:t>Conduct Ballot						1/28/16</a:t>
            </a:r>
          </a:p>
          <a:p>
            <a:r>
              <a:rPr altLang="en-US" sz="1400" dirty="0" smtClean="0"/>
              <a:t>Ballot completes						2/28/15</a:t>
            </a:r>
          </a:p>
          <a:p>
            <a:r>
              <a:rPr altLang="en-US" sz="1400" dirty="0" smtClean="0"/>
              <a:t>Form Comment Resolution subcommittee				3/15/16</a:t>
            </a:r>
          </a:p>
          <a:p>
            <a:r>
              <a:rPr altLang="en-US" sz="1400" dirty="0" smtClean="0"/>
              <a:t>Suggested resolutions available					3/30/16</a:t>
            </a:r>
          </a:p>
          <a:p>
            <a:r>
              <a:rPr altLang="en-US" sz="1400" dirty="0" smtClean="0"/>
              <a:t>Vote for Recirculation Ballot					4/5/16</a:t>
            </a:r>
          </a:p>
          <a:p>
            <a:r>
              <a:rPr altLang="en-US" sz="1400" dirty="0" smtClean="0"/>
              <a:t>Conduct </a:t>
            </a:r>
            <a:r>
              <a:rPr altLang="en-US" sz="1400" dirty="0" err="1" smtClean="0"/>
              <a:t>Recirc</a:t>
            </a:r>
            <a:r>
              <a:rPr altLang="en-US" sz="1400" dirty="0" smtClean="0"/>
              <a:t> Ballot					4/15/16</a:t>
            </a:r>
          </a:p>
          <a:p>
            <a:r>
              <a:rPr altLang="en-US" sz="1400" dirty="0" smtClean="0"/>
              <a:t>Ballot completes						4 /30/16</a:t>
            </a:r>
          </a:p>
          <a:p>
            <a:r>
              <a:rPr altLang="en-US" sz="1400" dirty="0" smtClean="0"/>
              <a:t>Suggested comment resolutions available				5/15/16</a:t>
            </a:r>
          </a:p>
          <a:p>
            <a:r>
              <a:rPr altLang="en-US" sz="1400" dirty="0" smtClean="0"/>
              <a:t>Vote for </a:t>
            </a:r>
            <a:r>
              <a:rPr altLang="en-US" sz="1400" dirty="0" err="1" smtClean="0"/>
              <a:t>Recirc</a:t>
            </a:r>
            <a:r>
              <a:rPr altLang="en-US" sz="1400" dirty="0" smtClean="0"/>
              <a:t> Ballot					6/7/16</a:t>
            </a:r>
          </a:p>
          <a:p>
            <a:r>
              <a:rPr altLang="en-US" sz="1400" dirty="0" smtClean="0"/>
              <a:t>Conduct </a:t>
            </a:r>
            <a:r>
              <a:rPr altLang="en-US" sz="1400" dirty="0" err="1" smtClean="0"/>
              <a:t>Recirc</a:t>
            </a:r>
            <a:r>
              <a:rPr altLang="en-US" sz="1400" dirty="0" smtClean="0"/>
              <a:t> Ballot					6/15/16</a:t>
            </a:r>
          </a:p>
          <a:p>
            <a:r>
              <a:rPr altLang="en-US" sz="1400" dirty="0" smtClean="0"/>
              <a:t>Ballot completes						6/30/16</a:t>
            </a:r>
          </a:p>
          <a:p>
            <a:r>
              <a:rPr altLang="en-US" sz="1400" dirty="0" smtClean="0"/>
              <a:t>Approved by Standards Board					</a:t>
            </a:r>
            <a:r>
              <a:rPr altLang="en-US" sz="1400" dirty="0" smtClean="0">
                <a:solidFill>
                  <a:srgbClr val="FF0000"/>
                </a:solidFill>
              </a:rPr>
              <a:t>4/1/16  </a:t>
            </a:r>
            <a:r>
              <a:rPr altLang="en-US" sz="1400" b="1" dirty="0" smtClean="0">
                <a:solidFill>
                  <a:srgbClr val="FF0000"/>
                </a:solidFill>
              </a:rPr>
              <a:t>7/1/16</a:t>
            </a:r>
          </a:p>
          <a:p>
            <a:r>
              <a:rPr altLang="en-US" sz="1400" dirty="0" smtClean="0"/>
              <a:t>Reference implementation available				</a:t>
            </a:r>
            <a:r>
              <a:rPr altLang="en-US" sz="1400" dirty="0" smtClean="0">
                <a:solidFill>
                  <a:srgbClr val="FF0000"/>
                </a:solidFill>
              </a:rPr>
              <a:t>12/15    </a:t>
            </a:r>
            <a:r>
              <a:rPr altLang="en-US" sz="1400" b="1" dirty="0">
                <a:solidFill>
                  <a:srgbClr val="FF0000"/>
                </a:solidFill>
              </a:rPr>
              <a:t>1</a:t>
            </a:r>
            <a:r>
              <a:rPr altLang="en-US" sz="1400" b="1" dirty="0" smtClean="0">
                <a:solidFill>
                  <a:srgbClr val="FF0000"/>
                </a:solidFill>
              </a:rPr>
              <a:t>/16</a:t>
            </a:r>
          </a:p>
          <a:p>
            <a:r>
              <a:rPr altLang="en-US" sz="1400" dirty="0" smtClean="0"/>
              <a:t>Certification available					</a:t>
            </a:r>
            <a:r>
              <a:rPr altLang="en-US" sz="1400" dirty="0" smtClean="0">
                <a:solidFill>
                  <a:srgbClr val="FF0000"/>
                </a:solidFill>
              </a:rPr>
              <a:t>3/16       </a:t>
            </a:r>
            <a:r>
              <a:rPr altLang="en-US" sz="1400" b="1" dirty="0" smtClean="0">
                <a:solidFill>
                  <a:srgbClr val="FF0000"/>
                </a:solidFill>
              </a:rPr>
              <a:t>9/16</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B6A0507A-9F13-452C-82FA-60374C1B0B39}" type="datetime1">
              <a:rPr lang="en-US" smtClean="0"/>
              <a:t>1/8/2016</a:t>
            </a:fld>
            <a:endParaRPr lang="en-US"/>
          </a:p>
        </p:txBody>
      </p:sp>
      <p:sp>
        <p:nvSpPr>
          <p:cNvPr id="5" name="Footer Placeholder 4"/>
          <p:cNvSpPr>
            <a:spLocks noGrp="1"/>
          </p:cNvSpPr>
          <p:nvPr>
            <p:ph type="ftr" sz="quarter" idx="11"/>
          </p:nvPr>
        </p:nvSpPr>
        <p:spPr/>
        <p:txBody>
          <a:bodyPr/>
          <a:lstStyle/>
          <a:p>
            <a:pPr>
              <a:defRPr/>
            </a:pPr>
            <a:r>
              <a:rPr lang="en-US" smtClean="0"/>
              <a:t>Doc #: 5-15-0080-01-agen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0398774-5C19-431B-BE5A-41B164640F9E}" type="slidenum">
              <a:rPr lang="en-US" altLang="en-US" sz="1200" smtClean="0"/>
              <a:pPr>
                <a:spcBef>
                  <a:spcPct val="0"/>
                </a:spcBef>
                <a:buFontTx/>
                <a:buNone/>
              </a:pPr>
              <a:t>21</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695"/>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129416" y="2516754"/>
            <a:ext cx="1323567" cy="369332"/>
          </a:xfrm>
          <a:prstGeom prst="rect">
            <a:avLst/>
          </a:prstGeom>
          <a:noFill/>
        </p:spPr>
        <p:txBody>
          <a:bodyPr wrap="none" rtlCol="0">
            <a:spAutoFit/>
          </a:bodyPr>
          <a:lstStyle/>
          <a:p>
            <a:r>
              <a:rPr lang="en-US" dirty="0" err="1" smtClean="0"/>
              <a:t>Rebaselined</a:t>
            </a:r>
            <a:endParaRPr lang="en-US" dirty="0"/>
          </a:p>
        </p:txBody>
      </p:sp>
      <p:cxnSp>
        <p:nvCxnSpPr>
          <p:cNvPr id="9" name="Straight Arrow Connector 8"/>
          <p:cNvCxnSpPr/>
          <p:nvPr/>
        </p:nvCxnSpPr>
        <p:spPr>
          <a:xfrm>
            <a:off x="5791200" y="2819400"/>
            <a:ext cx="0" cy="32575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55626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5805199"/>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6063239"/>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0685"/>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91224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dirty="0" smtClean="0"/>
              <a:t>Marketing Deep Dive (1/14/16)</a:t>
            </a:r>
          </a:p>
        </p:txBody>
      </p:sp>
      <p:sp>
        <p:nvSpPr>
          <p:cNvPr id="16387" name="Content Placeholder 2"/>
          <p:cNvSpPr>
            <a:spLocks noGrp="1"/>
          </p:cNvSpPr>
          <p:nvPr>
            <p:ph idx="1"/>
          </p:nvPr>
        </p:nvSpPr>
        <p:spPr/>
        <p:txBody>
          <a:bodyPr/>
          <a:lstStyle/>
          <a:p>
            <a:r>
              <a:rPr lang="en-US" dirty="0" err="1"/>
              <a:t>WInnForum</a:t>
            </a:r>
            <a:r>
              <a:rPr lang="en-US" dirty="0"/>
              <a:t> 3.6GHz stakeholders requirements and positioning </a:t>
            </a:r>
          </a:p>
          <a:p>
            <a:r>
              <a:rPr lang="en-US" dirty="0"/>
              <a:t>National Spectrum Consortium requirements and positioning</a:t>
            </a:r>
          </a:p>
        </p:txBody>
      </p:sp>
      <p:sp>
        <p:nvSpPr>
          <p:cNvPr id="4" name="Date Placeholder 3"/>
          <p:cNvSpPr>
            <a:spLocks noGrp="1"/>
          </p:cNvSpPr>
          <p:nvPr>
            <p:ph type="dt" sz="quarter" idx="10"/>
          </p:nvPr>
        </p:nvSpPr>
        <p:spPr/>
        <p:txBody>
          <a:bodyPr/>
          <a:lstStyle/>
          <a:p>
            <a:pPr>
              <a:defRPr/>
            </a:pPr>
            <a:fld id="{622532FD-2D52-4B62-A8D8-98863105BC85}" type="datetime1">
              <a:rPr lang="en-US" smtClean="0"/>
              <a:t>1/8/2016</a:t>
            </a:fld>
            <a:endParaRPr lang="en-US"/>
          </a:p>
        </p:txBody>
      </p:sp>
      <p:sp>
        <p:nvSpPr>
          <p:cNvPr id="5" name="Footer Placeholder 4"/>
          <p:cNvSpPr>
            <a:spLocks noGrp="1"/>
          </p:cNvSpPr>
          <p:nvPr>
            <p:ph type="ftr" sz="quarter" idx="11"/>
          </p:nvPr>
        </p:nvSpPr>
        <p:spPr/>
        <p:txBody>
          <a:bodyPr/>
          <a:lstStyle/>
          <a:p>
            <a:pPr>
              <a:defRPr/>
            </a:pPr>
            <a:r>
              <a:rPr lang="en-US" smtClean="0"/>
              <a:t>Doc #: 5-15-0080-01-agen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Meeting Planning</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fld id="{51CA9465-A61F-4197-ABAE-8D959A1BAF5B}" type="datetime1">
              <a:rPr lang="en-US" smtClean="0"/>
              <a:t>1/8/2016</a:t>
            </a:fld>
            <a:endParaRPr lang="en-US"/>
          </a:p>
        </p:txBody>
      </p:sp>
      <p:sp>
        <p:nvSpPr>
          <p:cNvPr id="5" name="Footer Placeholder 4"/>
          <p:cNvSpPr>
            <a:spLocks noGrp="1"/>
          </p:cNvSpPr>
          <p:nvPr>
            <p:ph type="ftr" sz="quarter" idx="11"/>
          </p:nvPr>
        </p:nvSpPr>
        <p:spPr/>
        <p:txBody>
          <a:bodyPr/>
          <a:lstStyle/>
          <a:p>
            <a:pPr>
              <a:defRPr/>
            </a:pPr>
            <a:r>
              <a:rPr lang="en-US" smtClean="0"/>
              <a:t>Doc #: 5-15-0080-01-agen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2336411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smtClean="0"/>
              <a:t>Electronic Meeting Details</a:t>
            </a:r>
            <a:br>
              <a:rPr dirty="0" smtClean="0"/>
            </a:br>
            <a:r>
              <a:rPr lang="en-US" dirty="0" smtClean="0"/>
              <a:t>Same for all 3 days</a:t>
            </a:r>
            <a:endParaRPr dirty="0" smtClean="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24AB09EA-3E05-4B86-9D5F-D3715A54F3E3}" type="datetime1">
              <a:rPr lang="en-US" smtClean="0"/>
              <a:t>1/8/2016</a:t>
            </a:fld>
            <a:endParaRPr lang="en-US"/>
          </a:p>
        </p:txBody>
      </p:sp>
      <p:sp>
        <p:nvSpPr>
          <p:cNvPr id="3" name="Footer Placeholder 2"/>
          <p:cNvSpPr>
            <a:spLocks noGrp="1"/>
          </p:cNvSpPr>
          <p:nvPr>
            <p:ph type="ftr" sz="quarter" idx="11"/>
          </p:nvPr>
        </p:nvSpPr>
        <p:spPr/>
        <p:txBody>
          <a:bodyPr/>
          <a:lstStyle/>
          <a:p>
            <a:pPr>
              <a:defRPr/>
            </a:pPr>
            <a:r>
              <a:rPr lang="en-US" smtClean="0"/>
              <a:t>Doc #: 5-15-0080-01-agen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3</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Tentative Meeting Times</a:t>
            </a:r>
            <a:endParaRPr lang="en-US" dirty="0"/>
          </a:p>
        </p:txBody>
      </p:sp>
      <p:sp>
        <p:nvSpPr>
          <p:cNvPr id="7" name="Content Placeholder 6"/>
          <p:cNvSpPr>
            <a:spLocks noGrp="1"/>
          </p:cNvSpPr>
          <p:nvPr>
            <p:ph idx="1"/>
          </p:nvPr>
        </p:nvSpPr>
        <p:spPr>
          <a:xfrm>
            <a:off x="457200" y="1295400"/>
            <a:ext cx="8229600" cy="4525963"/>
          </a:xfrm>
        </p:spPr>
        <p:txBody>
          <a:bodyPr/>
          <a:lstStyle/>
          <a:p>
            <a:r>
              <a:rPr lang="en-US" dirty="0" smtClean="0"/>
              <a:t>Tues 1/12:  9 AM – 12 PM, 1 PM – 5 PM</a:t>
            </a:r>
          </a:p>
          <a:p>
            <a:pPr lvl="1"/>
            <a:r>
              <a:rPr lang="en-US" dirty="0" smtClean="0"/>
              <a:t>Breaks as needed</a:t>
            </a:r>
          </a:p>
          <a:p>
            <a:pPr lvl="1"/>
            <a:r>
              <a:rPr lang="en-US" dirty="0" smtClean="0"/>
              <a:t>Please arrive at visitor center at 8:30 to allow time for badging etc.</a:t>
            </a:r>
          </a:p>
          <a:p>
            <a:pPr lvl="1"/>
            <a:r>
              <a:rPr lang="en-US" dirty="0"/>
              <a:t>Dave Chester is host (dchest04@harris.com</a:t>
            </a:r>
            <a:r>
              <a:rPr lang="en-US" dirty="0" smtClean="0"/>
              <a:t>)</a:t>
            </a:r>
          </a:p>
          <a:p>
            <a:r>
              <a:rPr lang="en-US" dirty="0" smtClean="0"/>
              <a:t>Wed 1/13:  9 </a:t>
            </a:r>
            <a:r>
              <a:rPr lang="en-US" dirty="0"/>
              <a:t>AM – 12 PM, 1 PM – 5 PM</a:t>
            </a:r>
          </a:p>
          <a:p>
            <a:pPr lvl="1"/>
            <a:r>
              <a:rPr lang="en-US" dirty="0"/>
              <a:t>Breaks as needed</a:t>
            </a:r>
          </a:p>
          <a:p>
            <a:r>
              <a:rPr lang="en-US" dirty="0" smtClean="0"/>
              <a:t>Thu 1/14:  9 </a:t>
            </a:r>
            <a:r>
              <a:rPr lang="en-US" dirty="0"/>
              <a:t>AM – 12 PM, 1 PM – 5 PM</a:t>
            </a:r>
          </a:p>
          <a:p>
            <a:pPr lvl="1"/>
            <a:r>
              <a:rPr lang="en-US" dirty="0"/>
              <a:t>Breaks as needed</a:t>
            </a:r>
          </a:p>
          <a:p>
            <a:pPr lvl="1"/>
            <a:endParaRPr lang="en-US" dirty="0"/>
          </a:p>
        </p:txBody>
      </p:sp>
      <p:sp>
        <p:nvSpPr>
          <p:cNvPr id="2" name="Date Placeholder 1"/>
          <p:cNvSpPr>
            <a:spLocks noGrp="1"/>
          </p:cNvSpPr>
          <p:nvPr>
            <p:ph type="dt" sz="half" idx="10"/>
          </p:nvPr>
        </p:nvSpPr>
        <p:spPr/>
        <p:txBody>
          <a:bodyPr/>
          <a:lstStyle/>
          <a:p>
            <a:pPr>
              <a:defRPr/>
            </a:pPr>
            <a:fld id="{584803DF-A05D-450D-913A-EC462BDA4EE4}" type="datetime1">
              <a:rPr lang="en-US" smtClean="0"/>
              <a:t>1/8/2016</a:t>
            </a:fld>
            <a:endParaRPr lang="en-US"/>
          </a:p>
        </p:txBody>
      </p:sp>
      <p:sp>
        <p:nvSpPr>
          <p:cNvPr id="3" name="Footer Placeholder 2"/>
          <p:cNvSpPr>
            <a:spLocks noGrp="1"/>
          </p:cNvSpPr>
          <p:nvPr>
            <p:ph type="ftr" sz="quarter" idx="11"/>
          </p:nvPr>
        </p:nvSpPr>
        <p:spPr/>
        <p:txBody>
          <a:bodyPr/>
          <a:lstStyle/>
          <a:p>
            <a:pPr>
              <a:defRPr/>
            </a:pPr>
            <a:r>
              <a:rPr lang="en-US" smtClean="0"/>
              <a:t>Doc #: 5-15-0080-01-agen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4</a:t>
            </a:fld>
            <a:endParaRPr lang="en-US"/>
          </a:p>
        </p:txBody>
      </p:sp>
    </p:spTree>
    <p:extLst>
      <p:ext uri="{BB962C8B-B14F-4D97-AF65-F5344CB8AC3E}">
        <p14:creationId xmlns:p14="http://schemas.microsoft.com/office/powerpoint/2010/main" val="2972805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Location and Details</a:t>
            </a:r>
            <a:endParaRPr lang="en-US" dirty="0"/>
          </a:p>
        </p:txBody>
      </p:sp>
      <p:sp>
        <p:nvSpPr>
          <p:cNvPr id="3" name="Content Placeholder 2"/>
          <p:cNvSpPr>
            <a:spLocks noGrp="1"/>
          </p:cNvSpPr>
          <p:nvPr>
            <p:ph idx="1"/>
          </p:nvPr>
        </p:nvSpPr>
        <p:spPr/>
        <p:txBody>
          <a:bodyPr/>
          <a:lstStyle/>
          <a:p>
            <a:r>
              <a:rPr lang="en-US" dirty="0"/>
              <a:t>Harris Technology Center (HTC</a:t>
            </a:r>
            <a:r>
              <a:rPr lang="en-US" dirty="0" smtClean="0"/>
              <a:t>)</a:t>
            </a:r>
          </a:p>
          <a:p>
            <a:pPr lvl="1"/>
            <a:r>
              <a:rPr lang="en-US" dirty="0" smtClean="0"/>
              <a:t>Melbourne FL </a:t>
            </a:r>
          </a:p>
          <a:p>
            <a:pPr lvl="1"/>
            <a:r>
              <a:rPr lang="en-US" dirty="0" err="1" smtClean="0"/>
              <a:t>Approx</a:t>
            </a:r>
            <a:r>
              <a:rPr lang="en-US" dirty="0"/>
              <a:t> </a:t>
            </a:r>
            <a:r>
              <a:rPr lang="en-US" dirty="0" smtClean="0"/>
              <a:t>GPS Coordinates (for navigation purposes):</a:t>
            </a:r>
          </a:p>
          <a:p>
            <a:pPr lvl="2"/>
            <a:r>
              <a:rPr lang="pt-BR" dirty="0" smtClean="0"/>
              <a:t>28 Deg </a:t>
            </a:r>
            <a:r>
              <a:rPr lang="pt-BR" dirty="0"/>
              <a:t>01’50.63” N, </a:t>
            </a:r>
            <a:r>
              <a:rPr lang="pt-BR" dirty="0" smtClean="0"/>
              <a:t>80 Deg </a:t>
            </a:r>
            <a:r>
              <a:rPr lang="pt-BR" dirty="0"/>
              <a:t>36’11.25” </a:t>
            </a:r>
            <a:r>
              <a:rPr lang="pt-BR" dirty="0" smtClean="0"/>
              <a:t>W</a:t>
            </a:r>
          </a:p>
          <a:p>
            <a:pPr lvl="2"/>
            <a:r>
              <a:rPr lang="pt-BR" dirty="0" smtClean="0"/>
              <a:t>Specific address not available but see driving directions</a:t>
            </a:r>
            <a:endParaRPr lang="en-US" dirty="0" smtClean="0"/>
          </a:p>
          <a:p>
            <a:r>
              <a:rPr lang="en-US" b="1" i="1" dirty="0" smtClean="0"/>
              <a:t>Must</a:t>
            </a:r>
            <a:r>
              <a:rPr lang="en-US" dirty="0" smtClean="0"/>
              <a:t> fill out Visit Request Embedded as a file on this slide to attend in person</a:t>
            </a:r>
            <a:endParaRPr lang="en-US" dirty="0"/>
          </a:p>
        </p:txBody>
      </p:sp>
      <p:sp>
        <p:nvSpPr>
          <p:cNvPr id="4" name="Date Placeholder 3"/>
          <p:cNvSpPr>
            <a:spLocks noGrp="1"/>
          </p:cNvSpPr>
          <p:nvPr>
            <p:ph type="dt" sz="half" idx="10"/>
          </p:nvPr>
        </p:nvSpPr>
        <p:spPr/>
        <p:txBody>
          <a:bodyPr/>
          <a:lstStyle/>
          <a:p>
            <a:pPr>
              <a:defRPr/>
            </a:pPr>
            <a:fld id="{E2DC0CEF-466B-40CE-822A-2FC5DB0748BB}" type="datetime1">
              <a:rPr lang="en-US" smtClean="0"/>
              <a:t>1/8/2016</a:t>
            </a:fld>
            <a:endParaRPr lang="en-US"/>
          </a:p>
        </p:txBody>
      </p:sp>
      <p:sp>
        <p:nvSpPr>
          <p:cNvPr id="5" name="Footer Placeholder 4"/>
          <p:cNvSpPr>
            <a:spLocks noGrp="1"/>
          </p:cNvSpPr>
          <p:nvPr>
            <p:ph type="ftr" sz="quarter" idx="11"/>
          </p:nvPr>
        </p:nvSpPr>
        <p:spPr/>
        <p:txBody>
          <a:bodyPr/>
          <a:lstStyle/>
          <a:p>
            <a:pPr>
              <a:defRPr/>
            </a:pPr>
            <a:r>
              <a:rPr lang="en-US" smtClean="0"/>
              <a:t>Doc #: 5-15-0080-01-agen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5</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283734453"/>
              </p:ext>
            </p:extLst>
          </p:nvPr>
        </p:nvGraphicFramePr>
        <p:xfrm>
          <a:off x="1295400" y="5334000"/>
          <a:ext cx="914400" cy="792163"/>
        </p:xfrm>
        <a:graphic>
          <a:graphicData uri="http://schemas.openxmlformats.org/presentationml/2006/ole">
            <mc:AlternateContent xmlns:mc="http://schemas.openxmlformats.org/markup-compatibility/2006">
              <mc:Choice xmlns:v="urn:schemas-microsoft-com:vml" Requires="v">
                <p:oleObj spid="_x0000_s2054" name="Document" showAsIcon="1" r:id="rId4" imgW="914400" imgH="792360" progId="Word.Document.8">
                  <p:embed/>
                </p:oleObj>
              </mc:Choice>
              <mc:Fallback>
                <p:oleObj name="Document" showAsIcon="1" r:id="rId4" imgW="914400" imgH="792360" progId="Word.Document.8">
                  <p:embed/>
                  <p:pic>
                    <p:nvPicPr>
                      <p:cNvPr id="0" name=""/>
                      <p:cNvPicPr/>
                      <p:nvPr/>
                    </p:nvPicPr>
                    <p:blipFill>
                      <a:blip r:embed="rId5"/>
                      <a:stretch>
                        <a:fillRect/>
                      </a:stretch>
                    </p:blipFill>
                    <p:spPr>
                      <a:xfrm>
                        <a:off x="1295400" y="53340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1716724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Directions</a:t>
            </a:r>
            <a:endParaRPr lang="en-US" dirty="0"/>
          </a:p>
        </p:txBody>
      </p:sp>
      <p:sp>
        <p:nvSpPr>
          <p:cNvPr id="3" name="Content Placeholder 2"/>
          <p:cNvSpPr>
            <a:spLocks noGrp="1"/>
          </p:cNvSpPr>
          <p:nvPr>
            <p:ph idx="1"/>
          </p:nvPr>
        </p:nvSpPr>
        <p:spPr/>
        <p:txBody>
          <a:bodyPr/>
          <a:lstStyle/>
          <a:p>
            <a:r>
              <a:rPr lang="en-US" dirty="0" smtClean="0"/>
              <a:t>From Orlando FL Airports</a:t>
            </a:r>
          </a:p>
          <a:p>
            <a:pPr lvl="1"/>
            <a:r>
              <a:rPr lang="en-US" sz="2400" dirty="0"/>
              <a:t>From the Sanford airport you take the Greenway toll road (417) to 528 east. From the Orlando airport you to take the north exit to the </a:t>
            </a:r>
            <a:r>
              <a:rPr lang="en-US" sz="2400" dirty="0" smtClean="0"/>
              <a:t>Beeline </a:t>
            </a:r>
            <a:r>
              <a:rPr lang="en-US" sz="2400" dirty="0"/>
              <a:t>toll road (528) east. </a:t>
            </a:r>
            <a:r>
              <a:rPr lang="en-US" sz="2400" dirty="0" smtClean="0"/>
              <a:t>Note that tolls use “EZ-pass” but also work from license plates (ask at auto </a:t>
            </a:r>
            <a:r>
              <a:rPr lang="en-US" sz="2400" dirty="0"/>
              <a:t>rental location). You can take 528 all the way to I-95 but it is a bit quicker to take the 520 exit, 520 is a 4 lane divided highway, and take 520 east to I-95. Take I-95 south to the appropriate Melbourne </a:t>
            </a:r>
            <a:r>
              <a:rPr lang="en-US" sz="2400" dirty="0" smtClean="0"/>
              <a:t>exit</a:t>
            </a:r>
            <a:r>
              <a:rPr lang="en-US" sz="2400" dirty="0"/>
              <a:t> </a:t>
            </a:r>
            <a:r>
              <a:rPr lang="en-US" sz="2400" dirty="0" smtClean="0"/>
              <a:t>(Depending on where you stay)</a:t>
            </a:r>
          </a:p>
        </p:txBody>
      </p:sp>
      <p:sp>
        <p:nvSpPr>
          <p:cNvPr id="4" name="Date Placeholder 3"/>
          <p:cNvSpPr>
            <a:spLocks noGrp="1"/>
          </p:cNvSpPr>
          <p:nvPr>
            <p:ph type="dt" sz="half" idx="10"/>
          </p:nvPr>
        </p:nvSpPr>
        <p:spPr/>
        <p:txBody>
          <a:bodyPr/>
          <a:lstStyle/>
          <a:p>
            <a:pPr>
              <a:defRPr/>
            </a:pPr>
            <a:fld id="{81FE3AAE-5AC8-4F65-A051-EEFB8F4E3507}" type="datetime1">
              <a:rPr lang="en-US" smtClean="0"/>
              <a:t>1/8/2016</a:t>
            </a:fld>
            <a:endParaRPr lang="en-US"/>
          </a:p>
        </p:txBody>
      </p:sp>
      <p:sp>
        <p:nvSpPr>
          <p:cNvPr id="5" name="Footer Placeholder 4"/>
          <p:cNvSpPr>
            <a:spLocks noGrp="1"/>
          </p:cNvSpPr>
          <p:nvPr>
            <p:ph type="ftr" sz="quarter" idx="11"/>
          </p:nvPr>
        </p:nvSpPr>
        <p:spPr/>
        <p:txBody>
          <a:bodyPr/>
          <a:lstStyle/>
          <a:p>
            <a:pPr>
              <a:defRPr/>
            </a:pPr>
            <a:r>
              <a:rPr lang="en-US" smtClean="0"/>
              <a:t>Doc #: 5-15-0080-01-agen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spTree>
    <p:extLst>
      <p:ext uri="{BB962C8B-B14F-4D97-AF65-F5344CB8AC3E}">
        <p14:creationId xmlns:p14="http://schemas.microsoft.com/office/powerpoint/2010/main" val="3360957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1143000"/>
          </a:xfrm>
        </p:spPr>
        <p:txBody>
          <a:bodyPr/>
          <a:lstStyle/>
          <a:p>
            <a:r>
              <a:rPr lang="en-US" dirty="0" smtClean="0"/>
              <a:t>Detailed Directions</a:t>
            </a:r>
            <a:endParaRPr lang="en-US" dirty="0"/>
          </a:p>
        </p:txBody>
      </p:sp>
      <p:sp>
        <p:nvSpPr>
          <p:cNvPr id="3" name="Content Placeholder 2"/>
          <p:cNvSpPr>
            <a:spLocks noGrp="1"/>
          </p:cNvSpPr>
          <p:nvPr>
            <p:ph idx="1"/>
          </p:nvPr>
        </p:nvSpPr>
        <p:spPr>
          <a:xfrm>
            <a:off x="422564" y="990600"/>
            <a:ext cx="8229600" cy="4525963"/>
          </a:xfrm>
        </p:spPr>
        <p:txBody>
          <a:bodyPr/>
          <a:lstStyle/>
          <a:p>
            <a:r>
              <a:rPr lang="en-US" sz="1800" dirty="0"/>
              <a:t>From </a:t>
            </a:r>
            <a:r>
              <a:rPr lang="en-US" sz="1800" dirty="0" smtClean="0"/>
              <a:t>beachside</a:t>
            </a:r>
            <a:endParaRPr lang="en-US" sz="1800" dirty="0"/>
          </a:p>
          <a:p>
            <a:pPr lvl="1"/>
            <a:r>
              <a:rPr lang="en-US" sz="1400" dirty="0"/>
              <a:t>Take the closest causeway east over the Indian River to US 1. Turn left onto US 1 and go south to the traffic light at Robert J </a:t>
            </a:r>
            <a:r>
              <a:rPr lang="en-US" sz="1400" dirty="0" err="1"/>
              <a:t>Conlan</a:t>
            </a:r>
            <a:r>
              <a:rPr lang="en-US" sz="1400" dirty="0"/>
              <a:t> Blvd. That is about 2 miles south of US 192. Follow </a:t>
            </a:r>
            <a:r>
              <a:rPr lang="en-US" sz="1400" dirty="0" err="1"/>
              <a:t>Conlan</a:t>
            </a:r>
            <a:r>
              <a:rPr lang="en-US" sz="1400" dirty="0"/>
              <a:t> Blvd to the traffic light at Palm Bay Rd. Turn Right onto Palm Bay Rd. and go west for about 0.35 miles to the traffic light at Troutman Blvd. Turn left onto Troutman Blvd. and follow it for about 0.2 miles to Franklin Dr. Turn Right onto Franklin Dr. and in about 100 yards there will be a parking lot entrance on the left. Enter the parking lot and park</a:t>
            </a:r>
            <a:r>
              <a:rPr lang="en-US" sz="1400" dirty="0" smtClean="0"/>
              <a:t>.</a:t>
            </a:r>
            <a:endParaRPr lang="en-US" sz="1800" dirty="0"/>
          </a:p>
          <a:p>
            <a:r>
              <a:rPr lang="en-US" sz="1800" dirty="0"/>
              <a:t>From Melbourne:</a:t>
            </a:r>
          </a:p>
          <a:p>
            <a:pPr lvl="1"/>
            <a:r>
              <a:rPr lang="en-US" sz="1400" dirty="0" smtClean="0"/>
              <a:t>Take </a:t>
            </a:r>
            <a:r>
              <a:rPr lang="en-US" sz="1400" dirty="0"/>
              <a:t>the closest north/south road (Minton Rd., Hollywood Blvd., Dairy Rd. or Babcock St.) south to Palm Bay Rd. Turn left onto Palm Bay Rd. and go east. The Palm Bay Rd. intersection with Babcock St. is a major intersection and once you go through that intersection and are on Palm Bay Rd. continue for one mile where you will find the second  traffic light after the one at Babcock St. At that second traffic light the crossing road is Lipscomb St. to the north and </a:t>
            </a:r>
            <a:r>
              <a:rPr lang="en-US" sz="1400" dirty="0" err="1"/>
              <a:t>Clearmont</a:t>
            </a:r>
            <a:r>
              <a:rPr lang="en-US" sz="1400" dirty="0"/>
              <a:t> St. to the south. Turn right onto </a:t>
            </a:r>
            <a:r>
              <a:rPr lang="en-US" sz="1400" dirty="0" err="1"/>
              <a:t>Clearmont</a:t>
            </a:r>
            <a:r>
              <a:rPr lang="en-US" sz="1400" dirty="0"/>
              <a:t> St. and stay on it for about 0.2 miles. Turn left onto Franklin Drive and in about 90 to 100 yards on the right you will see the entrance to a sizable parking lot. Enter the lot and find a parking place. </a:t>
            </a:r>
            <a:endParaRPr lang="en-US" sz="1800" dirty="0"/>
          </a:p>
          <a:p>
            <a:r>
              <a:rPr lang="en-US" sz="1800" dirty="0"/>
              <a:t>From the parking lot</a:t>
            </a:r>
            <a:r>
              <a:rPr lang="en-US" sz="1800" dirty="0" smtClean="0"/>
              <a:t>:</a:t>
            </a:r>
            <a:endParaRPr lang="en-US" sz="1800" dirty="0"/>
          </a:p>
          <a:p>
            <a:pPr lvl="1"/>
            <a:r>
              <a:rPr lang="en-US" sz="1400" dirty="0"/>
              <a:t>On the east side of the parking lot you will see a six story glass building shaped like a script letter pi lying on its side. The top of the pi is on the east side of the building so there is a north leg and a south leg. The lobby is near the middle of the north side of the south leg. Enter the lobby and we will meet there as a group.</a:t>
            </a:r>
          </a:p>
          <a:p>
            <a:endParaRPr lang="en-US" sz="1800" dirty="0"/>
          </a:p>
        </p:txBody>
      </p:sp>
      <p:sp>
        <p:nvSpPr>
          <p:cNvPr id="4" name="Date Placeholder 3"/>
          <p:cNvSpPr>
            <a:spLocks noGrp="1"/>
          </p:cNvSpPr>
          <p:nvPr>
            <p:ph type="dt" sz="half" idx="10"/>
          </p:nvPr>
        </p:nvSpPr>
        <p:spPr/>
        <p:txBody>
          <a:bodyPr/>
          <a:lstStyle/>
          <a:p>
            <a:pPr>
              <a:defRPr/>
            </a:pPr>
            <a:fld id="{6A936672-EF7C-4C77-A0C9-D429C02CD80D}" type="datetime1">
              <a:rPr lang="en-US" smtClean="0"/>
              <a:t>1/8/2016</a:t>
            </a:fld>
            <a:endParaRPr lang="en-US"/>
          </a:p>
        </p:txBody>
      </p:sp>
      <p:sp>
        <p:nvSpPr>
          <p:cNvPr id="5" name="Footer Placeholder 4"/>
          <p:cNvSpPr>
            <a:spLocks noGrp="1"/>
          </p:cNvSpPr>
          <p:nvPr>
            <p:ph type="ftr" sz="quarter" idx="11"/>
          </p:nvPr>
        </p:nvSpPr>
        <p:spPr/>
        <p:txBody>
          <a:bodyPr/>
          <a:lstStyle/>
          <a:p>
            <a:pPr>
              <a:defRPr/>
            </a:pPr>
            <a:r>
              <a:rPr lang="en-US" smtClean="0"/>
              <a:t>Doc #: 5-15-0080-01-agen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235206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Hotels and Tourist Attractions</a:t>
            </a:r>
            <a:endParaRPr lang="en-US" dirty="0"/>
          </a:p>
        </p:txBody>
      </p:sp>
      <p:sp>
        <p:nvSpPr>
          <p:cNvPr id="3" name="Content Placeholder 2"/>
          <p:cNvSpPr>
            <a:spLocks noGrp="1"/>
          </p:cNvSpPr>
          <p:nvPr>
            <p:ph idx="1"/>
          </p:nvPr>
        </p:nvSpPr>
        <p:spPr/>
        <p:txBody>
          <a:bodyPr/>
          <a:lstStyle/>
          <a:p>
            <a:r>
              <a:rPr lang="en-US" sz="1800" dirty="0"/>
              <a:t>Hotels: You can stay beachside (on the barrier island) or in Melbourne. The drive from a beachside hotel to the HTC is about half an hour and about 15 minutes from Melbourne. Here are some of my recommendations. Melbourne: Courtyard Melbourne West, Hilton Melbourne Rialto Place (For any </a:t>
            </a:r>
            <a:r>
              <a:rPr lang="en-US" sz="1800" dirty="0" err="1"/>
              <a:t>Redsox</a:t>
            </a:r>
            <a:r>
              <a:rPr lang="en-US" sz="1800" dirty="0"/>
              <a:t> fans this has the Tim Wakefield Conference Center), Extended Stay Deluxe Melbourne – Airport, Residence Inn Melbourne, Suburban Extended Stay Melbourne, Fairfield Inn &amp; Suites Melbourne. Beachside: Radisson Suite Hotel Oceanfront, Crowne Plaza Melbourne Oceanfront, Hilton Melbourne Beach Oceanfront, Quality Suites Oceanside. </a:t>
            </a:r>
          </a:p>
          <a:p>
            <a:r>
              <a:rPr lang="en-US" sz="1800" dirty="0"/>
              <a:t>Tourist locations: The Kennedy Space Center Visitor Complex is about a 45 minute drive north from Melbourne. If there is a scheduled launch during a meeting day we can take a break, go outside and look up and northeast. Then there is Orlando. If you plan to spend more than a day in Orlando I’d book a hotel in Orlando</a:t>
            </a:r>
            <a:r>
              <a:rPr lang="en-US" sz="1800" dirty="0" smtClean="0"/>
              <a:t>.</a:t>
            </a:r>
            <a:endParaRPr lang="en-US" sz="1800" dirty="0"/>
          </a:p>
        </p:txBody>
      </p:sp>
      <p:sp>
        <p:nvSpPr>
          <p:cNvPr id="4" name="Date Placeholder 3"/>
          <p:cNvSpPr>
            <a:spLocks noGrp="1"/>
          </p:cNvSpPr>
          <p:nvPr>
            <p:ph type="dt" sz="half" idx="10"/>
          </p:nvPr>
        </p:nvSpPr>
        <p:spPr/>
        <p:txBody>
          <a:bodyPr/>
          <a:lstStyle/>
          <a:p>
            <a:pPr>
              <a:defRPr/>
            </a:pPr>
            <a:fld id="{AE527C62-13D2-4495-AE16-822DEB72ACE7}" type="datetime1">
              <a:rPr lang="en-US" smtClean="0"/>
              <a:t>1/8/2016</a:t>
            </a:fld>
            <a:endParaRPr lang="en-US"/>
          </a:p>
        </p:txBody>
      </p:sp>
      <p:sp>
        <p:nvSpPr>
          <p:cNvPr id="5" name="Footer Placeholder 4"/>
          <p:cNvSpPr>
            <a:spLocks noGrp="1"/>
          </p:cNvSpPr>
          <p:nvPr>
            <p:ph type="ftr" sz="quarter" idx="11"/>
          </p:nvPr>
        </p:nvSpPr>
        <p:spPr/>
        <p:txBody>
          <a:bodyPr/>
          <a:lstStyle/>
          <a:p>
            <a:pPr>
              <a:defRPr/>
            </a:pPr>
            <a:r>
              <a:rPr lang="en-US" smtClean="0"/>
              <a:t>Doc #: 5-15-0080-01-agen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44676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1E4B5166-99DF-4618-B5EC-598B12FCC1E0}" type="datetime1">
              <a:rPr lang="en-US" smtClean="0"/>
              <a:t>1/8/2016</a:t>
            </a:fld>
            <a:endParaRPr lang="en-US"/>
          </a:p>
        </p:txBody>
      </p:sp>
      <p:sp>
        <p:nvSpPr>
          <p:cNvPr id="3" name="Footer Placeholder 2"/>
          <p:cNvSpPr>
            <a:spLocks noGrp="1"/>
          </p:cNvSpPr>
          <p:nvPr>
            <p:ph type="ftr" sz="quarter" idx="11"/>
          </p:nvPr>
        </p:nvSpPr>
        <p:spPr/>
        <p:txBody>
          <a:bodyPr/>
          <a:lstStyle/>
          <a:p>
            <a:pPr>
              <a:defRPr/>
            </a:pPr>
            <a:r>
              <a:rPr lang="en-US" smtClean="0"/>
              <a:t>Doc #: 5-15-0080-01-agen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9327</TotalTime>
  <Words>2207</Words>
  <Application>Microsoft Office PowerPoint</Application>
  <PresentationFormat>On-screen Show (4:3)</PresentationFormat>
  <Paragraphs>331</Paragraphs>
  <Slides>23</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PowerPoint Presentation</vt:lpstr>
      <vt:lpstr>Meeting Invite</vt:lpstr>
      <vt:lpstr>Electronic Meeting Details Same for all 3 days</vt:lpstr>
      <vt:lpstr>Tentative Meeting Times</vt:lpstr>
      <vt:lpstr>Meeting Location and Details</vt:lpstr>
      <vt:lpstr>General Directions</vt:lpstr>
      <vt:lpstr>Detailed Directions</vt:lpstr>
      <vt:lpstr>Hotels and Tourist Attractions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1900.5.1 Deep Dive (1/12/16)</vt:lpstr>
      <vt:lpstr>Working Schedule for 1900.5.1</vt:lpstr>
      <vt:lpstr>1900.5.2 Deep Dive (1/13/16)</vt:lpstr>
      <vt:lpstr>Working Schedule for 1900.5.2</vt:lpstr>
      <vt:lpstr>Marketing Deep Dive (1/14/16)</vt:lpstr>
      <vt:lpstr>Future Meeting Planning</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201</cp:revision>
  <dcterms:created xsi:type="dcterms:W3CDTF">2013-08-13T02:52:21Z</dcterms:created>
  <dcterms:modified xsi:type="dcterms:W3CDTF">2016-01-09T11:30:11Z</dcterms:modified>
</cp:coreProperties>
</file>