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15" r:id="rId3"/>
    <p:sldId id="364" r:id="rId4"/>
    <p:sldId id="365" r:id="rId5"/>
    <p:sldId id="366" r:id="rId6"/>
    <p:sldId id="367" r:id="rId7"/>
    <p:sldId id="337" r:id="rId8"/>
    <p:sldId id="313" r:id="rId9"/>
    <p:sldId id="332" r:id="rId10"/>
    <p:sldId id="317" r:id="rId11"/>
    <p:sldId id="352" r:id="rId12"/>
    <p:sldId id="353" r:id="rId13"/>
    <p:sldId id="354" r:id="rId14"/>
    <p:sldId id="355" r:id="rId15"/>
    <p:sldId id="307" r:id="rId16"/>
    <p:sldId id="360" r:id="rId17"/>
    <p:sldId id="363" r:id="rId18"/>
    <p:sldId id="335" r:id="rId19"/>
    <p:sldId id="359" r:id="rId20"/>
    <p:sldId id="346" r:id="rId21"/>
    <p:sldId id="368"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9</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11</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14</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8281C75-1890-44D9-8A8B-6FB239DE7C3B}" type="datetime1">
              <a:rPr lang="en-US" smtClean="0"/>
              <a:t>12/28/2015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4E8D156-6B6D-4200-B333-52A65FC35151}" type="datetime1">
              <a:rPr lang="en-US" smtClean="0"/>
              <a:t>12/28/2015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A787B3F-8DC4-414D-BB28-9BA03EED28E5}" type="datetime1">
              <a:rPr lang="en-US" smtClean="0"/>
              <a:t>12/28/2015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53D12BE-1369-4C21-8123-30221C4C656F}" type="datetime1">
              <a:rPr lang="en-US" smtClean="0"/>
              <a:t>12/28/2015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67CA6F1-909B-4BD9-951F-F44671E0B011}" type="datetime1">
              <a:rPr lang="en-US" smtClean="0"/>
              <a:t>12/28/2015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29AE185-E91D-4002-967A-C1D0DA5811EC}" type="datetime1">
              <a:rPr lang="en-US" smtClean="0"/>
              <a:t>12/28/2015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5-15-0080-00-agen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4EC02A8-F3C4-49E3-9F59-D4914D64E0C3}" type="datetime1">
              <a:rPr lang="en-US" smtClean="0"/>
              <a:t>12/28/2015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5-15-0080-00-agen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824C6C1-9A05-4FA6-B02C-F26AFE881DCD}" type="datetime1">
              <a:rPr lang="en-US" smtClean="0"/>
              <a:t>12/28/2015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5-15-0080-00-agen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066E176-6772-4F12-A101-9E44624AF554}" type="datetime1">
              <a:rPr lang="en-US" smtClean="0"/>
              <a:t>12/28/2015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5-15-0080-00-agen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4EC209C-A871-4460-B475-204AB593DC46}" type="datetime1">
              <a:rPr lang="en-US" smtClean="0"/>
              <a:t>12/28/2015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5-15-0080-00-agen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B9B9423-F7B4-4987-A2A4-0EDA31BD3A2B}" type="datetime1">
              <a:rPr lang="en-US" smtClean="0"/>
              <a:t>12/28/2015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5-15-0080-00-agen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CF69BCDD-1D7D-43AB-952E-BF2AA9061605}" type="datetime1">
              <a:rPr lang="en-US" smtClean="0"/>
              <a:t>12/28/2015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5-15-0080-00-agen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7D3EED66-E7CC-4B70-8713-AB8EF373D619}" type="datetime1">
              <a:rPr lang="en-US" smtClean="0">
                <a:solidFill>
                  <a:srgbClr val="000099"/>
                </a:solidFill>
              </a:rPr>
              <a:t>12/28/2015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59533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12-14 </a:t>
            </a:r>
            <a:r>
              <a:rPr lang="en-US" sz="1200" b="1" dirty="0" smtClean="0">
                <a:latin typeface="Arial" pitchFamily="34" charset="0"/>
                <a:cs typeface="Times New Roman" pitchFamily="18" charset="0"/>
              </a:rPr>
              <a:t>January 2016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28 December 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5-15-0080-00-agen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5-15-0080-00-agen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a:t>
            </a:r>
            <a:r>
              <a:rPr dirty="0" smtClean="0"/>
              <a:t>5-15-0080-00</a:t>
            </a:r>
            <a:endParaRPr dirty="0" smtClean="0"/>
          </a:p>
          <a:p>
            <a:r>
              <a:rPr dirty="0" smtClean="0"/>
              <a:t>Mover:</a:t>
            </a:r>
          </a:p>
          <a:p>
            <a:r>
              <a:rPr dirty="0" smtClean="0"/>
              <a:t>Second: </a:t>
            </a:r>
            <a:endParaRPr lang="en-US" dirty="0"/>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F40E99AE-CCE7-4DFD-B627-ED276A960AEA}"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5-15-0080-00-agen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10</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A5B28E25-A1D5-45A8-84E5-29EC0D3CE332}" type="datetime1">
              <a:rPr lang="en-US" smtClean="0"/>
              <a:t>12/28/2015</a:t>
            </a:fld>
            <a:endParaRPr lang="en-US"/>
          </a:p>
        </p:txBody>
      </p:sp>
      <p:sp>
        <p:nvSpPr>
          <p:cNvPr id="3" name="Footer Placeholder 2"/>
          <p:cNvSpPr>
            <a:spLocks noGrp="1"/>
          </p:cNvSpPr>
          <p:nvPr>
            <p:ph type="ftr" sz="quarter" idx="11"/>
          </p:nvPr>
        </p:nvSpPr>
        <p:spPr/>
        <p:txBody>
          <a:bodyPr/>
          <a:lstStyle/>
          <a:p>
            <a:pPr>
              <a:defRPr/>
            </a:pPr>
            <a:r>
              <a:rPr lang="en-US" smtClean="0"/>
              <a:t>Doc #: 5-15-0080-00-agen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13B5D09A-93EA-43B7-938D-4FBB6861A6A9}" type="datetime1">
              <a:rPr lang="en-US" smtClean="0"/>
              <a:t>12/28/2015</a:t>
            </a:fld>
            <a:endParaRPr lang="en-US"/>
          </a:p>
        </p:txBody>
      </p:sp>
      <p:sp>
        <p:nvSpPr>
          <p:cNvPr id="3" name="Footer Placeholder 2"/>
          <p:cNvSpPr>
            <a:spLocks noGrp="1"/>
          </p:cNvSpPr>
          <p:nvPr>
            <p:ph type="ftr" sz="quarter" idx="11"/>
          </p:nvPr>
        </p:nvSpPr>
        <p:spPr/>
        <p:txBody>
          <a:bodyPr/>
          <a:lstStyle/>
          <a:p>
            <a:pPr>
              <a:defRPr/>
            </a:pPr>
            <a:r>
              <a:rPr lang="en-US" smtClean="0"/>
              <a:t>Doc #: 5-15-0080-00-agen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C667F18E-DA38-4278-A121-7F70EE712DAC}" type="datetime1">
              <a:rPr lang="en-US" smtClean="0"/>
              <a:t>12/28/2015</a:t>
            </a:fld>
            <a:endParaRPr lang="en-US"/>
          </a:p>
        </p:txBody>
      </p:sp>
      <p:sp>
        <p:nvSpPr>
          <p:cNvPr id="3" name="Footer Placeholder 2"/>
          <p:cNvSpPr>
            <a:spLocks noGrp="1"/>
          </p:cNvSpPr>
          <p:nvPr>
            <p:ph type="ftr" sz="quarter" idx="11"/>
          </p:nvPr>
        </p:nvSpPr>
        <p:spPr/>
        <p:txBody>
          <a:bodyPr/>
          <a:lstStyle/>
          <a:p>
            <a:pPr>
              <a:defRPr/>
            </a:pPr>
            <a:r>
              <a:rPr lang="en-US" smtClean="0"/>
              <a:t>Doc #: 5-15-0080-00-agen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34BAE816-E08D-425D-84AD-0B6F064CA122}" type="datetime1">
              <a:rPr lang="en-US" smtClean="0"/>
              <a:t>12/28/2015</a:t>
            </a:fld>
            <a:endParaRPr lang="en-US"/>
          </a:p>
        </p:txBody>
      </p:sp>
      <p:sp>
        <p:nvSpPr>
          <p:cNvPr id="3" name="Footer Placeholder 2"/>
          <p:cNvSpPr>
            <a:spLocks noGrp="1"/>
          </p:cNvSpPr>
          <p:nvPr>
            <p:ph type="ftr" sz="quarter" idx="11"/>
          </p:nvPr>
        </p:nvSpPr>
        <p:spPr/>
        <p:txBody>
          <a:bodyPr/>
          <a:lstStyle/>
          <a:p>
            <a:pPr>
              <a:defRPr/>
            </a:pPr>
            <a:r>
              <a:rPr lang="en-US" smtClean="0"/>
              <a:t>Doc #: 5-15-0080-00-agen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14</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ea typeface="Calibri"/>
                <a:cs typeface="Times New Roman"/>
              </a:rPr>
              <a:t>TBD</a:t>
            </a:r>
            <a:endParaRPr dirty="0" smtClean="0"/>
          </a:p>
          <a:p>
            <a:endParaRPr dirty="0" smtClean="0"/>
          </a:p>
          <a:p>
            <a:r>
              <a:rPr dirty="0" smtClean="0"/>
              <a:t>Mover:  </a:t>
            </a:r>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097C6021-6C53-41B0-A723-47116E1A3F92}"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5-15-0080-00-agen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15</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1900.5.1 Deep Dive (1/12/16)</a:t>
            </a:r>
            <a:endParaRPr lang="en-US" dirty="0"/>
          </a:p>
        </p:txBody>
      </p:sp>
      <p:sp>
        <p:nvSpPr>
          <p:cNvPr id="3" name="Content Placeholder 2"/>
          <p:cNvSpPr>
            <a:spLocks noGrp="1"/>
          </p:cNvSpPr>
          <p:nvPr>
            <p:ph idx="1"/>
          </p:nvPr>
        </p:nvSpPr>
        <p:spPr/>
        <p:txBody>
          <a:bodyPr/>
          <a:lstStyle/>
          <a:p>
            <a:r>
              <a:rPr lang="en-US" dirty="0"/>
              <a:t>Review of latest developments with draft</a:t>
            </a:r>
          </a:p>
          <a:p>
            <a:r>
              <a:rPr lang="en-US" dirty="0"/>
              <a:t>Inputs on use cases, requirements and direction of draft</a:t>
            </a:r>
          </a:p>
        </p:txBody>
      </p:sp>
      <p:sp>
        <p:nvSpPr>
          <p:cNvPr id="4" name="Date Placeholder 3"/>
          <p:cNvSpPr>
            <a:spLocks noGrp="1"/>
          </p:cNvSpPr>
          <p:nvPr>
            <p:ph type="dt" sz="half" idx="10"/>
          </p:nvPr>
        </p:nvSpPr>
        <p:spPr/>
        <p:txBody>
          <a:bodyPr/>
          <a:lstStyle/>
          <a:p>
            <a:pPr>
              <a:defRPr/>
            </a:pPr>
            <a:fld id="{CDE415DA-BF05-408A-B2AD-CAFBD4F18D84}"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5-15-0080-00-agen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Tree>
    <p:extLst>
      <p:ext uri="{BB962C8B-B14F-4D97-AF65-F5344CB8AC3E}">
        <p14:creationId xmlns:p14="http://schemas.microsoft.com/office/powerpoint/2010/main" val="1514460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smtClean="0"/>
              <a:t>Complete Draft for Clause 4					7/30√</a:t>
            </a:r>
          </a:p>
          <a:p>
            <a:r>
              <a:rPr altLang="en-US" sz="1400" smtClean="0"/>
              <a:t>Complete Draft for Clause 5					10/15     </a:t>
            </a:r>
            <a:r>
              <a:rPr altLang="en-US" sz="1400" b="1" smtClean="0">
                <a:solidFill>
                  <a:srgbClr val="FF0000"/>
                </a:solidFill>
              </a:rPr>
              <a:t>1/16</a:t>
            </a:r>
          </a:p>
          <a:p>
            <a:r>
              <a:rPr altLang="en-US" sz="1400" smtClean="0"/>
              <a:t>Complete Draft for Clause 6					1/16       </a:t>
            </a:r>
            <a:r>
              <a:rPr altLang="en-US" sz="1400" b="1" smtClean="0">
                <a:solidFill>
                  <a:srgbClr val="FF0000"/>
                </a:solidFill>
              </a:rPr>
              <a:t>2/16</a:t>
            </a:r>
            <a:endParaRPr altLang="en-US" sz="1400" smtClean="0"/>
          </a:p>
          <a:p>
            <a:r>
              <a:rPr altLang="en-US" sz="1400" smtClean="0"/>
              <a:t>Complete Draft for Clause 7					3/16</a:t>
            </a:r>
          </a:p>
          <a:p>
            <a:r>
              <a:rPr altLang="en-US" sz="1400" smtClean="0"/>
              <a:t>Annex A						6/16</a:t>
            </a:r>
          </a:p>
          <a:p>
            <a:r>
              <a:rPr altLang="en-US" sz="1400" smtClean="0"/>
              <a:t>First WG Ballot						6/16</a:t>
            </a:r>
          </a:p>
          <a:p>
            <a:r>
              <a:rPr altLang="en-US" sz="1400" smtClean="0"/>
              <a:t>WG Recirc						8/16</a:t>
            </a:r>
          </a:p>
          <a:p>
            <a:r>
              <a:rPr altLang="en-US" sz="1400" smtClean="0"/>
              <a:t>WG Recirc 2						10/16</a:t>
            </a:r>
          </a:p>
          <a:p>
            <a:r>
              <a:rPr altLang="en-US" sz="1400" smtClean="0"/>
              <a:t>Sponsor Ballot						1/17</a:t>
            </a:r>
          </a:p>
          <a:p>
            <a:r>
              <a:rPr altLang="en-US" sz="1400" smtClean="0"/>
              <a:t>Sponsor Recirc						3/17</a:t>
            </a:r>
          </a:p>
          <a:p>
            <a:r>
              <a:rPr altLang="en-US" sz="1400" smtClean="0"/>
              <a:t>Sponsor Recirc 2						5/17</a:t>
            </a:r>
          </a:p>
          <a:p>
            <a:r>
              <a:rPr altLang="en-US" sz="1400" smtClean="0"/>
              <a:t>Submit to REVCOM						6/17</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8D7C2B82-2982-43C2-B954-255AE016E994}"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5-15-0080-00-agen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7C28F411-A1BB-4B17-BDA9-F0D485D9D40A}" type="slidenum">
              <a:rPr lang="en-US" altLang="en-US" sz="1200" smtClean="0"/>
              <a:pPr>
                <a:spcBef>
                  <a:spcPct val="0"/>
                </a:spcBef>
                <a:buFontTx/>
                <a:buNone/>
              </a:pPr>
              <a:t>17</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025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1900.5.2 Deep Dive (1/13/16)</a:t>
            </a:r>
            <a:endParaRPr dirty="0" smtClean="0"/>
          </a:p>
        </p:txBody>
      </p:sp>
      <p:sp>
        <p:nvSpPr>
          <p:cNvPr id="14339" name="Content Placeholder 2"/>
          <p:cNvSpPr>
            <a:spLocks noGrp="1"/>
          </p:cNvSpPr>
          <p:nvPr>
            <p:ph idx="1"/>
          </p:nvPr>
        </p:nvSpPr>
        <p:spPr>
          <a:xfrm>
            <a:off x="422564" y="1298720"/>
            <a:ext cx="8229600" cy="4525963"/>
          </a:xfrm>
        </p:spPr>
        <p:txBody>
          <a:bodyPr/>
          <a:lstStyle/>
          <a:p>
            <a:r>
              <a:rPr lang="en-US" dirty="0"/>
              <a:t>Review of Current draft with mandatory editorial changes</a:t>
            </a:r>
          </a:p>
          <a:p>
            <a:r>
              <a:rPr lang="en-US" dirty="0"/>
              <a:t>Discussions on use cases, requirements, and direction of draft</a:t>
            </a:r>
            <a:endParaRPr dirty="0" smtClean="0"/>
          </a:p>
        </p:txBody>
      </p:sp>
      <p:sp>
        <p:nvSpPr>
          <p:cNvPr id="4" name="Date Placeholder 3"/>
          <p:cNvSpPr>
            <a:spLocks noGrp="1"/>
          </p:cNvSpPr>
          <p:nvPr>
            <p:ph type="dt" sz="quarter" idx="10"/>
          </p:nvPr>
        </p:nvSpPr>
        <p:spPr/>
        <p:txBody>
          <a:bodyPr/>
          <a:lstStyle/>
          <a:p>
            <a:pPr>
              <a:defRPr/>
            </a:pPr>
            <a:fld id="{DD73F6A1-254D-4CEE-879B-163E67FC233D}"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5-15-0080-00-agen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lang="en-US" altLang="en-US" sz="1400" dirty="0" err="1" smtClean="0"/>
              <a:t>DySPAN</a:t>
            </a:r>
            <a:r>
              <a:rPr lang="en-US" altLang="en-US" sz="1400" dirty="0" smtClean="0"/>
              <a:t>-SC Approval						</a:t>
            </a:r>
            <a:r>
              <a:rPr lang="en-US" altLang="en-US" sz="1400" dirty="0" smtClean="0">
                <a:solidFill>
                  <a:srgbClr val="FF0000"/>
                </a:solidFill>
              </a:rPr>
              <a:t>8/28/15</a:t>
            </a:r>
            <a:r>
              <a:rPr lang="en-US" altLang="en-US" sz="1400" dirty="0" smtClean="0"/>
              <a:t> </a:t>
            </a:r>
            <a:r>
              <a:rPr lang="en-US" altLang="en-US" sz="1400" dirty="0" smtClean="0">
                <a:solidFill>
                  <a:srgbClr val="FF0000"/>
                </a:solidFill>
              </a:rPr>
              <a:t>(9/2)</a:t>
            </a:r>
            <a:r>
              <a:rPr lang="en-US" altLang="en-US" sz="1400" b="1" dirty="0" smtClean="0">
                <a:solidFill>
                  <a:srgbClr val="FF0000"/>
                </a:solidFill>
              </a:rPr>
              <a:t> </a:t>
            </a:r>
            <a:r>
              <a:rPr lang="en-US" altLang="en-US" sz="1400" b="1" dirty="0">
                <a:solidFill>
                  <a:srgbClr val="FF0000"/>
                </a:solidFill>
              </a:rPr>
              <a:t>9/30</a:t>
            </a:r>
            <a:r>
              <a:rPr lang="en-US" altLang="en-US" sz="1400" b="1" dirty="0" smtClean="0">
                <a:solidFill>
                  <a:srgbClr val="FF0000"/>
                </a:solidFill>
              </a:rPr>
              <a:t>√</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a:t>
            </a:r>
            <a:r>
              <a:rPr lang="en-US" altLang="en-US" sz="1400" b="1" dirty="0">
                <a:solidFill>
                  <a:srgbClr val="FF0000"/>
                </a:solidFill>
              </a:rPr>
              <a:t> √</a:t>
            </a:r>
            <a:endParaRPr altLang="en-US" sz="1400" b="1" dirty="0" smtClean="0">
              <a:solidFill>
                <a:srgbClr val="FF0000"/>
              </a:solidFill>
            </a:endParaRPr>
          </a:p>
          <a:p>
            <a:r>
              <a:rPr altLang="en-US" sz="1400" dirty="0" smtClean="0"/>
              <a:t>Conduct Ballot						1/28/16</a:t>
            </a:r>
          </a:p>
          <a:p>
            <a:r>
              <a:rPr altLang="en-US" sz="1400" dirty="0" smtClean="0"/>
              <a:t>Ballot completes						2/28/15</a:t>
            </a:r>
          </a:p>
          <a:p>
            <a:r>
              <a:rPr altLang="en-US" sz="1400" dirty="0" smtClean="0"/>
              <a:t>Form Comment Resolution subcommittee				3/15/16</a:t>
            </a:r>
          </a:p>
          <a:p>
            <a:r>
              <a:rPr altLang="en-US" sz="1400" dirty="0" smtClean="0"/>
              <a:t>Suggested resolutions available					3/30/16</a:t>
            </a:r>
          </a:p>
          <a:p>
            <a:r>
              <a:rPr altLang="en-US" sz="1400" dirty="0" smtClean="0"/>
              <a:t>Vote for Recirculation Ballot					4/5/16</a:t>
            </a:r>
          </a:p>
          <a:p>
            <a:r>
              <a:rPr altLang="en-US" sz="1400" dirty="0" smtClean="0"/>
              <a:t>Conduct </a:t>
            </a:r>
            <a:r>
              <a:rPr altLang="en-US" sz="1400" dirty="0" err="1" smtClean="0"/>
              <a:t>Recirc</a:t>
            </a:r>
            <a:r>
              <a:rPr altLang="en-US" sz="1400" dirty="0" smtClean="0"/>
              <a:t> Ballot					4/15/16</a:t>
            </a:r>
          </a:p>
          <a:p>
            <a:r>
              <a:rPr altLang="en-US" sz="1400" dirty="0" smtClean="0"/>
              <a:t>Ballot completes						4 /30/16</a:t>
            </a:r>
          </a:p>
          <a:p>
            <a:r>
              <a:rPr altLang="en-US" sz="1400" dirty="0" smtClean="0"/>
              <a:t>Suggested comment resolutions available				5/15/16</a:t>
            </a:r>
          </a:p>
          <a:p>
            <a:r>
              <a:rPr altLang="en-US" sz="1400" dirty="0" smtClean="0"/>
              <a:t>Vote for </a:t>
            </a:r>
            <a:r>
              <a:rPr altLang="en-US" sz="1400" dirty="0" err="1" smtClean="0"/>
              <a:t>Recirc</a:t>
            </a:r>
            <a:r>
              <a:rPr altLang="en-US" sz="1400" dirty="0" smtClean="0"/>
              <a:t> Ballot					6/7/16</a:t>
            </a:r>
          </a:p>
          <a:p>
            <a:r>
              <a:rPr altLang="en-US" sz="1400" dirty="0" smtClean="0"/>
              <a:t>Conduct </a:t>
            </a:r>
            <a:r>
              <a:rPr altLang="en-US" sz="1400" dirty="0" err="1" smtClean="0"/>
              <a:t>Recirc</a:t>
            </a:r>
            <a:r>
              <a:rPr altLang="en-US" sz="1400" dirty="0" smtClean="0"/>
              <a:t> Ballot					6/15/16</a:t>
            </a:r>
          </a:p>
          <a:p>
            <a:r>
              <a:rPr altLang="en-US" sz="1400" dirty="0" smtClean="0"/>
              <a:t>Ballot completes						6/30/16</a:t>
            </a:r>
          </a:p>
          <a:p>
            <a:r>
              <a:rPr altLang="en-US" sz="1400" dirty="0" smtClean="0"/>
              <a:t>Approved by Standards Board					</a:t>
            </a:r>
            <a:r>
              <a:rPr altLang="en-US" sz="1400" dirty="0" smtClean="0">
                <a:solidFill>
                  <a:srgbClr val="FF0000"/>
                </a:solidFill>
              </a:rPr>
              <a:t>4/1/16  </a:t>
            </a:r>
            <a:r>
              <a:rPr altLang="en-US" sz="1400" b="1" dirty="0" smtClean="0">
                <a:solidFill>
                  <a:srgbClr val="FF0000"/>
                </a:solidFill>
              </a:rPr>
              <a:t>7/1/16</a:t>
            </a:r>
          </a:p>
          <a:p>
            <a:r>
              <a:rPr altLang="en-US" sz="1400" dirty="0" smtClean="0"/>
              <a:t>Reference implementation available				</a:t>
            </a:r>
            <a:r>
              <a:rPr altLang="en-US" sz="1400" dirty="0" smtClean="0">
                <a:solidFill>
                  <a:srgbClr val="FF0000"/>
                </a:solidFill>
              </a:rPr>
              <a:t>12/15    </a:t>
            </a:r>
            <a:r>
              <a:rPr altLang="en-US" sz="1400" b="1" dirty="0">
                <a:solidFill>
                  <a:srgbClr val="FF0000"/>
                </a:solidFill>
              </a:rPr>
              <a:t>1</a:t>
            </a:r>
            <a:r>
              <a:rPr altLang="en-US" sz="1400" b="1" dirty="0" smtClean="0">
                <a:solidFill>
                  <a:srgbClr val="FF0000"/>
                </a:solidFill>
              </a:rPr>
              <a:t>/16</a:t>
            </a:r>
          </a:p>
          <a:p>
            <a:r>
              <a:rPr altLang="en-US" sz="1400" dirty="0" smtClean="0"/>
              <a:t>Certification available					</a:t>
            </a:r>
            <a:r>
              <a:rPr altLang="en-US" sz="1400" dirty="0" smtClean="0">
                <a:solidFill>
                  <a:srgbClr val="FF0000"/>
                </a:solidFill>
              </a:rPr>
              <a:t>3/16       </a:t>
            </a:r>
            <a:r>
              <a:rPr altLang="en-US" sz="1400" b="1" dirty="0" smtClean="0">
                <a:solidFill>
                  <a:srgbClr val="FF0000"/>
                </a:solidFill>
              </a:rPr>
              <a:t>9/16</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A3E00A64-4918-4C9C-95D4-85B4F277E540}"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5-15-0080-00-agen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0398774-5C19-431B-BE5A-41B164640F9E}" type="slidenum">
              <a:rPr lang="en-US" altLang="en-US" sz="1200" smtClean="0"/>
              <a:pPr>
                <a:spcBef>
                  <a:spcPct val="0"/>
                </a:spcBef>
                <a:buFontTx/>
                <a:buNone/>
              </a:pPr>
              <a:t>19</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695"/>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129416" y="2516754"/>
            <a:ext cx="1323567" cy="369332"/>
          </a:xfrm>
          <a:prstGeom prst="rect">
            <a:avLst/>
          </a:prstGeom>
          <a:noFill/>
        </p:spPr>
        <p:txBody>
          <a:bodyPr wrap="none" rtlCol="0">
            <a:spAutoFit/>
          </a:bodyPr>
          <a:lstStyle/>
          <a:p>
            <a:r>
              <a:rPr lang="en-US" dirty="0" err="1" smtClean="0"/>
              <a:t>Rebaselined</a:t>
            </a:r>
            <a:endParaRPr lang="en-US" dirty="0"/>
          </a:p>
        </p:txBody>
      </p:sp>
      <p:cxnSp>
        <p:nvCxnSpPr>
          <p:cNvPr id="9" name="Straight Arrow Connector 8"/>
          <p:cNvCxnSpPr/>
          <p:nvPr/>
        </p:nvCxnSpPr>
        <p:spPr>
          <a:xfrm>
            <a:off x="5791200" y="2819400"/>
            <a:ext cx="0" cy="32575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55626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5805199"/>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6063239"/>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068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1224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smtClean="0"/>
              <a:t>Electronic </a:t>
            </a:r>
            <a:r>
              <a:rPr dirty="0" smtClean="0"/>
              <a:t>Meeting </a:t>
            </a:r>
            <a:r>
              <a:rPr dirty="0" smtClean="0"/>
              <a:t>Details</a:t>
            </a:r>
            <a:br>
              <a:rPr dirty="0" smtClean="0"/>
            </a:br>
            <a:r>
              <a:rPr lang="en-US" dirty="0" smtClean="0"/>
              <a:t>Same for all 3 days</a:t>
            </a:r>
            <a:endParaRPr dirty="0" smtClean="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C4C3D795-572C-4FC7-AFB6-F1711ECB94BF}" type="datetime1">
              <a:rPr lang="en-US" smtClean="0"/>
              <a:t>12/28/2015</a:t>
            </a:fld>
            <a:endParaRPr lang="en-US"/>
          </a:p>
        </p:txBody>
      </p:sp>
      <p:sp>
        <p:nvSpPr>
          <p:cNvPr id="3" name="Footer Placeholder 2"/>
          <p:cNvSpPr>
            <a:spLocks noGrp="1"/>
          </p:cNvSpPr>
          <p:nvPr>
            <p:ph type="ftr" sz="quarter" idx="11"/>
          </p:nvPr>
        </p:nvSpPr>
        <p:spPr/>
        <p:txBody>
          <a:bodyPr/>
          <a:lstStyle/>
          <a:p>
            <a:pPr>
              <a:defRPr/>
            </a:pPr>
            <a:r>
              <a:rPr lang="en-US" smtClean="0"/>
              <a:t>Doc #: 5-15-0080-00-agen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dirty="0" smtClean="0"/>
              <a:t>Marketing </a:t>
            </a:r>
            <a:r>
              <a:rPr dirty="0" smtClean="0"/>
              <a:t>Deep Dive (1/14/16)</a:t>
            </a:r>
            <a:endParaRPr dirty="0" smtClean="0"/>
          </a:p>
        </p:txBody>
      </p:sp>
      <p:sp>
        <p:nvSpPr>
          <p:cNvPr id="16387" name="Content Placeholder 2"/>
          <p:cNvSpPr>
            <a:spLocks noGrp="1"/>
          </p:cNvSpPr>
          <p:nvPr>
            <p:ph idx="1"/>
          </p:nvPr>
        </p:nvSpPr>
        <p:spPr/>
        <p:txBody>
          <a:bodyPr/>
          <a:lstStyle/>
          <a:p>
            <a:r>
              <a:rPr lang="en-US" dirty="0" err="1"/>
              <a:t>WInnForum</a:t>
            </a:r>
            <a:r>
              <a:rPr lang="en-US" dirty="0"/>
              <a:t> 3.6GHz stakeholders requirements and positioning </a:t>
            </a:r>
          </a:p>
          <a:p>
            <a:r>
              <a:rPr lang="en-US" dirty="0"/>
              <a:t>National Spectrum Consortium requirements and positioning</a:t>
            </a:r>
          </a:p>
        </p:txBody>
      </p:sp>
      <p:sp>
        <p:nvSpPr>
          <p:cNvPr id="4" name="Date Placeholder 3"/>
          <p:cNvSpPr>
            <a:spLocks noGrp="1"/>
          </p:cNvSpPr>
          <p:nvPr>
            <p:ph type="dt" sz="quarter" idx="10"/>
          </p:nvPr>
        </p:nvSpPr>
        <p:spPr/>
        <p:txBody>
          <a:bodyPr/>
          <a:lstStyle/>
          <a:p>
            <a:pPr>
              <a:defRPr/>
            </a:pPr>
            <a:fld id="{92D53751-F352-40EF-B72B-EF2869E88427}"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5-15-0080-00-agen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Meeting Planning</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fld id="{EC93A379-F937-49A4-8FB1-A95B6791C0CA}"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5-15-0080-00-agen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2336411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Tentative Meeting Times</a:t>
            </a:r>
            <a:endParaRPr lang="en-US" dirty="0"/>
          </a:p>
        </p:txBody>
      </p:sp>
      <p:sp>
        <p:nvSpPr>
          <p:cNvPr id="7" name="Content Placeholder 6"/>
          <p:cNvSpPr>
            <a:spLocks noGrp="1"/>
          </p:cNvSpPr>
          <p:nvPr>
            <p:ph idx="1"/>
          </p:nvPr>
        </p:nvSpPr>
        <p:spPr/>
        <p:txBody>
          <a:bodyPr/>
          <a:lstStyle/>
          <a:p>
            <a:r>
              <a:rPr lang="en-US" dirty="0" smtClean="0"/>
              <a:t>Tues 1/12:  8 AM – 12 PM, 1 PM – 5 PM</a:t>
            </a:r>
          </a:p>
          <a:p>
            <a:pPr lvl="1"/>
            <a:r>
              <a:rPr lang="en-US" dirty="0" smtClean="0"/>
              <a:t>Breaks as needed</a:t>
            </a:r>
          </a:p>
          <a:p>
            <a:r>
              <a:rPr lang="en-US" dirty="0" smtClean="0"/>
              <a:t>Wed 1/13:  </a:t>
            </a:r>
            <a:r>
              <a:rPr lang="en-US" dirty="0"/>
              <a:t>8 AM – 12 PM, 1 PM – 5 PM</a:t>
            </a:r>
          </a:p>
          <a:p>
            <a:pPr lvl="1"/>
            <a:r>
              <a:rPr lang="en-US" dirty="0"/>
              <a:t>Breaks as needed</a:t>
            </a:r>
          </a:p>
          <a:p>
            <a:r>
              <a:rPr lang="en-US" dirty="0" smtClean="0"/>
              <a:t>Thu 1/14:  </a:t>
            </a:r>
            <a:r>
              <a:rPr lang="en-US" dirty="0"/>
              <a:t>8 AM – 12 PM, 1 PM – 5 PM</a:t>
            </a:r>
          </a:p>
          <a:p>
            <a:pPr lvl="1"/>
            <a:r>
              <a:rPr lang="en-US" dirty="0"/>
              <a:t>Breaks as needed</a:t>
            </a:r>
          </a:p>
          <a:p>
            <a:pPr lvl="1"/>
            <a:endParaRPr lang="en-US" dirty="0"/>
          </a:p>
        </p:txBody>
      </p:sp>
      <p:sp>
        <p:nvSpPr>
          <p:cNvPr id="2" name="Date Placeholder 1"/>
          <p:cNvSpPr>
            <a:spLocks noGrp="1"/>
          </p:cNvSpPr>
          <p:nvPr>
            <p:ph type="dt" sz="half" idx="10"/>
          </p:nvPr>
        </p:nvSpPr>
        <p:spPr/>
        <p:txBody>
          <a:bodyPr/>
          <a:lstStyle/>
          <a:p>
            <a:pPr>
              <a:defRPr/>
            </a:pPr>
            <a:fld id="{C38F3C43-8D06-4E09-9B75-BA3C176D42B7}" type="datetime1">
              <a:rPr lang="en-US" smtClean="0"/>
              <a:t>12/28/2015</a:t>
            </a:fld>
            <a:endParaRPr lang="en-US"/>
          </a:p>
        </p:txBody>
      </p:sp>
      <p:sp>
        <p:nvSpPr>
          <p:cNvPr id="3" name="Footer Placeholder 2"/>
          <p:cNvSpPr>
            <a:spLocks noGrp="1"/>
          </p:cNvSpPr>
          <p:nvPr>
            <p:ph type="ftr" sz="quarter" idx="11"/>
          </p:nvPr>
        </p:nvSpPr>
        <p:spPr/>
        <p:txBody>
          <a:bodyPr/>
          <a:lstStyle/>
          <a:p>
            <a:pPr>
              <a:defRPr/>
            </a:pPr>
            <a:r>
              <a:rPr lang="en-US" smtClean="0"/>
              <a:t>Doc #: 5-15-0080-00-agen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3</a:t>
            </a:fld>
            <a:endParaRPr lang="en-US"/>
          </a:p>
        </p:txBody>
      </p:sp>
    </p:spTree>
    <p:extLst>
      <p:ext uri="{BB962C8B-B14F-4D97-AF65-F5344CB8AC3E}">
        <p14:creationId xmlns:p14="http://schemas.microsoft.com/office/powerpoint/2010/main" val="2972805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Location and Details</a:t>
            </a:r>
            <a:endParaRPr lang="en-US" dirty="0"/>
          </a:p>
        </p:txBody>
      </p:sp>
      <p:sp>
        <p:nvSpPr>
          <p:cNvPr id="3" name="Content Placeholder 2"/>
          <p:cNvSpPr>
            <a:spLocks noGrp="1"/>
          </p:cNvSpPr>
          <p:nvPr>
            <p:ph idx="1"/>
          </p:nvPr>
        </p:nvSpPr>
        <p:spPr/>
        <p:txBody>
          <a:bodyPr/>
          <a:lstStyle/>
          <a:p>
            <a:r>
              <a:rPr lang="en-US" dirty="0"/>
              <a:t>Harris Technology Center (HTC</a:t>
            </a:r>
            <a:r>
              <a:rPr lang="en-US" dirty="0" smtClean="0"/>
              <a:t>)</a:t>
            </a:r>
          </a:p>
          <a:p>
            <a:pPr lvl="1"/>
            <a:r>
              <a:rPr lang="en-US" dirty="0" smtClean="0"/>
              <a:t>Melbourne FL </a:t>
            </a:r>
          </a:p>
          <a:p>
            <a:pPr lvl="1"/>
            <a:r>
              <a:rPr lang="en-US" dirty="0" smtClean="0"/>
              <a:t>Address to be provided</a:t>
            </a:r>
          </a:p>
          <a:p>
            <a:r>
              <a:rPr lang="en-US" dirty="0" smtClean="0"/>
              <a:t>Must fill out Visit Request Embedded as a file on this slide</a:t>
            </a:r>
            <a:endParaRPr lang="en-US" dirty="0"/>
          </a:p>
        </p:txBody>
      </p:sp>
      <p:sp>
        <p:nvSpPr>
          <p:cNvPr id="4" name="Date Placeholder 3"/>
          <p:cNvSpPr>
            <a:spLocks noGrp="1"/>
          </p:cNvSpPr>
          <p:nvPr>
            <p:ph type="dt" sz="half" idx="10"/>
          </p:nvPr>
        </p:nvSpPr>
        <p:spPr/>
        <p:txBody>
          <a:bodyPr/>
          <a:lstStyle/>
          <a:p>
            <a:pPr>
              <a:defRPr/>
            </a:pPr>
            <a:fld id="{E77BC6FC-5178-4D09-9051-8DF8DD260EB8}"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5-15-0080-00-agen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4</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102390152"/>
              </p:ext>
            </p:extLst>
          </p:nvPr>
        </p:nvGraphicFramePr>
        <p:xfrm>
          <a:off x="2133600" y="4724400"/>
          <a:ext cx="914400" cy="792163"/>
        </p:xfrm>
        <a:graphic>
          <a:graphicData uri="http://schemas.openxmlformats.org/presentationml/2006/ole">
            <mc:AlternateContent xmlns:mc="http://schemas.openxmlformats.org/markup-compatibility/2006">
              <mc:Choice xmlns:v="urn:schemas-microsoft-com:vml" Requires="v">
                <p:oleObj spid="_x0000_s2051" name="Document" showAsIcon="1" r:id="rId3" imgW="914400" imgH="792360" progId="Word.Document.8">
                  <p:embed/>
                </p:oleObj>
              </mc:Choice>
              <mc:Fallback>
                <p:oleObj name="Document" showAsIcon="1" r:id="rId3" imgW="914400" imgH="792360" progId="Word.Document.8">
                  <p:embed/>
                  <p:pic>
                    <p:nvPicPr>
                      <p:cNvPr id="0" name=""/>
                      <p:cNvPicPr/>
                      <p:nvPr/>
                    </p:nvPicPr>
                    <p:blipFill>
                      <a:blip r:embed="rId4"/>
                      <a:stretch>
                        <a:fillRect/>
                      </a:stretch>
                    </p:blipFill>
                    <p:spPr>
                      <a:xfrm>
                        <a:off x="2133600" y="47244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1716724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Directions</a:t>
            </a:r>
            <a:endParaRPr lang="en-US" dirty="0"/>
          </a:p>
        </p:txBody>
      </p:sp>
      <p:sp>
        <p:nvSpPr>
          <p:cNvPr id="3" name="Content Placeholder 2"/>
          <p:cNvSpPr>
            <a:spLocks noGrp="1"/>
          </p:cNvSpPr>
          <p:nvPr>
            <p:ph idx="1"/>
          </p:nvPr>
        </p:nvSpPr>
        <p:spPr/>
        <p:txBody>
          <a:bodyPr/>
          <a:lstStyle/>
          <a:p>
            <a:r>
              <a:rPr lang="en-US" dirty="0" smtClean="0"/>
              <a:t>From Orlando FL Airports</a:t>
            </a:r>
          </a:p>
          <a:p>
            <a:pPr lvl="1"/>
            <a:r>
              <a:rPr lang="en-US" sz="2400" dirty="0"/>
              <a:t>From the Sanford airport you take the Greenway toll road (417) to 528 east. From the Orlando airport you to take the north exit to the </a:t>
            </a:r>
            <a:r>
              <a:rPr lang="en-US" sz="2400" dirty="0" smtClean="0"/>
              <a:t>Beeline </a:t>
            </a:r>
            <a:r>
              <a:rPr lang="en-US" sz="2400" dirty="0"/>
              <a:t>toll road (528) east. </a:t>
            </a:r>
            <a:r>
              <a:rPr lang="en-US" sz="2400" dirty="0" smtClean="0"/>
              <a:t>Note that tolls use “EZ-pass” but also work from license plates (ask at auto </a:t>
            </a:r>
            <a:r>
              <a:rPr lang="en-US" sz="2400" dirty="0"/>
              <a:t>rental location). You can take 528 all the way to I-95 but it is a bit quicker to take the 520 exit, 520 is a 4 lane divided highway, and take 520 east to I-95. Take I-95 south to the appropriate Melbourne </a:t>
            </a:r>
            <a:r>
              <a:rPr lang="en-US" sz="2400" dirty="0" smtClean="0"/>
              <a:t>exit</a:t>
            </a:r>
            <a:r>
              <a:rPr lang="en-US" sz="2400" dirty="0"/>
              <a:t> </a:t>
            </a:r>
            <a:r>
              <a:rPr lang="en-US" sz="2400" dirty="0" smtClean="0"/>
              <a:t>(Depending on where you stay)</a:t>
            </a:r>
          </a:p>
          <a:p>
            <a:r>
              <a:rPr lang="en-US" dirty="0" smtClean="0"/>
              <a:t>From Melbourne Airport: TBP</a:t>
            </a:r>
            <a:endParaRPr lang="en-US" dirty="0"/>
          </a:p>
        </p:txBody>
      </p:sp>
      <p:sp>
        <p:nvSpPr>
          <p:cNvPr id="4" name="Date Placeholder 3"/>
          <p:cNvSpPr>
            <a:spLocks noGrp="1"/>
          </p:cNvSpPr>
          <p:nvPr>
            <p:ph type="dt" sz="half" idx="10"/>
          </p:nvPr>
        </p:nvSpPr>
        <p:spPr/>
        <p:txBody>
          <a:bodyPr/>
          <a:lstStyle/>
          <a:p>
            <a:pPr>
              <a:defRPr/>
            </a:pPr>
            <a:fld id="{F8A92879-3814-46D0-B7F0-8B21592B66C7}"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5-15-0080-00-agen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5</a:t>
            </a:fld>
            <a:endParaRPr lang="en-US"/>
          </a:p>
        </p:txBody>
      </p:sp>
    </p:spTree>
    <p:extLst>
      <p:ext uri="{BB962C8B-B14F-4D97-AF65-F5344CB8AC3E}">
        <p14:creationId xmlns:p14="http://schemas.microsoft.com/office/powerpoint/2010/main" val="3360957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Hotels and Tourist Attractions</a:t>
            </a:r>
            <a:endParaRPr lang="en-US" dirty="0"/>
          </a:p>
        </p:txBody>
      </p:sp>
      <p:sp>
        <p:nvSpPr>
          <p:cNvPr id="3" name="Content Placeholder 2"/>
          <p:cNvSpPr>
            <a:spLocks noGrp="1"/>
          </p:cNvSpPr>
          <p:nvPr>
            <p:ph idx="1"/>
          </p:nvPr>
        </p:nvSpPr>
        <p:spPr/>
        <p:txBody>
          <a:bodyPr/>
          <a:lstStyle/>
          <a:p>
            <a:r>
              <a:rPr lang="en-US" sz="1800" dirty="0"/>
              <a:t>Hotels: You can stay beachside (on the barrier island) or in Melbourne. The drive from a beachside hotel to the HTC is about half an hour and about 15 minutes from Melbourne. Here are some of my recommendations. Melbourne: Courtyard Melbourne West, Hilton Melbourne Rialto Place (For any </a:t>
            </a:r>
            <a:r>
              <a:rPr lang="en-US" sz="1800" dirty="0" err="1"/>
              <a:t>Redsox</a:t>
            </a:r>
            <a:r>
              <a:rPr lang="en-US" sz="1800" dirty="0"/>
              <a:t> fans this has the Tim Wakefield Conference Center), Extended Stay Deluxe Melbourne – Airport, Residence Inn Melbourne, Suburban Extended Stay Melbourne, Fairfield Inn &amp; Suites Melbourne. Beachside: Radisson Suite Hotel Oceanfront, Crowne Plaza Melbourne Oceanfront, Hilton Melbourne Beach Oceanfront, Quality Suites Oceanside. </a:t>
            </a:r>
          </a:p>
          <a:p>
            <a:r>
              <a:rPr lang="en-US" sz="1800" dirty="0"/>
              <a:t>Tourist locations: The Kennedy Space Center Visitor Complex is about a 45 minute drive north from Melbourne. If there is a scheduled launch during a meeting day we can take a break, go outside and look up and northeast. Then there is Orlando. If you plan to spend more than a day in Orlando I’d book a hotel in Orlando</a:t>
            </a:r>
            <a:r>
              <a:rPr lang="en-US" sz="1800" dirty="0" smtClean="0"/>
              <a:t>.</a:t>
            </a:r>
            <a:endParaRPr lang="en-US" sz="1800" dirty="0"/>
          </a:p>
        </p:txBody>
      </p:sp>
      <p:sp>
        <p:nvSpPr>
          <p:cNvPr id="4" name="Date Placeholder 3"/>
          <p:cNvSpPr>
            <a:spLocks noGrp="1"/>
          </p:cNvSpPr>
          <p:nvPr>
            <p:ph type="dt" sz="half" idx="10"/>
          </p:nvPr>
        </p:nvSpPr>
        <p:spPr/>
        <p:txBody>
          <a:bodyPr/>
          <a:lstStyle/>
          <a:p>
            <a:pPr>
              <a:defRPr/>
            </a:pPr>
            <a:fld id="{C1F3CAF6-BA8A-4F66-BE41-7DD04854E754}"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5-15-0080-00-agen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spTree>
    <p:extLst>
      <p:ext uri="{BB962C8B-B14F-4D97-AF65-F5344CB8AC3E}">
        <p14:creationId xmlns:p14="http://schemas.microsoft.com/office/powerpoint/2010/main" val="44676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10FE11B2-801A-4FFD-A4FA-5705B19D9472}" type="datetime1">
              <a:rPr lang="en-US" smtClean="0"/>
              <a:t>12/28/2015</a:t>
            </a:fld>
            <a:endParaRPr lang="en-US"/>
          </a:p>
        </p:txBody>
      </p:sp>
      <p:sp>
        <p:nvSpPr>
          <p:cNvPr id="3" name="Footer Placeholder 2"/>
          <p:cNvSpPr>
            <a:spLocks noGrp="1"/>
          </p:cNvSpPr>
          <p:nvPr>
            <p:ph type="ftr" sz="quarter" idx="11"/>
          </p:nvPr>
        </p:nvSpPr>
        <p:spPr/>
        <p:txBody>
          <a:bodyPr/>
          <a:lstStyle/>
          <a:p>
            <a:pPr>
              <a:defRPr/>
            </a:pPr>
            <a:r>
              <a:rPr lang="en-US" smtClean="0"/>
              <a:t>Doc #: 5-15-0080-00-agen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E0400EA1-695A-4D2F-AFC9-A2969A5CAD39}" type="datetime1">
              <a:rPr lang="en-US" smtClean="0"/>
              <a:t>12/28/2015</a:t>
            </a:fld>
            <a:endParaRPr lang="en-US"/>
          </a:p>
        </p:txBody>
      </p:sp>
      <p:sp>
        <p:nvSpPr>
          <p:cNvPr id="4" name="Footer Placeholder 3"/>
          <p:cNvSpPr>
            <a:spLocks noGrp="1"/>
          </p:cNvSpPr>
          <p:nvPr>
            <p:ph type="ftr" sz="quarter" idx="11"/>
          </p:nvPr>
        </p:nvSpPr>
        <p:spPr/>
        <p:txBody>
          <a:bodyPr/>
          <a:lstStyle/>
          <a:p>
            <a:pPr>
              <a:defRPr/>
            </a:pPr>
            <a:r>
              <a:rPr lang="en-US" smtClean="0"/>
              <a:t>Doc #: 5-15-0080-00-agen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8</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848458155"/>
              </p:ext>
            </p:extLst>
          </p:nvPr>
        </p:nvGraphicFramePr>
        <p:xfrm>
          <a:off x="1905000" y="869214"/>
          <a:ext cx="4724400" cy="4619657"/>
        </p:xfrm>
        <a:graphic>
          <a:graphicData uri="http://schemas.openxmlformats.org/drawingml/2006/table">
            <a:tbl>
              <a:tblPr>
                <a:tableStyleId>{5C22544A-7EE6-4342-B048-85BDC9FD1C3A}</a:tableStyleId>
              </a:tblPr>
              <a:tblGrid>
                <a:gridCol w="689507"/>
                <a:gridCol w="689507"/>
                <a:gridCol w="791657"/>
                <a:gridCol w="919342"/>
                <a:gridCol w="1634387"/>
              </a:tblGrid>
              <a:tr h="491759">
                <a:tc>
                  <a:txBody>
                    <a:bodyPr/>
                    <a:lstStyle/>
                    <a:p>
                      <a:pPr algn="l" fontAlgn="b"/>
                      <a:r>
                        <a:rPr lang="en-US" sz="1000" b="0" i="0" u="none" strike="noStrike" dirty="0" smtClean="0">
                          <a:solidFill>
                            <a:srgbClr val="000000"/>
                          </a:solidFill>
                          <a:effectLst/>
                          <a:latin typeface="Calibri" panose="020F0502020204030204" pitchFamily="34" charset="0"/>
                        </a:rPr>
                        <a:t>Attendance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WG Status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First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Affiliation</a:t>
                      </a:r>
                    </a:p>
                  </a:txBody>
                  <a:tcPr marL="7620" marR="7620" marT="7620" marB="0" anchor="b"/>
                </a:tc>
              </a:tr>
              <a:tr h="163919">
                <a:tc>
                  <a:txBody>
                    <a:bodyPr/>
                    <a:lstStyle/>
                    <a:p>
                      <a:pPr algn="r"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100" b="0" i="0" u="none" strike="noStrike">
                          <a:solidFill>
                            <a:srgbClr val="000000"/>
                          </a:solidFill>
                          <a:effectLst/>
                          <a:latin typeface="Calibri" panose="020F0502020204030204" pitchFamily="34" charset="0"/>
                        </a:rPr>
                        <a:t>13</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Total</a:t>
                      </a: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tr>
              <a:tr h="327838">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tr>
              <a:tr h="327838">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Sam</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Schmitz</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tr>
              <a:tr h="187824">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NASA</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STAFF</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Jonathan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Goldberg</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IEEE</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533400" y="539115"/>
            <a:ext cx="8382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smtClean="0">
                <a:latin typeface="Times New Roman" pitchFamily="18" charset="0"/>
              </a:rPr>
              <a:t>DAY 1 – </a:t>
            </a:r>
            <a:r>
              <a:rPr lang="en-US" dirty="0" smtClean="0">
                <a:latin typeface="Times New Roman" pitchFamily="18" charset="0"/>
              </a:rPr>
              <a:t>1/12/16</a:t>
            </a:r>
          </a:p>
          <a:p>
            <a:pPr>
              <a:buFont typeface="Calibri" pitchFamily="34" charset="0"/>
              <a:buAutoNum type="arabicPeriod"/>
            </a:pPr>
            <a:r>
              <a:rPr lang="en-US" dirty="0" err="1" smtClean="0">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1900.5.1 Deep Dive</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Review of latest developments with draft</a:t>
            </a:r>
            <a:endParaRPr lang="en-US" dirty="0" smtClean="0">
              <a:latin typeface="Times New Roman" pitchFamily="18" charset="0"/>
            </a:endParaRPr>
          </a:p>
          <a:p>
            <a:pPr lvl="1">
              <a:buFont typeface="Calibri" pitchFamily="34" charset="0"/>
              <a:buAutoNum type="alphaLcPeriod"/>
            </a:pPr>
            <a:r>
              <a:rPr lang="en-US" dirty="0" smtClean="0">
                <a:latin typeface="Times New Roman" pitchFamily="18" charset="0"/>
              </a:rPr>
              <a:t>Inputs on use cases, requirements and direction of draft</a:t>
            </a:r>
            <a:endParaRPr lang="en-US" dirty="0" smtClean="0">
              <a:latin typeface="Times New Roman" pitchFamily="18" charset="0"/>
            </a:endParaRPr>
          </a:p>
          <a:p>
            <a:pPr marL="119063" indent="0"/>
            <a:r>
              <a:rPr lang="en-US" dirty="0">
                <a:latin typeface="Times New Roman" pitchFamily="18" charset="0"/>
              </a:rPr>
              <a:t>DAY </a:t>
            </a:r>
            <a:r>
              <a:rPr lang="en-US" dirty="0" smtClean="0">
                <a:latin typeface="Times New Roman" pitchFamily="18" charset="0"/>
              </a:rPr>
              <a:t>2 </a:t>
            </a:r>
            <a:r>
              <a:rPr lang="en-US" dirty="0">
                <a:latin typeface="Times New Roman" pitchFamily="18" charset="0"/>
              </a:rPr>
              <a:t>– </a:t>
            </a:r>
            <a:r>
              <a:rPr lang="en-US" dirty="0" smtClean="0">
                <a:latin typeface="Times New Roman" pitchFamily="18" charset="0"/>
              </a:rPr>
              <a:t>1/13/16</a:t>
            </a:r>
            <a:endParaRPr lang="en-US" dirty="0">
              <a:latin typeface="Times New Roman" pitchFamily="18" charset="0"/>
            </a:endParaRPr>
          </a:p>
          <a:p>
            <a:pPr>
              <a:buFont typeface="+mj-lt"/>
              <a:buAutoNum type="arabicPeriod" startAt="3"/>
            </a:pPr>
            <a:r>
              <a:rPr lang="en-US" dirty="0" smtClean="0">
                <a:latin typeface="Times New Roman" pitchFamily="18" charset="0"/>
              </a:rPr>
              <a:t>1900.5.2 Deep Dive</a:t>
            </a:r>
            <a:endParaRPr lang="en-US" dirty="0" smtClean="0">
              <a:latin typeface="Times New Roman" pitchFamily="18" charset="0"/>
            </a:endParaRPr>
          </a:p>
          <a:p>
            <a:pPr lvl="1">
              <a:buFont typeface="Calibri" pitchFamily="34" charset="0"/>
              <a:buAutoNum type="alphaLcPeriod"/>
            </a:pPr>
            <a:r>
              <a:rPr lang="en-US" dirty="0" smtClean="0">
                <a:latin typeface="Times New Roman" pitchFamily="18" charset="0"/>
              </a:rPr>
              <a:t>Review of Current draft with mandatory editorial changes</a:t>
            </a:r>
          </a:p>
          <a:p>
            <a:pPr lvl="1">
              <a:buFont typeface="Calibri" pitchFamily="34" charset="0"/>
              <a:buAutoNum type="alphaLcPeriod"/>
            </a:pPr>
            <a:r>
              <a:rPr lang="en-US" dirty="0" smtClean="0">
                <a:latin typeface="Times New Roman" pitchFamily="18" charset="0"/>
              </a:rPr>
              <a:t>Discussions on use cases, requirements, and direction of draft</a:t>
            </a:r>
            <a:endParaRPr lang="en-US" dirty="0">
              <a:latin typeface="Times New Roman" pitchFamily="18" charset="0"/>
            </a:endParaRPr>
          </a:p>
          <a:p>
            <a:pPr marL="119063" indent="0"/>
            <a:r>
              <a:rPr lang="en-US" dirty="0">
                <a:latin typeface="Times New Roman" pitchFamily="18" charset="0"/>
              </a:rPr>
              <a:t>DAY </a:t>
            </a:r>
            <a:r>
              <a:rPr lang="en-US" dirty="0" smtClean="0">
                <a:latin typeface="Times New Roman" pitchFamily="18" charset="0"/>
              </a:rPr>
              <a:t>3 </a:t>
            </a:r>
            <a:r>
              <a:rPr lang="en-US" dirty="0">
                <a:latin typeface="Times New Roman" pitchFamily="18" charset="0"/>
              </a:rPr>
              <a:t>– </a:t>
            </a:r>
            <a:r>
              <a:rPr lang="en-US" dirty="0" smtClean="0">
                <a:latin typeface="Times New Roman" pitchFamily="18" charset="0"/>
              </a:rPr>
              <a:t>1/14/16</a:t>
            </a:r>
            <a:endParaRPr lang="en-US" dirty="0">
              <a:latin typeface="Times New Roman" pitchFamily="18" charset="0"/>
            </a:endParaRPr>
          </a:p>
          <a:p>
            <a:pPr>
              <a:buFont typeface="Calibri" pitchFamily="34" charset="0"/>
              <a:buAutoNum type="arabicPeriod" startAt="4"/>
            </a:pPr>
            <a:r>
              <a:rPr lang="en-US" dirty="0" smtClean="0">
                <a:latin typeface="Times New Roman" pitchFamily="18" charset="0"/>
              </a:rPr>
              <a:t>1900.5 </a:t>
            </a:r>
            <a:r>
              <a:rPr lang="en-US" dirty="0">
                <a:latin typeface="Times New Roman" pitchFamily="18" charset="0"/>
              </a:rPr>
              <a:t>marketing </a:t>
            </a:r>
            <a:r>
              <a:rPr lang="en-US" dirty="0" smtClean="0">
                <a:latin typeface="Times New Roman" pitchFamily="18" charset="0"/>
              </a:rPr>
              <a:t>deep dive</a:t>
            </a:r>
            <a:endParaRPr lang="en-US" dirty="0">
              <a:latin typeface="Times New Roman" pitchFamily="18" charset="0"/>
            </a:endParaRP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requirements and positioning </a:t>
            </a:r>
            <a:endParaRPr lang="en-US" dirty="0" smtClean="0">
              <a:latin typeface="Times New Roman" pitchFamily="18" charset="0"/>
            </a:endParaRPr>
          </a:p>
          <a:p>
            <a:pPr lvl="1">
              <a:buFont typeface="Calibri" pitchFamily="34" charset="0"/>
              <a:buAutoNum type="alphaLcPeriod"/>
            </a:pPr>
            <a:r>
              <a:rPr lang="en-US" dirty="0" smtClean="0">
                <a:latin typeface="Times New Roman" pitchFamily="18" charset="0"/>
              </a:rPr>
              <a:t>National Spectrum </a:t>
            </a:r>
            <a:r>
              <a:rPr lang="en-US" dirty="0" smtClean="0">
                <a:latin typeface="Times New Roman" pitchFamily="18" charset="0"/>
              </a:rPr>
              <a:t>Consortium requirements and positioning</a:t>
            </a:r>
            <a:endParaRPr lang="en-US" dirty="0" smtClean="0">
              <a:latin typeface="Times New Roman" pitchFamily="18" charset="0"/>
            </a:endParaRPr>
          </a:p>
          <a:p>
            <a:pPr>
              <a:buFont typeface="Calibri" pitchFamily="34" charset="0"/>
              <a:buAutoNum type="arabicPeriod" startAt="4"/>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endParaRPr lang="en-US" dirty="0">
              <a:latin typeface="Times New Roman" pitchFamily="18" charset="0"/>
            </a:endParaRPr>
          </a:p>
          <a:p>
            <a:pPr>
              <a:buFont typeface="Calibri" pitchFamily="34" charset="0"/>
              <a:buAutoNum type="arabicPeriod" startAt="4"/>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4"/>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23B9B50E-60A4-4F9B-B9C2-33F279A5AD37}" type="datetime1">
              <a:rPr lang="en-US" smtClean="0"/>
              <a:t>12/28/2015</a:t>
            </a:fld>
            <a:endParaRPr lang="en-US"/>
          </a:p>
        </p:txBody>
      </p:sp>
      <p:sp>
        <p:nvSpPr>
          <p:cNvPr id="3" name="Footer Placeholder 2"/>
          <p:cNvSpPr>
            <a:spLocks noGrp="1"/>
          </p:cNvSpPr>
          <p:nvPr>
            <p:ph type="ftr" sz="quarter" idx="11"/>
          </p:nvPr>
        </p:nvSpPr>
        <p:spPr/>
        <p:txBody>
          <a:bodyPr/>
          <a:lstStyle/>
          <a:p>
            <a:pPr>
              <a:defRPr/>
            </a:pPr>
            <a:r>
              <a:rPr lang="en-US" smtClean="0"/>
              <a:t>Doc #: 5-15-0080-00-agen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7913</TotalTime>
  <Words>1746</Words>
  <Application>Microsoft Office PowerPoint</Application>
  <PresentationFormat>On-screen Show (4:3)</PresentationFormat>
  <Paragraphs>312</Paragraphs>
  <Slides>21</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Microsoft Word 97 - 2003 Document</vt:lpstr>
      <vt:lpstr>PowerPoint Presentation</vt:lpstr>
      <vt:lpstr>Electronic Meeting Details Same for all 3 days</vt:lpstr>
      <vt:lpstr>Tentative Meeting Times</vt:lpstr>
      <vt:lpstr>Meeting Location and Details</vt:lpstr>
      <vt:lpstr>Directions</vt:lpstr>
      <vt:lpstr>Hotels and Tourist Attractions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1900.5.1 Deep Dive (1/12/16)</vt:lpstr>
      <vt:lpstr>Working Schedule for 1900.5.1</vt:lpstr>
      <vt:lpstr>1900.5.2 Deep Dive (1/13/16)</vt:lpstr>
      <vt:lpstr>Working Schedule for 1900.5.2</vt:lpstr>
      <vt:lpstr>Marketing Deep Dive (1/14/16)</vt:lpstr>
      <vt:lpstr>Future Meeting Planning</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197</cp:revision>
  <dcterms:created xsi:type="dcterms:W3CDTF">2013-08-13T02:52:21Z</dcterms:created>
  <dcterms:modified xsi:type="dcterms:W3CDTF">2015-12-29T04:45:12Z</dcterms:modified>
</cp:coreProperties>
</file>