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5" r:id="rId3"/>
    <p:sldId id="337" r:id="rId4"/>
    <p:sldId id="313" r:id="rId5"/>
    <p:sldId id="332" r:id="rId6"/>
    <p:sldId id="317" r:id="rId7"/>
    <p:sldId id="352" r:id="rId8"/>
    <p:sldId id="353" r:id="rId9"/>
    <p:sldId id="354" r:id="rId10"/>
    <p:sldId id="355" r:id="rId11"/>
    <p:sldId id="307" r:id="rId12"/>
    <p:sldId id="362" r:id="rId13"/>
    <p:sldId id="360" r:id="rId14"/>
    <p:sldId id="363" r:id="rId15"/>
    <p:sldId id="335" r:id="rId16"/>
    <p:sldId id="359" r:id="rId17"/>
    <p:sldId id="344" r:id="rId18"/>
    <p:sldId id="346" r:id="rId19"/>
    <p:sldId id="347" r:id="rId20"/>
    <p:sldId id="351" r:id="rId21"/>
    <p:sldId id="364"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5" d="100"/>
          <a:sy n="85" d="100"/>
        </p:scale>
        <p:origin x="197"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61E10BE-C34F-45E6-81B1-6A5C78AA459D}" type="datetime1">
              <a:rPr lang="en-US" smtClean="0"/>
              <a:t>1/5/2016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EEEA303-8118-4A68-8A99-C864F0C53DAE}" type="datetime1">
              <a:rPr lang="en-US" smtClean="0"/>
              <a:t>1/5/2016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B1C609C-62D6-4711-AD92-6A57EFCFCFDC}" type="datetime1">
              <a:rPr lang="en-US" smtClean="0"/>
              <a:t>1/5/2016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52F96F3-01A0-4843-BB57-951C083BE232}" type="datetime1">
              <a:rPr lang="en-US" smtClean="0"/>
              <a:t>1/5/2016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B1D3046-4F42-4C0E-AFB4-BCE0A8646D98}" type="datetime1">
              <a:rPr lang="en-US" smtClean="0"/>
              <a:t>1/5/2016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81763E0-3B36-49DD-9833-948023770628}" type="datetime1">
              <a:rPr lang="en-US" smtClean="0"/>
              <a:t>1/5/2016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5-15-0079-01-agen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35BC000-2548-4F93-A1C5-59EC85124832}" type="datetime1">
              <a:rPr lang="en-US" smtClean="0"/>
              <a:t>1/5/2016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5-15-0079-01-agen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B587D72-B132-4187-9969-E8694ACBE689}" type="datetime1">
              <a:rPr lang="en-US" smtClean="0"/>
              <a:t>1/5/2016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5-15-0079-01-agen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8EED886-8C50-47BC-90CF-366D8BEE8995}" type="datetime1">
              <a:rPr lang="en-US" smtClean="0"/>
              <a:t>1/5/2016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5-15-0079-01-agen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E09DCE0-52C0-4DCF-8B13-B6F7587FF4A2}" type="datetime1">
              <a:rPr lang="en-US" smtClean="0"/>
              <a:t>1/5/2016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5-15-0079-01-agen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A00E230-975B-4A8C-802A-DB2E03A1F95F}" type="datetime1">
              <a:rPr lang="en-US" smtClean="0"/>
              <a:t>1/5/2016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5-15-0079-01-agen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5181D35-CFFF-44EF-A376-21A420F8FF4D}" type="datetime1">
              <a:rPr lang="en-US" smtClean="0"/>
              <a:t>1/5/2016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5-15-0079-01-agen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dchest04@harris.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95E27AA-3AC1-4ADC-BC73-EAF582B06299}" type="datetime1">
              <a:rPr lang="en-US" smtClean="0">
                <a:solidFill>
                  <a:srgbClr val="000099"/>
                </a:solidFill>
              </a:rPr>
              <a:t>1/5/2016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37411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05 January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05 January 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5-15-0079-01-agen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5-15-0079-01-agen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F4A2CEBB-928D-464A-ADE3-2B17EB144698}" type="datetime1">
              <a:rPr lang="en-US" smtClean="0"/>
              <a:t>1/5/2016</a:t>
            </a:fld>
            <a:endParaRPr lang="en-US"/>
          </a:p>
        </p:txBody>
      </p:sp>
      <p:sp>
        <p:nvSpPr>
          <p:cNvPr id="3" name="Footer Placeholder 2"/>
          <p:cNvSpPr>
            <a:spLocks noGrp="1"/>
          </p:cNvSpPr>
          <p:nvPr>
            <p:ph type="ftr" sz="quarter" idx="11"/>
          </p:nvPr>
        </p:nvSpPr>
        <p:spPr/>
        <p:txBody>
          <a:bodyPr/>
          <a:lstStyle/>
          <a:p>
            <a:pPr>
              <a:defRPr/>
            </a:pPr>
            <a:r>
              <a:rPr lang="en-US" smtClean="0"/>
              <a:t>Doc #: 5-15-0079-01-agen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ea typeface="Calibri"/>
                <a:cs typeface="Times New Roman"/>
              </a:rPr>
              <a:t>5-16-0001-00</a:t>
            </a:r>
          </a:p>
          <a:p>
            <a:pPr marL="0" indent="0" eaLnBrk="1" fontAlgn="auto" hangingPunct="1">
              <a:lnSpc>
                <a:spcPct val="115000"/>
              </a:lnSpc>
              <a:spcBef>
                <a:spcPts val="0"/>
              </a:spcBef>
              <a:spcAft>
                <a:spcPts val="0"/>
              </a:spcAft>
              <a:buNone/>
              <a:defRPr/>
            </a:pPr>
            <a:endParaRPr dirty="0" smtClean="0"/>
          </a:p>
          <a:p>
            <a:r>
              <a:rPr dirty="0" smtClean="0"/>
              <a:t>Mover:  </a:t>
            </a:r>
            <a:r>
              <a:rPr lang="en-US" dirty="0" err="1"/>
              <a:t>Yuriy</a:t>
            </a:r>
            <a:endParaRPr lang="en-US" dirty="0"/>
          </a:p>
          <a:p>
            <a:r>
              <a:rPr dirty="0" smtClean="0"/>
              <a:t>Second: Darcy</a:t>
            </a:r>
            <a:endParaRPr dirty="0" smtClean="0"/>
          </a:p>
          <a:p>
            <a:r>
              <a:rPr lang="en-US" dirty="0" smtClean="0"/>
              <a:t>Vote</a:t>
            </a:r>
            <a:r>
              <a:rPr lang="en-US" dirty="0" smtClean="0"/>
              <a:t>: UC</a:t>
            </a:r>
            <a:endParaRPr dirty="0" smtClean="0"/>
          </a:p>
        </p:txBody>
      </p:sp>
      <p:sp>
        <p:nvSpPr>
          <p:cNvPr id="4" name="Date Placeholder 3"/>
          <p:cNvSpPr>
            <a:spLocks noGrp="1"/>
          </p:cNvSpPr>
          <p:nvPr>
            <p:ph type="dt" sz="quarter" idx="10"/>
          </p:nvPr>
        </p:nvSpPr>
        <p:spPr/>
        <p:txBody>
          <a:bodyPr/>
          <a:lstStyle/>
          <a:p>
            <a:pPr>
              <a:defRPr/>
            </a:pPr>
            <a:fld id="{D97DA9A3-E0AE-40C1-9E5C-9D772547E975}" type="datetime1">
              <a:rPr lang="en-US" smtClean="0"/>
              <a:t>1/5/2016</a:t>
            </a:fld>
            <a:endParaRPr lang="en-US"/>
          </a:p>
        </p:txBody>
      </p:sp>
      <p:sp>
        <p:nvSpPr>
          <p:cNvPr id="5" name="Footer Placeholder 4"/>
          <p:cNvSpPr>
            <a:spLocks noGrp="1"/>
          </p:cNvSpPr>
          <p:nvPr>
            <p:ph type="ftr" sz="quarter" idx="11"/>
          </p:nvPr>
        </p:nvSpPr>
        <p:spPr/>
        <p:txBody>
          <a:body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36"/>
            <a:ext cx="8229600" cy="1143000"/>
          </a:xfrm>
        </p:spPr>
        <p:txBody>
          <a:bodyPr/>
          <a:lstStyle/>
          <a:p>
            <a:r>
              <a:rPr lang="en-US" dirty="0" smtClean="0"/>
              <a:t>Planning for F2F</a:t>
            </a:r>
            <a:endParaRPr lang="en-US" dirty="0"/>
          </a:p>
        </p:txBody>
      </p:sp>
      <p:sp>
        <p:nvSpPr>
          <p:cNvPr id="3" name="Content Placeholder 2"/>
          <p:cNvSpPr>
            <a:spLocks noGrp="1"/>
          </p:cNvSpPr>
          <p:nvPr>
            <p:ph idx="1"/>
          </p:nvPr>
        </p:nvSpPr>
        <p:spPr>
          <a:xfrm>
            <a:off x="457200" y="838200"/>
            <a:ext cx="8229600" cy="4525963"/>
          </a:xfrm>
        </p:spPr>
        <p:txBody>
          <a:bodyPr/>
          <a:lstStyle/>
          <a:p>
            <a:r>
              <a:rPr lang="en-US" dirty="0" smtClean="0"/>
              <a:t>Who will be attending?</a:t>
            </a:r>
          </a:p>
          <a:p>
            <a:pPr lvl="1"/>
            <a:r>
              <a:rPr lang="en-US" dirty="0" smtClean="0"/>
              <a:t>Mat, Dave, Carlos, John, Reinhard, Mitch</a:t>
            </a:r>
          </a:p>
          <a:p>
            <a:pPr lvl="1"/>
            <a:r>
              <a:rPr lang="en-US" dirty="0" smtClean="0"/>
              <a:t>Remote</a:t>
            </a:r>
            <a:r>
              <a:rPr lang="en-US" dirty="0" smtClean="0"/>
              <a:t>? </a:t>
            </a:r>
            <a:r>
              <a:rPr lang="en-US" dirty="0" smtClean="0"/>
              <a:t>Charles? Nilesh?</a:t>
            </a:r>
            <a:endParaRPr lang="en-US" dirty="0" smtClean="0"/>
          </a:p>
          <a:p>
            <a:r>
              <a:rPr lang="en-US" dirty="0" smtClean="0"/>
              <a:t>Agenda topics? </a:t>
            </a:r>
            <a:r>
              <a:rPr lang="en-US" dirty="0"/>
              <a:t>(See </a:t>
            </a:r>
            <a:r>
              <a:rPr lang="en-US" dirty="0" smtClean="0"/>
              <a:t>5-15-0080-00)</a:t>
            </a:r>
          </a:p>
          <a:p>
            <a:pPr lvl="1"/>
            <a:r>
              <a:rPr lang="en-US" dirty="0" smtClean="0"/>
              <a:t>1900.5.1 deep dive</a:t>
            </a:r>
          </a:p>
          <a:p>
            <a:pPr lvl="1"/>
            <a:r>
              <a:rPr lang="en-US" dirty="0" smtClean="0"/>
              <a:t>1900.5.2 deep dive</a:t>
            </a:r>
          </a:p>
          <a:p>
            <a:pPr lvl="1"/>
            <a:r>
              <a:rPr lang="en-US" dirty="0" smtClean="0"/>
              <a:t>Marketing deep dive </a:t>
            </a:r>
          </a:p>
          <a:p>
            <a:pPr lvl="2"/>
            <a:r>
              <a:rPr lang="en-US" dirty="0" err="1" smtClean="0"/>
              <a:t>WinnF</a:t>
            </a:r>
            <a:r>
              <a:rPr lang="en-US" dirty="0" smtClean="0"/>
              <a:t> Scenarios and Requirements</a:t>
            </a:r>
          </a:p>
          <a:p>
            <a:pPr lvl="2"/>
            <a:r>
              <a:rPr lang="en-US" dirty="0" smtClean="0"/>
              <a:t>NSC Scenarios and Requirements</a:t>
            </a:r>
          </a:p>
        </p:txBody>
      </p:sp>
      <p:sp>
        <p:nvSpPr>
          <p:cNvPr id="4" name="Date Placeholder 3"/>
          <p:cNvSpPr>
            <a:spLocks noGrp="1"/>
          </p:cNvSpPr>
          <p:nvPr>
            <p:ph type="dt" sz="half" idx="10"/>
          </p:nvPr>
        </p:nvSpPr>
        <p:spPr/>
        <p:txBody>
          <a:bodyPr/>
          <a:lstStyle/>
          <a:p>
            <a:pPr>
              <a:defRPr/>
            </a:pPr>
            <a:fld id="{BC175118-0FFD-45A0-8D89-C664FDED4C45}" type="datetime1">
              <a:rPr lang="en-US" smtClean="0"/>
              <a:t>1/5/2016</a:t>
            </a:fld>
            <a:endParaRPr lang="en-US"/>
          </a:p>
        </p:txBody>
      </p:sp>
      <p:sp>
        <p:nvSpPr>
          <p:cNvPr id="5" name="Footer Placeholder 4"/>
          <p:cNvSpPr>
            <a:spLocks noGrp="1"/>
          </p:cNvSpPr>
          <p:nvPr>
            <p:ph type="ftr" sz="quarter" idx="11"/>
          </p:nvPr>
        </p:nvSpPr>
        <p:spPr/>
        <p:txBody>
          <a:body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3184655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Next Draft update</a:t>
            </a:r>
            <a:r>
              <a:rPr lang="en-US" dirty="0" smtClean="0"/>
              <a:t>?</a:t>
            </a:r>
          </a:p>
          <a:p>
            <a:pPr lvl="1"/>
            <a:r>
              <a:rPr lang="en-US" dirty="0" smtClean="0"/>
              <a:t>To be provided next week</a:t>
            </a:r>
            <a:endParaRPr lang="en-US" dirty="0"/>
          </a:p>
        </p:txBody>
      </p:sp>
      <p:sp>
        <p:nvSpPr>
          <p:cNvPr id="4" name="Date Placeholder 3"/>
          <p:cNvSpPr>
            <a:spLocks noGrp="1"/>
          </p:cNvSpPr>
          <p:nvPr>
            <p:ph type="dt" sz="half" idx="10"/>
          </p:nvPr>
        </p:nvSpPr>
        <p:spPr/>
        <p:txBody>
          <a:bodyPr/>
          <a:lstStyle/>
          <a:p>
            <a:pPr>
              <a:defRPr/>
            </a:pPr>
            <a:fld id="{0B2BDAD9-F5E2-454C-B3FB-160989DDF860}" type="datetime1">
              <a:rPr lang="en-US" smtClean="0"/>
              <a:t>1/5/2016</a:t>
            </a:fld>
            <a:endParaRPr lang="en-US"/>
          </a:p>
        </p:txBody>
      </p:sp>
      <p:sp>
        <p:nvSpPr>
          <p:cNvPr id="5" name="Footer Placeholder 4"/>
          <p:cNvSpPr>
            <a:spLocks noGrp="1"/>
          </p:cNvSpPr>
          <p:nvPr>
            <p:ph type="ftr" sz="quarter" idx="11"/>
          </p:nvPr>
        </p:nvSpPr>
        <p:spPr/>
        <p:txBody>
          <a:body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a:t>
            </a:r>
          </a:p>
          <a:p>
            <a:r>
              <a:rPr altLang="en-US" sz="1400" smtClean="0"/>
              <a:t>Complete Draft for Clause 6					1/16       </a:t>
            </a:r>
            <a:r>
              <a:rPr altLang="en-US" sz="1400" b="1" smtClean="0">
                <a:solidFill>
                  <a:srgbClr val="FF0000"/>
                </a:solidFill>
              </a:rPr>
              <a:t>2/16</a:t>
            </a:r>
            <a:endParaRPr altLang="en-US" sz="1400" smtClean="0"/>
          </a:p>
          <a:p>
            <a:r>
              <a:rPr altLang="en-US" sz="1400" smtClean="0"/>
              <a:t>Complete Draft for Clause 7					3/16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398186E9-5D1B-4C5D-A43F-DFC6152B8676}" type="datetime1">
              <a:rPr lang="en-US" smtClean="0"/>
              <a:t>1/5/2016</a:t>
            </a:fld>
            <a:endParaRPr lang="en-US"/>
          </a:p>
        </p:txBody>
      </p:sp>
      <p:sp>
        <p:nvSpPr>
          <p:cNvPr id="5" name="Footer Placeholder 4"/>
          <p:cNvSpPr>
            <a:spLocks noGrp="1"/>
          </p:cNvSpPr>
          <p:nvPr>
            <p:ph type="ftr" sz="quarter" idx="11"/>
          </p:nvPr>
        </p:nvSpPr>
        <p:spPr/>
        <p:txBody>
          <a:bodyPr/>
          <a:lstStyle/>
          <a:p>
            <a:pPr>
              <a:defRPr/>
            </a:pPr>
            <a:r>
              <a:rPr lang="en-US" smtClean="0"/>
              <a:t>Doc #: 5-15-0079-01-agen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7C28F411-A1BB-4B17-BDA9-F0D485D9D40A}" type="slidenum">
              <a:rPr lang="en-US" altLang="en-US" sz="1200" smtClean="0"/>
              <a:pPr>
                <a:spcBef>
                  <a:spcPct val="0"/>
                </a:spcBef>
                <a:buFontTx/>
                <a:buNone/>
              </a:pPr>
              <a:t>14</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025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Draft updates in Response to Mandatory </a:t>
            </a:r>
            <a:r>
              <a:rPr lang="en-US" dirty="0" smtClean="0"/>
              <a:t>Editorial Coordination</a:t>
            </a:r>
          </a:p>
          <a:p>
            <a:pPr lvl="1"/>
            <a:r>
              <a:rPr lang="en-US" dirty="0" smtClean="0"/>
              <a:t>To be reviewed next week</a:t>
            </a:r>
            <a:endParaRPr dirty="0" smtClean="0"/>
          </a:p>
          <a:p>
            <a:r>
              <a:rPr lang="en-US" dirty="0" smtClean="0"/>
              <a:t>Start of 1900.5.2 Ballot</a:t>
            </a:r>
            <a:r>
              <a:rPr lang="en-US" dirty="0" smtClean="0"/>
              <a:t>?</a:t>
            </a:r>
          </a:p>
          <a:p>
            <a:pPr lvl="1"/>
            <a:r>
              <a:rPr lang="en-US" dirty="0" smtClean="0"/>
              <a:t>After review next week</a:t>
            </a:r>
            <a:endParaRPr dirty="0" smtClean="0"/>
          </a:p>
        </p:txBody>
      </p:sp>
      <p:sp>
        <p:nvSpPr>
          <p:cNvPr id="4" name="Date Placeholder 3"/>
          <p:cNvSpPr>
            <a:spLocks noGrp="1"/>
          </p:cNvSpPr>
          <p:nvPr>
            <p:ph type="dt" sz="quarter" idx="10"/>
          </p:nvPr>
        </p:nvSpPr>
        <p:spPr/>
        <p:txBody>
          <a:bodyPr/>
          <a:lstStyle/>
          <a:p>
            <a:pPr>
              <a:defRPr/>
            </a:pPr>
            <a:fld id="{9E730CAB-F320-4DEC-8CB5-FA36749960DD}" type="datetime1">
              <a:rPr lang="en-US" smtClean="0"/>
              <a:t>1/5/2016</a:t>
            </a:fld>
            <a:endParaRPr lang="en-US"/>
          </a:p>
        </p:txBody>
      </p:sp>
      <p:sp>
        <p:nvSpPr>
          <p:cNvPr id="5" name="Footer Placeholder 4"/>
          <p:cNvSpPr>
            <a:spLocks noGrp="1"/>
          </p:cNvSpPr>
          <p:nvPr>
            <p:ph type="ftr" sz="quarter" idx="11"/>
          </p:nvPr>
        </p:nvSpPr>
        <p:spPr/>
        <p:txBody>
          <a:body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lang="en-US" altLang="en-US" sz="1400" dirty="0" err="1" smtClean="0"/>
              <a:t>DySPAN</a:t>
            </a:r>
            <a:r>
              <a:rPr lang="en-US" altLang="en-US" sz="1400" dirty="0" smtClean="0"/>
              <a:t>-SC Approval						</a:t>
            </a:r>
            <a:r>
              <a:rPr lang="en-US" altLang="en-US" sz="1400" dirty="0" smtClean="0">
                <a:solidFill>
                  <a:srgbClr val="FF0000"/>
                </a:solidFill>
              </a:rPr>
              <a:t>8/28/15</a:t>
            </a:r>
            <a:r>
              <a:rPr lang="en-US" altLang="en-US" sz="1400" dirty="0" smtClean="0"/>
              <a:t> </a:t>
            </a:r>
            <a:r>
              <a:rPr lang="en-US" altLang="en-US" sz="1400" dirty="0" smtClean="0">
                <a:solidFill>
                  <a:srgbClr val="FF0000"/>
                </a:solidFill>
              </a:rPr>
              <a:t>(9/2)</a:t>
            </a:r>
            <a:r>
              <a:rPr lang="en-US" altLang="en-US" sz="1400" b="1" dirty="0" smtClean="0">
                <a:solidFill>
                  <a:srgbClr val="FF0000"/>
                </a:solidFill>
              </a:rPr>
              <a:t> </a:t>
            </a:r>
            <a:r>
              <a:rPr lang="en-US" altLang="en-US" sz="1400" b="1" dirty="0">
                <a:solidFill>
                  <a:srgbClr val="FF0000"/>
                </a:solidFill>
              </a:rPr>
              <a:t>9/30</a:t>
            </a:r>
            <a:r>
              <a:rPr lang="en-US" altLang="en-US" sz="1400" b="1" dirty="0" smtClean="0">
                <a:solidFill>
                  <a:srgbClr val="FF0000"/>
                </a:solidFill>
              </a:rPr>
              <a:t>√</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a:t>
            </a:r>
            <a:r>
              <a:rPr lang="en-US" altLang="en-US" sz="1400" b="1" dirty="0">
                <a:solidFill>
                  <a:srgbClr val="FF0000"/>
                </a:solidFill>
              </a:rPr>
              <a:t> √</a:t>
            </a:r>
            <a:endParaRPr altLang="en-US" sz="1400" b="1" dirty="0" smtClean="0">
              <a:solidFill>
                <a:srgbClr val="FF0000"/>
              </a:solidFill>
            </a:endParaRPr>
          </a:p>
          <a:p>
            <a:r>
              <a:rPr altLang="en-US" sz="1400" dirty="0" smtClean="0"/>
              <a:t>Conduct Ballot						1/28/16</a:t>
            </a:r>
          </a:p>
          <a:p>
            <a:r>
              <a:rPr altLang="en-US" sz="1400" dirty="0" smtClean="0"/>
              <a:t>Ballot completes						</a:t>
            </a:r>
            <a:r>
              <a:rPr altLang="en-US" sz="1400" dirty="0" smtClean="0"/>
              <a:t>2/28/16</a:t>
            </a:r>
            <a:endParaRPr altLang="en-US" sz="1400" dirty="0" smtClean="0"/>
          </a:p>
          <a:p>
            <a:r>
              <a:rPr altLang="en-US" sz="1400" dirty="0" smtClean="0"/>
              <a:t>Form Comment Resolution subcommittee				3/15/16</a:t>
            </a:r>
          </a:p>
          <a:p>
            <a:r>
              <a:rPr altLang="en-US" sz="1400" dirty="0" smtClean="0"/>
              <a:t>Suggested resolutions available					3/30/16</a:t>
            </a:r>
          </a:p>
          <a:p>
            <a:r>
              <a:rPr altLang="en-US" sz="1400" dirty="0" smtClean="0"/>
              <a:t>Vote for Recirculation Ballot					4/5/16</a:t>
            </a:r>
          </a:p>
          <a:p>
            <a:r>
              <a:rPr altLang="en-US" sz="1400" dirty="0" smtClean="0"/>
              <a:t>Conduct </a:t>
            </a:r>
            <a:r>
              <a:rPr altLang="en-US" sz="1400" dirty="0" err="1" smtClean="0"/>
              <a:t>Recirc</a:t>
            </a:r>
            <a:r>
              <a:rPr altLang="en-US" sz="1400" dirty="0" smtClean="0"/>
              <a:t> Ballot					4/15/16</a:t>
            </a:r>
          </a:p>
          <a:p>
            <a:r>
              <a:rPr altLang="en-US" sz="1400" dirty="0" smtClean="0"/>
              <a:t>Ballot completes						4 /30/16</a:t>
            </a:r>
          </a:p>
          <a:p>
            <a:r>
              <a:rPr altLang="en-US" sz="1400" dirty="0" smtClean="0"/>
              <a:t>Suggested comment resolutions available				5/15/16</a:t>
            </a:r>
          </a:p>
          <a:p>
            <a:r>
              <a:rPr altLang="en-US" sz="1400" dirty="0" smtClean="0"/>
              <a:t>Vote for </a:t>
            </a:r>
            <a:r>
              <a:rPr altLang="en-US" sz="1400" dirty="0" err="1" smtClean="0"/>
              <a:t>Recirc</a:t>
            </a:r>
            <a:r>
              <a:rPr altLang="en-US" sz="1400" dirty="0" smtClean="0"/>
              <a:t> Ballot					6/7/16</a:t>
            </a:r>
          </a:p>
          <a:p>
            <a:r>
              <a:rPr altLang="en-US" sz="1400" dirty="0" smtClean="0"/>
              <a:t>Conduct </a:t>
            </a:r>
            <a:r>
              <a:rPr altLang="en-US" sz="1400" dirty="0" err="1" smtClean="0"/>
              <a:t>Recirc</a:t>
            </a:r>
            <a:r>
              <a:rPr altLang="en-US" sz="1400" dirty="0" smtClean="0"/>
              <a:t> Ballot					6/15/16</a:t>
            </a:r>
          </a:p>
          <a:p>
            <a:r>
              <a:rPr altLang="en-US" sz="1400" dirty="0" smtClean="0"/>
              <a:t>Ballot completes						6/30/16</a:t>
            </a:r>
          </a:p>
          <a:p>
            <a:r>
              <a:rPr altLang="en-US" sz="1400" dirty="0" smtClean="0"/>
              <a:t>Approved by Standards Board					</a:t>
            </a:r>
            <a:r>
              <a:rPr altLang="en-US" sz="1400" dirty="0" smtClean="0">
                <a:solidFill>
                  <a:srgbClr val="FF0000"/>
                </a:solidFill>
              </a:rPr>
              <a:t>4/1/16  </a:t>
            </a:r>
            <a:r>
              <a:rPr altLang="en-US" sz="1400" b="1" dirty="0" smtClean="0">
                <a:solidFill>
                  <a:srgbClr val="FF0000"/>
                </a:solidFill>
              </a:rPr>
              <a:t>7/1/16</a:t>
            </a:r>
          </a:p>
          <a:p>
            <a:r>
              <a:rPr altLang="en-US" sz="1400" dirty="0" smtClean="0"/>
              <a:t>Reference implementation available				</a:t>
            </a:r>
            <a:r>
              <a:rPr altLang="en-US" sz="1400" dirty="0" smtClean="0">
                <a:solidFill>
                  <a:srgbClr val="FF0000"/>
                </a:solidFill>
              </a:rPr>
              <a:t>12/15    </a:t>
            </a:r>
            <a:r>
              <a:rPr altLang="en-US" sz="1400" b="1" dirty="0">
                <a:solidFill>
                  <a:srgbClr val="FF0000"/>
                </a:solidFill>
              </a:rPr>
              <a:t>1</a:t>
            </a:r>
            <a:r>
              <a:rPr altLang="en-US" sz="1400" b="1" dirty="0" smtClean="0">
                <a:solidFill>
                  <a:srgbClr val="FF0000"/>
                </a:solidFill>
              </a:rPr>
              <a:t>/16</a:t>
            </a:r>
          </a:p>
          <a:p>
            <a:r>
              <a:rPr altLang="en-US" sz="1400" dirty="0" smtClean="0"/>
              <a:t>Certification available					</a:t>
            </a:r>
            <a:r>
              <a:rPr altLang="en-US" sz="1400" dirty="0" smtClean="0">
                <a:solidFill>
                  <a:srgbClr val="FF0000"/>
                </a:solidFill>
              </a:rPr>
              <a:t>3/16       </a:t>
            </a:r>
            <a:r>
              <a:rPr altLang="en-US" sz="1400" b="1" dirty="0" smtClean="0">
                <a:solidFill>
                  <a:srgbClr val="FF0000"/>
                </a:solidFill>
              </a:rPr>
              <a:t>9/16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FBE458AE-0DD3-4C12-8E1C-781577E6CF62}" type="datetime1">
              <a:rPr lang="en-US" smtClean="0"/>
              <a:t>1/5/2016</a:t>
            </a:fld>
            <a:endParaRPr lang="en-US"/>
          </a:p>
        </p:txBody>
      </p:sp>
      <p:sp>
        <p:nvSpPr>
          <p:cNvPr id="5" name="Footer Placeholder 4"/>
          <p:cNvSpPr>
            <a:spLocks noGrp="1"/>
          </p:cNvSpPr>
          <p:nvPr>
            <p:ph type="ftr" sz="quarter" idx="11"/>
          </p:nvPr>
        </p:nvSpPr>
        <p:spPr/>
        <p:txBody>
          <a:bodyPr/>
          <a:lstStyle/>
          <a:p>
            <a:pPr>
              <a:defRPr/>
            </a:pPr>
            <a:r>
              <a:rPr lang="en-US" smtClean="0"/>
              <a:t>Doc #: 5-15-0079-01-agen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0398774-5C19-431B-BE5A-41B164640F9E}" type="slidenum">
              <a:rPr lang="en-US" altLang="en-US" sz="1200" smtClean="0"/>
              <a:pPr>
                <a:spcBef>
                  <a:spcPct val="0"/>
                </a:spcBef>
                <a:buFontTx/>
                <a:buNone/>
              </a:pPr>
              <a:t>16</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695"/>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129416" y="2516754"/>
            <a:ext cx="1323567" cy="369332"/>
          </a:xfrm>
          <a:prstGeom prst="rect">
            <a:avLst/>
          </a:prstGeom>
          <a:noFill/>
        </p:spPr>
        <p:txBody>
          <a:bodyPr wrap="none" rtlCol="0">
            <a:spAutoFit/>
          </a:bodyPr>
          <a:lstStyle/>
          <a:p>
            <a:r>
              <a:rPr lang="en-US" dirty="0" err="1" smtClean="0"/>
              <a:t>Rebaselined</a:t>
            </a:r>
            <a:endParaRPr lang="en-US" dirty="0"/>
          </a:p>
        </p:txBody>
      </p:sp>
      <p:cxnSp>
        <p:nvCxnSpPr>
          <p:cNvPr id="9" name="Straight Arrow Connector 8"/>
          <p:cNvCxnSpPr/>
          <p:nvPr/>
        </p:nvCxnSpPr>
        <p:spPr>
          <a:xfrm>
            <a:off x="5791200" y="2819400"/>
            <a:ext cx="0" cy="3257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55626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5805199"/>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6063239"/>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068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122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12/30/15</a:t>
            </a:r>
          </a:p>
          <a:p>
            <a:pPr lvl="2"/>
            <a:r>
              <a:rPr lang="en-US" dirty="0" smtClean="0"/>
              <a:t>Hiroshi Harada elected Chair</a:t>
            </a:r>
          </a:p>
          <a:p>
            <a:pPr lvl="2"/>
            <a:r>
              <a:rPr lang="en-US" dirty="0" smtClean="0"/>
              <a:t>Oliver Holland elected Vice Chair</a:t>
            </a:r>
          </a:p>
          <a:p>
            <a:pPr lvl="2"/>
            <a:r>
              <a:rPr lang="en-US" dirty="0" smtClean="0"/>
              <a:t>Other positions are open – anyone interested?</a:t>
            </a:r>
            <a:r>
              <a:rPr lang="en-US" dirty="0" smtClean="0"/>
              <a:t> </a:t>
            </a:r>
            <a:endParaRPr lang="en-US" dirty="0" smtClean="0"/>
          </a:p>
          <a:p>
            <a:r>
              <a:rPr lang="en-US" dirty="0" smtClean="0"/>
              <a:t>Other activities</a:t>
            </a:r>
            <a:r>
              <a:rPr lang="en-US" dirty="0" smtClean="0"/>
              <a:t>?</a:t>
            </a:r>
          </a:p>
          <a:p>
            <a:pPr lvl="1"/>
            <a:r>
              <a:rPr lang="en-US" dirty="0" smtClean="0"/>
              <a:t>Non reported</a:t>
            </a:r>
            <a:endParaRPr lang="en-US" dirty="0" smtClean="0"/>
          </a:p>
          <a:p>
            <a:pPr lvl="1"/>
            <a:endParaRPr lang="en-US" dirty="0" smtClean="0"/>
          </a:p>
        </p:txBody>
      </p:sp>
      <p:sp>
        <p:nvSpPr>
          <p:cNvPr id="4" name="Date Placeholder 3"/>
          <p:cNvSpPr>
            <a:spLocks noGrp="1"/>
          </p:cNvSpPr>
          <p:nvPr>
            <p:ph type="dt" sz="quarter" idx="10"/>
          </p:nvPr>
        </p:nvSpPr>
        <p:spPr/>
        <p:txBody>
          <a:bodyPr/>
          <a:lstStyle/>
          <a:p>
            <a:pPr>
              <a:defRPr/>
            </a:pPr>
            <a:fld id="{1CE439B7-0158-491F-9032-6D240E0B29FA}" type="datetime1">
              <a:rPr lang="en-US" smtClean="0"/>
              <a:t>1/5/2016</a:t>
            </a:fld>
            <a:endParaRPr lang="en-US"/>
          </a:p>
        </p:txBody>
      </p:sp>
      <p:sp>
        <p:nvSpPr>
          <p:cNvPr id="5" name="Footer Placeholder 4"/>
          <p:cNvSpPr>
            <a:spLocks noGrp="1"/>
          </p:cNvSpPr>
          <p:nvPr>
            <p:ph type="ftr" sz="quarter" idx="11"/>
          </p:nvPr>
        </p:nvSpPr>
        <p:spPr/>
        <p:txBody>
          <a:body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304800" y="990600"/>
            <a:ext cx="8763000" cy="4525963"/>
          </a:xfrm>
        </p:spPr>
        <p:txBody>
          <a:bodyPr/>
          <a:lstStyle/>
          <a:p>
            <a:r>
              <a:rPr dirty="0" err="1" smtClean="0"/>
              <a:t>WInnForum</a:t>
            </a:r>
            <a:r>
              <a:rPr dirty="0" smtClean="0"/>
              <a:t> 3.6GHz </a:t>
            </a:r>
            <a:r>
              <a:rPr dirty="0" smtClean="0"/>
              <a:t>stakeholders</a:t>
            </a:r>
            <a:endParaRPr dirty="0" smtClean="0"/>
          </a:p>
          <a:p>
            <a:pPr lvl="1"/>
            <a:r>
              <a:rPr lang="en-US" dirty="0" smtClean="0"/>
              <a:t>We received feedback on </a:t>
            </a:r>
            <a:r>
              <a:rPr lang="en-US" dirty="0" smtClean="0"/>
              <a:t>their interests </a:t>
            </a:r>
            <a:r>
              <a:rPr lang="en-US" dirty="0" smtClean="0"/>
              <a:t>and concerns</a:t>
            </a:r>
            <a:r>
              <a:rPr dirty="0" smtClean="0"/>
              <a:t> </a:t>
            </a:r>
          </a:p>
          <a:p>
            <a:r>
              <a:rPr lang="en-US" dirty="0" smtClean="0"/>
              <a:t>NSC</a:t>
            </a:r>
          </a:p>
          <a:p>
            <a:pPr lvl="1"/>
            <a:r>
              <a:rPr lang="en-US" dirty="0" smtClean="0"/>
              <a:t>1900.5.2 focused project </a:t>
            </a:r>
            <a:r>
              <a:rPr lang="en-US" dirty="0" smtClean="0"/>
              <a:t>proposed</a:t>
            </a:r>
          </a:p>
          <a:p>
            <a:pPr lvl="1"/>
            <a:r>
              <a:rPr lang="en-US" dirty="0" smtClean="0"/>
              <a:t>Not in first round of NSC projects</a:t>
            </a:r>
          </a:p>
          <a:p>
            <a:r>
              <a:rPr lang="en-US" dirty="0" smtClean="0"/>
              <a:t>Standards paper in process</a:t>
            </a:r>
          </a:p>
          <a:p>
            <a:r>
              <a:rPr lang="en-US" dirty="0" smtClean="0"/>
              <a:t>ISART 2016 presentation (Mat following up)</a:t>
            </a:r>
          </a:p>
          <a:p>
            <a:r>
              <a:rPr lang="en-US" dirty="0" smtClean="0"/>
              <a:t>John will forward other paper opportunity</a:t>
            </a:r>
            <a:endParaRPr dirty="0" smtClean="0"/>
          </a:p>
        </p:txBody>
      </p:sp>
      <p:sp>
        <p:nvSpPr>
          <p:cNvPr id="4" name="Date Placeholder 3"/>
          <p:cNvSpPr>
            <a:spLocks noGrp="1"/>
          </p:cNvSpPr>
          <p:nvPr>
            <p:ph type="dt" sz="quarter" idx="10"/>
          </p:nvPr>
        </p:nvSpPr>
        <p:spPr/>
        <p:txBody>
          <a:bodyPr/>
          <a:lstStyle/>
          <a:p>
            <a:pPr>
              <a:defRPr/>
            </a:pPr>
            <a:fld id="{A2138A9D-4F86-4D5B-A0E6-4F8369F18772}" type="datetime1">
              <a:rPr lang="en-US" smtClean="0"/>
              <a:t>1/5/2016</a:t>
            </a:fld>
            <a:endParaRPr lang="en-US"/>
          </a:p>
        </p:txBody>
      </p:sp>
      <p:sp>
        <p:nvSpPr>
          <p:cNvPr id="5" name="Footer Placeholder 4"/>
          <p:cNvSpPr>
            <a:spLocks noGrp="1"/>
          </p:cNvSpPr>
          <p:nvPr>
            <p:ph type="ftr" sz="quarter" idx="11"/>
          </p:nvPr>
        </p:nvSpPr>
        <p:spPr/>
        <p:txBody>
          <a:body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484094" y="685800"/>
            <a:ext cx="8229600" cy="4525963"/>
          </a:xfrm>
        </p:spPr>
        <p:txBody>
          <a:bodyPr/>
          <a:lstStyle/>
          <a:p>
            <a:r>
              <a:rPr lang="en-US" dirty="0" smtClean="0"/>
              <a:t>Next WG meeting a F2F</a:t>
            </a:r>
          </a:p>
          <a:p>
            <a:pPr lvl="1"/>
            <a:r>
              <a:rPr lang="en-US" dirty="0" smtClean="0"/>
              <a:t>Jan. 12-14, 2016 @ Harris in </a:t>
            </a:r>
            <a:r>
              <a:rPr lang="en-US" dirty="0" err="1" smtClean="0"/>
              <a:t>Melborne</a:t>
            </a:r>
            <a:r>
              <a:rPr lang="en-US" dirty="0" smtClean="0"/>
              <a:t> </a:t>
            </a:r>
            <a:r>
              <a:rPr lang="en-US" dirty="0" smtClean="0"/>
              <a:t>FL</a:t>
            </a:r>
          </a:p>
          <a:p>
            <a:pPr lvl="2"/>
            <a:r>
              <a:rPr lang="en-US" dirty="0" smtClean="0"/>
              <a:t>Meeting Times 9 AM – 5 PM</a:t>
            </a:r>
          </a:p>
          <a:p>
            <a:pPr lvl="2"/>
            <a:r>
              <a:rPr lang="en-US" dirty="0" smtClean="0"/>
              <a:t>Recommend be at entrance gate 8:30 AM </a:t>
            </a:r>
            <a:r>
              <a:rPr lang="en-US" dirty="0"/>
              <a:t>T</a:t>
            </a:r>
            <a:r>
              <a:rPr lang="en-US" dirty="0" smtClean="0"/>
              <a:t>ues</a:t>
            </a:r>
            <a:endParaRPr lang="en-US" dirty="0" smtClean="0"/>
          </a:p>
          <a:p>
            <a:pPr lvl="1"/>
            <a:r>
              <a:rPr lang="en-US" dirty="0" smtClean="0"/>
              <a:t>Dave Chester is </a:t>
            </a:r>
            <a:r>
              <a:rPr lang="en-US" dirty="0"/>
              <a:t>host (</a:t>
            </a:r>
            <a:r>
              <a:rPr lang="en-US" dirty="0" smtClean="0">
                <a:hlinkClick r:id="rId2"/>
              </a:rPr>
              <a:t>dchest04@harris.com</a:t>
            </a:r>
            <a:r>
              <a:rPr lang="en-US" dirty="0" smtClean="0"/>
              <a:t>)</a:t>
            </a:r>
          </a:p>
          <a:p>
            <a:pPr lvl="2"/>
            <a:r>
              <a:rPr lang="en-US" dirty="0" smtClean="0"/>
              <a:t>Dave will provide directions to gate</a:t>
            </a:r>
            <a:endParaRPr lang="en-US" dirty="0" smtClean="0"/>
          </a:p>
          <a:p>
            <a:pPr lvl="2"/>
            <a:r>
              <a:rPr lang="en-US" b="1" i="1" dirty="0" smtClean="0"/>
              <a:t>Please fill out visit request if not already done</a:t>
            </a:r>
          </a:p>
          <a:p>
            <a:r>
              <a:rPr lang="en-US" dirty="0" smtClean="0"/>
              <a:t>Use </a:t>
            </a:r>
            <a:r>
              <a:rPr lang="en-US" dirty="0" smtClean="0"/>
              <a:t>WG call in if can’t make F2F in person</a:t>
            </a:r>
          </a:p>
          <a:p>
            <a:r>
              <a:rPr lang="en-US" dirty="0" smtClean="0"/>
              <a:t>9 AM Thurs Demo of Carlos’ SCM build</a:t>
            </a:r>
            <a:endParaRPr lang="en-US" dirty="0" smtClean="0"/>
          </a:p>
        </p:txBody>
      </p:sp>
      <p:sp>
        <p:nvSpPr>
          <p:cNvPr id="4" name="Date Placeholder 3"/>
          <p:cNvSpPr>
            <a:spLocks noGrp="1"/>
          </p:cNvSpPr>
          <p:nvPr>
            <p:ph type="dt" sz="quarter" idx="10"/>
          </p:nvPr>
        </p:nvSpPr>
        <p:spPr/>
        <p:txBody>
          <a:bodyPr/>
          <a:lstStyle/>
          <a:p>
            <a:pPr>
              <a:defRPr/>
            </a:pPr>
            <a:fld id="{D65425D4-6531-42EE-95FE-2C5ADDE36549}" type="datetime1">
              <a:rPr lang="en-US" smtClean="0"/>
              <a:t>1/5/2016</a:t>
            </a:fld>
            <a:endParaRPr lang="en-US"/>
          </a:p>
        </p:txBody>
      </p:sp>
      <p:sp>
        <p:nvSpPr>
          <p:cNvPr id="5" name="Footer Placeholder 4"/>
          <p:cNvSpPr>
            <a:spLocks noGrp="1"/>
          </p:cNvSpPr>
          <p:nvPr>
            <p:ph type="ftr" sz="quarter" idx="11"/>
          </p:nvPr>
        </p:nvSpPr>
        <p:spPr/>
        <p:txBody>
          <a:body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03735F54-33D8-4A87-AF34-7B111F4D3C14}" type="datetime1">
              <a:rPr lang="en-US" smtClean="0"/>
              <a:t>1/5/2016</a:t>
            </a:fld>
            <a:endParaRPr lang="en-US"/>
          </a:p>
        </p:txBody>
      </p:sp>
      <p:sp>
        <p:nvSpPr>
          <p:cNvPr id="3" name="Footer Placeholder 2"/>
          <p:cNvSpPr>
            <a:spLocks noGrp="1"/>
          </p:cNvSpPr>
          <p:nvPr>
            <p:ph type="ftr" sz="quarter" idx="11"/>
          </p:nvPr>
        </p:nvSpPr>
        <p:spPr/>
        <p:txBody>
          <a:bodyPr/>
          <a:lstStyle/>
          <a:p>
            <a:pPr>
              <a:defRPr/>
            </a:pPr>
            <a:r>
              <a:rPr lang="en-US" smtClean="0"/>
              <a:t>Doc #: 5-15-0079-01-agen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36418" y="0"/>
            <a:ext cx="8229600" cy="1143000"/>
          </a:xfrm>
        </p:spPr>
        <p:txBody>
          <a:bodyPr/>
          <a:lstStyle/>
          <a:p>
            <a:r>
              <a:rPr dirty="0" smtClean="0"/>
              <a:t>F2F Meeting Details</a:t>
            </a:r>
          </a:p>
        </p:txBody>
      </p:sp>
      <p:sp>
        <p:nvSpPr>
          <p:cNvPr id="4" name="Date Placeholder 3"/>
          <p:cNvSpPr>
            <a:spLocks noGrp="1"/>
          </p:cNvSpPr>
          <p:nvPr>
            <p:ph type="dt" sz="quarter" idx="10"/>
          </p:nvPr>
        </p:nvSpPr>
        <p:spPr/>
        <p:txBody>
          <a:bodyPr/>
          <a:lstStyle/>
          <a:p>
            <a:pPr>
              <a:defRPr/>
            </a:pPr>
            <a:fld id="{57638C3C-8021-45BF-BEC0-BDC674936BF3}" type="datetime1">
              <a:rPr lang="en-US" smtClean="0"/>
              <a:t>1/5/2016</a:t>
            </a:fld>
            <a:endParaRPr lang="en-US"/>
          </a:p>
        </p:txBody>
      </p:sp>
      <p:sp>
        <p:nvSpPr>
          <p:cNvPr id="5" name="Footer Placeholder 4"/>
          <p:cNvSpPr>
            <a:spLocks noGrp="1"/>
          </p:cNvSpPr>
          <p:nvPr>
            <p:ph type="ftr" sz="quarter" idx="11"/>
          </p:nvPr>
        </p:nvSpPr>
        <p:spPr/>
        <p:txBody>
          <a:body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graphicFrame>
        <p:nvGraphicFramePr>
          <p:cNvPr id="3" name="Content Placeholder 2"/>
          <p:cNvGraphicFramePr>
            <a:graphicFrameLocks noGrp="1" noChangeAspect="1"/>
          </p:cNvGraphicFramePr>
          <p:nvPr>
            <p:ph idx="1"/>
            <p:extLst>
              <p:ext uri="{D42A27DB-BD31-4B8C-83A1-F6EECF244321}">
                <p14:modId xmlns:p14="http://schemas.microsoft.com/office/powerpoint/2010/main" val="2860345785"/>
              </p:ext>
            </p:extLst>
          </p:nvPr>
        </p:nvGraphicFramePr>
        <p:xfrm>
          <a:off x="1828800" y="4953000"/>
          <a:ext cx="914400" cy="792163"/>
        </p:xfrm>
        <a:graphic>
          <a:graphicData uri="http://schemas.openxmlformats.org/presentationml/2006/ole">
            <mc:AlternateContent xmlns:mc="http://schemas.openxmlformats.org/markup-compatibility/2006">
              <mc:Choice xmlns:v="urn:schemas-microsoft-com:vml" Requires="v">
                <p:oleObj spid="_x0000_s1032" name="Document" showAsIcon="1" r:id="rId3" imgW="914400" imgH="792360" progId="Word.Document.8">
                  <p:embed/>
                </p:oleObj>
              </mc:Choice>
              <mc:Fallback>
                <p:oleObj name="Document" showAsIcon="1" r:id="rId3" imgW="914400" imgH="792360" progId="Word.Document.8">
                  <p:embed/>
                  <p:pic>
                    <p:nvPicPr>
                      <p:cNvPr id="0" name=""/>
                      <p:cNvPicPr/>
                      <p:nvPr/>
                    </p:nvPicPr>
                    <p:blipFill>
                      <a:blip r:embed="rId4"/>
                      <a:stretch>
                        <a:fillRect/>
                      </a:stretch>
                    </p:blipFill>
                    <p:spPr>
                      <a:xfrm>
                        <a:off x="1828800" y="4953000"/>
                        <a:ext cx="914400" cy="792163"/>
                      </a:xfrm>
                      <a:prstGeom prst="rect">
                        <a:avLst/>
                      </a:prstGeom>
                    </p:spPr>
                  </p:pic>
                </p:oleObj>
              </mc:Fallback>
            </mc:AlternateContent>
          </a:graphicData>
        </a:graphic>
      </p:graphicFrame>
      <p:sp>
        <p:nvSpPr>
          <p:cNvPr id="9" name="Content Placeholder 2"/>
          <p:cNvSpPr txBox="1">
            <a:spLocks/>
          </p:cNvSpPr>
          <p:nvPr/>
        </p:nvSpPr>
        <p:spPr bwMode="auto">
          <a:xfrm>
            <a:off x="436418" y="9906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F2F Location:  Harris Technology Center</a:t>
            </a:r>
            <a:endParaRPr lang="en-US" b="1" i="1" dirty="0" smtClean="0"/>
          </a:p>
          <a:p>
            <a:r>
              <a:rPr lang="en-US" dirty="0" smtClean="0"/>
              <a:t>Us WG call in if can’t make F2F in person</a:t>
            </a:r>
          </a:p>
          <a:p>
            <a:r>
              <a:rPr lang="en-US" dirty="0" smtClean="0"/>
              <a:t>Would like Quorum for Tuesday 9 AM and Thursday 1 PM</a:t>
            </a:r>
          </a:p>
          <a:p>
            <a:pPr lvl="1"/>
            <a:r>
              <a:rPr lang="en-US" dirty="0" smtClean="0"/>
              <a:t>Will run meetings as Ad Hoc otherwise</a:t>
            </a:r>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1/5/16 @11:30 EST</a:t>
            </a:r>
            <a:endParaRPr lang="en-US" dirty="0"/>
          </a:p>
        </p:txBody>
      </p:sp>
      <p:sp>
        <p:nvSpPr>
          <p:cNvPr id="4" name="Date Placeholder 3"/>
          <p:cNvSpPr>
            <a:spLocks noGrp="1"/>
          </p:cNvSpPr>
          <p:nvPr>
            <p:ph type="dt" sz="half" idx="10"/>
          </p:nvPr>
        </p:nvSpPr>
        <p:spPr/>
        <p:txBody>
          <a:bodyPr/>
          <a:lstStyle/>
          <a:p>
            <a:pPr>
              <a:defRPr/>
            </a:pPr>
            <a:fld id="{A52F96F3-01A0-4843-BB57-951C083BE232}" type="datetime1">
              <a:rPr lang="en-US" smtClean="0"/>
              <a:t>1/5/2016</a:t>
            </a:fld>
            <a:endParaRPr lang="en-US"/>
          </a:p>
        </p:txBody>
      </p:sp>
      <p:sp>
        <p:nvSpPr>
          <p:cNvPr id="5" name="Footer Placeholder 4"/>
          <p:cNvSpPr>
            <a:spLocks noGrp="1"/>
          </p:cNvSpPr>
          <p:nvPr>
            <p:ph type="ftr" sz="quarter" idx="11"/>
          </p:nvPr>
        </p:nvSpPr>
        <p:spPr/>
        <p:txBody>
          <a:body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0731340E-0FEF-4440-A57A-29A101A4AA7F}" type="datetime1">
              <a:rPr lang="en-US" smtClean="0"/>
              <a:t>1/5/2016</a:t>
            </a:fld>
            <a:endParaRPr lang="en-US"/>
          </a:p>
        </p:txBody>
      </p:sp>
      <p:sp>
        <p:nvSpPr>
          <p:cNvPr id="3" name="Footer Placeholder 2"/>
          <p:cNvSpPr>
            <a:spLocks noGrp="1"/>
          </p:cNvSpPr>
          <p:nvPr>
            <p:ph type="ftr" sz="quarter" idx="11"/>
          </p:nvPr>
        </p:nvSpPr>
        <p:spPr/>
        <p:txBody>
          <a:bodyPr/>
          <a:lstStyle/>
          <a:p>
            <a:pPr>
              <a:defRPr/>
            </a:pPr>
            <a:r>
              <a:rPr lang="en-US" smtClean="0"/>
              <a:t>Doc #: 5-15-0079-01-agen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5801ED9A-C828-4212-98C0-36A7DAC7371D}" type="datetime1">
              <a:rPr lang="en-US" smtClean="0"/>
              <a:t>1/5/2016</a:t>
            </a:fld>
            <a:endParaRPr lang="en-US"/>
          </a:p>
        </p:txBody>
      </p:sp>
      <p:sp>
        <p:nvSpPr>
          <p:cNvPr id="4" name="Footer Placeholder 3"/>
          <p:cNvSpPr>
            <a:spLocks noGrp="1"/>
          </p:cNvSpPr>
          <p:nvPr>
            <p:ph type="ftr" sz="quarter" idx="11"/>
          </p:nvPr>
        </p:nvSpPr>
        <p:spPr/>
        <p:txBody>
          <a:bodyPr/>
          <a:lstStyle/>
          <a:p>
            <a:pPr>
              <a:defRPr/>
            </a:pPr>
            <a:r>
              <a:rPr lang="en-US" smtClean="0"/>
              <a:t>Doc #: 5-15-0079-01-agen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4</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158010802"/>
              </p:ext>
            </p:extLst>
          </p:nvPr>
        </p:nvGraphicFramePr>
        <p:xfrm>
          <a:off x="1905000" y="869214"/>
          <a:ext cx="4724400" cy="4619657"/>
        </p:xfrm>
        <a:graphic>
          <a:graphicData uri="http://schemas.openxmlformats.org/drawingml/2006/table">
            <a:tbl>
              <a:tblPr>
                <a:tableStyleId>{5C22544A-7EE6-4342-B048-85BDC9FD1C3A}</a:tableStyleId>
              </a:tblPr>
              <a:tblGrid>
                <a:gridCol w="689507"/>
                <a:gridCol w="689507"/>
                <a:gridCol w="791657"/>
                <a:gridCol w="919342"/>
                <a:gridCol w="1634387"/>
              </a:tblGrid>
              <a:tr h="491759">
                <a:tc>
                  <a:txBody>
                    <a:bodyPr/>
                    <a:lstStyle/>
                    <a:p>
                      <a:pPr algn="l"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tr>
              <a:tr h="163919">
                <a:tc>
                  <a:txBody>
                    <a:bodyPr/>
                    <a:lstStyle/>
                    <a:p>
                      <a:pPr algn="r"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r>
              <a:tr h="327838">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327838">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327838">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Yuriy</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87824">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STAFF</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Jonathan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Goldberg</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IEEE</a:t>
                      </a:r>
                    </a:p>
                  </a:txBody>
                  <a:tcPr marL="7620" marR="7620" marT="7620"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r>
              <a:tr h="163919">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539115"/>
            <a:ext cx="8382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lvl="1">
              <a:buFont typeface="Calibri" pitchFamily="34" charset="0"/>
              <a:buAutoNum type="alphaLcPeriod"/>
            </a:pPr>
            <a:r>
              <a:rPr lang="en-US" dirty="0" smtClean="0">
                <a:latin typeface="Times New Roman" pitchFamily="18" charset="0"/>
              </a:rPr>
              <a:t>Planning for January 2016 Face-to-Face</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smtClean="0">
                <a:latin typeface="Times New Roman" pitchFamily="18" charset="0"/>
              </a:rPr>
              <a:t>Draft status</a:t>
            </a:r>
          </a:p>
          <a:p>
            <a:pPr lvl="1">
              <a:buFont typeface="Calibri" pitchFamily="34" charset="0"/>
              <a:buAutoNum type="alphaLcPeriod"/>
            </a:pPr>
            <a:r>
              <a:rPr lang="en-US" dirty="0" smtClean="0">
                <a:latin typeface="Times New Roman" pitchFamily="18" charset="0"/>
              </a:rPr>
              <a:t>Ad Hoc report</a:t>
            </a:r>
          </a:p>
          <a:p>
            <a:pPr>
              <a:buFont typeface="Calibri" pitchFamily="34" charset="0"/>
              <a:buAutoNum type="arabicPeriod"/>
            </a:pPr>
            <a:r>
              <a:rPr lang="en-US" dirty="0" smtClean="0">
                <a:latin typeface="Times New Roman" pitchFamily="18" charset="0"/>
              </a:rPr>
              <a:t>Status on 1900.5.2</a:t>
            </a:r>
          </a:p>
          <a:p>
            <a:pPr lvl="1">
              <a:buFont typeface="Calibri" pitchFamily="34" charset="0"/>
              <a:buAutoNum type="alphaLcPeriod"/>
            </a:pPr>
            <a:r>
              <a:rPr lang="en-US" dirty="0" smtClean="0">
                <a:latin typeface="Times New Roman" pitchFamily="18" charset="0"/>
              </a:rPr>
              <a:t>Ballot status</a:t>
            </a:r>
          </a:p>
          <a:p>
            <a:pPr lvl="1">
              <a:buFont typeface="Calibri" pitchFamily="34" charset="0"/>
              <a:buAutoNum type="alphaLcPeriod"/>
            </a:pPr>
            <a:r>
              <a:rPr lang="en-US" dirty="0" smtClean="0">
                <a:latin typeface="Times New Roman" pitchFamily="18" charset="0"/>
              </a:rPr>
              <a:t>Other?</a:t>
            </a:r>
            <a:endParaRPr lang="en-US" dirty="0">
              <a:latin typeface="Times New Roman" pitchFamily="18" charset="0"/>
            </a:endParaRPr>
          </a:p>
          <a:p>
            <a:pPr>
              <a:buFont typeface="Calibri" pitchFamily="34" charset="0"/>
              <a:buAutoNum type="arabicPeriod"/>
            </a:pPr>
            <a:r>
              <a:rPr lang="en-US" dirty="0">
                <a:latin typeface="Times New Roman" pitchFamily="18" charset="0"/>
              </a:rPr>
              <a:t>Review 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DB432730-16E0-43F6-82E4-B2AEFAE50ED0}" type="datetime1">
              <a:rPr lang="en-US" smtClean="0"/>
              <a:t>1/5/2016</a:t>
            </a:fld>
            <a:endParaRPr lang="en-US"/>
          </a:p>
        </p:txBody>
      </p:sp>
      <p:sp>
        <p:nvSpPr>
          <p:cNvPr id="3" name="Footer Placeholder 2"/>
          <p:cNvSpPr>
            <a:spLocks noGrp="1"/>
          </p:cNvSpPr>
          <p:nvPr>
            <p:ph type="ftr" sz="quarter" idx="11"/>
          </p:nvPr>
        </p:nvSpPr>
        <p:spPr/>
        <p:txBody>
          <a:bodyPr/>
          <a:lstStyle/>
          <a:p>
            <a:pPr>
              <a:defRPr/>
            </a:pPr>
            <a:r>
              <a:rPr lang="en-US" smtClean="0"/>
              <a:t>Doc #: 5-15-0079-01-agen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5-15-0079-01</a:t>
            </a:r>
          </a:p>
          <a:p>
            <a:r>
              <a:rPr dirty="0" smtClean="0"/>
              <a:t>Mover: Darcy</a:t>
            </a:r>
            <a:endParaRPr dirty="0" smtClean="0"/>
          </a:p>
          <a:p>
            <a:r>
              <a:rPr dirty="0" smtClean="0"/>
              <a:t>Second: </a:t>
            </a:r>
            <a:r>
              <a:rPr lang="en-US" dirty="0" err="1"/>
              <a:t>Yuriy</a:t>
            </a:r>
            <a:endParaRPr lang="en-US" dirty="0"/>
          </a:p>
          <a:p>
            <a:r>
              <a:rPr lang="en-US" dirty="0" smtClean="0"/>
              <a:t>Vote: UC </a:t>
            </a:r>
            <a:endParaRPr dirty="0" smtClean="0"/>
          </a:p>
        </p:txBody>
      </p:sp>
      <p:sp>
        <p:nvSpPr>
          <p:cNvPr id="4" name="Date Placeholder 3"/>
          <p:cNvSpPr>
            <a:spLocks noGrp="1"/>
          </p:cNvSpPr>
          <p:nvPr>
            <p:ph type="dt" sz="quarter" idx="10"/>
          </p:nvPr>
        </p:nvSpPr>
        <p:spPr/>
        <p:txBody>
          <a:bodyPr/>
          <a:lstStyle/>
          <a:p>
            <a:pPr>
              <a:defRPr/>
            </a:pPr>
            <a:fld id="{14868AEF-003F-4E5D-BF8E-C952D38FC08C}" type="datetime1">
              <a:rPr lang="en-US" smtClean="0"/>
              <a:t>1/5/2016</a:t>
            </a:fld>
            <a:endParaRPr lang="en-US"/>
          </a:p>
        </p:txBody>
      </p:sp>
      <p:sp>
        <p:nvSpPr>
          <p:cNvPr id="5" name="Footer Placeholder 4"/>
          <p:cNvSpPr>
            <a:spLocks noGrp="1"/>
          </p:cNvSpPr>
          <p:nvPr>
            <p:ph type="ftr" sz="quarter" idx="11"/>
          </p:nvPr>
        </p:nvSpPr>
        <p:spPr/>
        <p:txBody>
          <a:bodyPr/>
          <a:lstStyle/>
          <a:p>
            <a:pPr>
              <a:defRPr/>
            </a:pPr>
            <a:r>
              <a:rPr lang="en-US" smtClean="0"/>
              <a:t>Doc #: 5-15-0079-01-agen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2CA54664-E80F-4A48-BCBA-A4ACAF8473B4}" type="datetime1">
              <a:rPr lang="en-US" smtClean="0"/>
              <a:t>1/5/2016</a:t>
            </a:fld>
            <a:endParaRPr lang="en-US"/>
          </a:p>
        </p:txBody>
      </p:sp>
      <p:sp>
        <p:nvSpPr>
          <p:cNvPr id="3" name="Footer Placeholder 2"/>
          <p:cNvSpPr>
            <a:spLocks noGrp="1"/>
          </p:cNvSpPr>
          <p:nvPr>
            <p:ph type="ftr" sz="quarter" idx="11"/>
          </p:nvPr>
        </p:nvSpPr>
        <p:spPr/>
        <p:txBody>
          <a:bodyPr/>
          <a:lstStyle/>
          <a:p>
            <a:pPr>
              <a:defRPr/>
            </a:pPr>
            <a:r>
              <a:rPr lang="en-US" smtClean="0"/>
              <a:t>Doc #: 5-15-0079-01-agen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32038F7C-E54A-482C-829F-147CA3379A6E}" type="datetime1">
              <a:rPr lang="en-US" smtClean="0"/>
              <a:t>1/5/2016</a:t>
            </a:fld>
            <a:endParaRPr lang="en-US"/>
          </a:p>
        </p:txBody>
      </p:sp>
      <p:sp>
        <p:nvSpPr>
          <p:cNvPr id="3" name="Footer Placeholder 2"/>
          <p:cNvSpPr>
            <a:spLocks noGrp="1"/>
          </p:cNvSpPr>
          <p:nvPr>
            <p:ph type="ftr" sz="quarter" idx="11"/>
          </p:nvPr>
        </p:nvSpPr>
        <p:spPr/>
        <p:txBody>
          <a:bodyPr/>
          <a:lstStyle/>
          <a:p>
            <a:pPr>
              <a:defRPr/>
            </a:pPr>
            <a:r>
              <a:rPr lang="en-US" smtClean="0"/>
              <a:t>Doc #: 5-15-0079-01-agen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6322E81-5A8D-4108-BA4D-838672E51ADA}" type="datetime1">
              <a:rPr lang="en-US" smtClean="0"/>
              <a:t>1/5/2016</a:t>
            </a:fld>
            <a:endParaRPr lang="en-US"/>
          </a:p>
        </p:txBody>
      </p:sp>
      <p:sp>
        <p:nvSpPr>
          <p:cNvPr id="3" name="Footer Placeholder 2"/>
          <p:cNvSpPr>
            <a:spLocks noGrp="1"/>
          </p:cNvSpPr>
          <p:nvPr>
            <p:ph type="ftr" sz="quarter" idx="11"/>
          </p:nvPr>
        </p:nvSpPr>
        <p:spPr/>
        <p:txBody>
          <a:bodyPr/>
          <a:lstStyle/>
          <a:p>
            <a:pPr>
              <a:defRPr/>
            </a:pPr>
            <a:r>
              <a:rPr lang="en-US" smtClean="0"/>
              <a:t>Doc #: 5-15-0079-01-agen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7968</TotalTime>
  <Words>1563</Words>
  <Application>Microsoft Office PowerPoint</Application>
  <PresentationFormat>On-screen Show (4:3)</PresentationFormat>
  <Paragraphs>345</Paragraphs>
  <Slides>21</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Planning for F2F</vt:lpstr>
      <vt:lpstr>Status on 1900.5.1</vt:lpstr>
      <vt:lpstr>Working Schedule for 1900.5.1</vt:lpstr>
      <vt:lpstr>Current Status for 1900.5.2</vt:lpstr>
      <vt:lpstr>Working Schedule for 1900.5.2</vt:lpstr>
      <vt:lpstr>Other DySPAN-SC Activities</vt:lpstr>
      <vt:lpstr>Marketing Inputs</vt:lpstr>
      <vt:lpstr>Meeting Planning</vt:lpstr>
      <vt:lpstr>F2F Meeting Details</vt:lpstr>
      <vt:lpstr>IEEE 1900.5 Meeting 1/5/16 @11:30 EST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201</cp:revision>
  <dcterms:created xsi:type="dcterms:W3CDTF">2013-08-13T02:52:21Z</dcterms:created>
  <dcterms:modified xsi:type="dcterms:W3CDTF">2016-01-05T18:47:28Z</dcterms:modified>
</cp:coreProperties>
</file>