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15" r:id="rId3"/>
    <p:sldId id="337" r:id="rId4"/>
    <p:sldId id="313" r:id="rId5"/>
    <p:sldId id="332" r:id="rId6"/>
    <p:sldId id="317" r:id="rId7"/>
    <p:sldId id="352" r:id="rId8"/>
    <p:sldId id="353" r:id="rId9"/>
    <p:sldId id="354" r:id="rId10"/>
    <p:sldId id="355" r:id="rId11"/>
    <p:sldId id="307" r:id="rId12"/>
    <p:sldId id="362" r:id="rId13"/>
    <p:sldId id="360" r:id="rId14"/>
    <p:sldId id="363" r:id="rId15"/>
    <p:sldId id="335" r:id="rId16"/>
    <p:sldId id="359" r:id="rId17"/>
    <p:sldId id="344" r:id="rId18"/>
    <p:sldId id="346" r:id="rId19"/>
    <p:sldId id="347" r:id="rId20"/>
    <p:sldId id="351"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022"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12/28/2015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87B2D31-5846-40D0-8680-C0666120DE72}" type="datetime1">
              <a:rPr lang="en-US" smtClean="0"/>
              <a:t>12/28/2015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5-15-0079-00-agen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ADB9B21-B4FB-4471-8CE0-0794D455E578}" type="datetime1">
              <a:rPr lang="en-US" smtClean="0"/>
              <a:t>12/28/2015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5-15-0079-00-agen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F6031CD-C718-4C36-AA55-E0C6EA59488A}" type="datetime1">
              <a:rPr lang="en-US" smtClean="0"/>
              <a:t>12/28/2015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5-15-0079-00-agen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D93D6FE-318E-4DC4-B540-C1CD453A50BE}" type="datetime1">
              <a:rPr lang="en-US" smtClean="0"/>
              <a:t>12/28/2015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5-15-0079-00-agen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FF4A4B8-8343-4F12-ABD3-F59956240FF1}" type="datetime1">
              <a:rPr lang="en-US" smtClean="0"/>
              <a:t>12/28/2015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5-15-0079-00-agen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F0A4495-7433-4D92-A4B9-0779CC7088C5}" type="datetime1">
              <a:rPr lang="en-US" smtClean="0"/>
              <a:t>12/28/2015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5-15-0079-00-agen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96D751CA-5AE1-4D2F-B701-B6C4675F4881}" type="datetime1">
              <a:rPr lang="en-US" smtClean="0"/>
              <a:t>12/28/2015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5-15-0079-00-agen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CF24182-C98D-47A5-9116-A65FAF271051}" type="datetime1">
              <a:rPr lang="en-US" smtClean="0"/>
              <a:t>12/28/2015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5-15-0079-00-agen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1003CA7-28C7-4022-8E4A-0643BEC00FD4}" type="datetime1">
              <a:rPr lang="en-US" smtClean="0"/>
              <a:t>12/28/2015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5-15-0079-00-agen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43F8A80-84EF-4078-8B74-42FD03928738}" type="datetime1">
              <a:rPr lang="en-US" smtClean="0"/>
              <a:t>12/28/2015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5-15-0079-00-agen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9025D71-16B4-485B-8FCB-E60BEE14BE7C}" type="datetime1">
              <a:rPr lang="en-US" smtClean="0"/>
              <a:t>12/28/2015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5-15-0079-00-agen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6BBA692F-997B-4C48-B548-E0AE50B52783}" type="datetime1">
              <a:rPr lang="en-US" smtClean="0"/>
              <a:t>12/28/2015</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5-15-0079-00-agen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mailto:dchest04@harris.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061F2900-E0FB-48A9-9E3C-EF2529E5D729}" type="datetime1">
              <a:rPr lang="en-US" smtClean="0">
                <a:solidFill>
                  <a:srgbClr val="000099"/>
                </a:solidFill>
              </a:rPr>
              <a:t>12/28/2015</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37411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 on </a:t>
            </a:r>
            <a:r>
              <a:rPr lang="en-US" sz="1200" b="1" dirty="0" smtClean="0">
                <a:latin typeface="Arial" pitchFamily="34" charset="0"/>
                <a:cs typeface="Times New Roman" pitchFamily="18" charset="0"/>
              </a:rPr>
              <a:t>05 January 2016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28 December </a:t>
            </a:r>
            <a:r>
              <a:rPr lang="en-US" sz="1200" b="1" dirty="0" smtClean="0">
                <a:latin typeface="Arial" pitchFamily="34" charset="0"/>
                <a:cs typeface="Times New Roman" pitchFamily="18" charset="0"/>
              </a:rPr>
              <a:t>2015</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a:latin typeface="Arial" pitchFamily="34" charset="0"/>
                <a:cs typeface="Times New Roman" pitchFamily="18" charset="0"/>
              </a:rPr>
              <a:t>5-15-0079-00-agen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a:t>5-15-0079-00-agen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4D32A2E8-E140-4978-96C7-8A1443AA2E81}" type="datetime1">
              <a:rPr lang="en-US" smtClean="0"/>
              <a:t>12/28/2015</a:t>
            </a:fld>
            <a:endParaRPr lang="en-US"/>
          </a:p>
        </p:txBody>
      </p:sp>
      <p:sp>
        <p:nvSpPr>
          <p:cNvPr id="3" name="Footer Placeholder 2"/>
          <p:cNvSpPr>
            <a:spLocks noGrp="1"/>
          </p:cNvSpPr>
          <p:nvPr>
            <p:ph type="ftr" sz="quarter" idx="11"/>
          </p:nvPr>
        </p:nvSpPr>
        <p:spPr/>
        <p:txBody>
          <a:bodyPr/>
          <a:lstStyle/>
          <a:p>
            <a:pPr>
              <a:defRPr/>
            </a:pPr>
            <a:r>
              <a:rPr lang="en-US" smtClean="0"/>
              <a:t>Doc #: 5-15-0079-00-agen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0" indent="0" eaLnBrk="1" fontAlgn="auto" hangingPunct="1">
              <a:lnSpc>
                <a:spcPct val="115000"/>
              </a:lnSpc>
              <a:spcBef>
                <a:spcPts val="0"/>
              </a:spcBef>
              <a:spcAft>
                <a:spcPts val="0"/>
              </a:spcAft>
              <a:buNone/>
              <a:defRPr/>
            </a:pPr>
            <a:r>
              <a:rPr lang="en-US" dirty="0" smtClean="0">
                <a:ea typeface="Calibri"/>
                <a:cs typeface="Times New Roman"/>
              </a:rPr>
              <a:t>TBD</a:t>
            </a:r>
            <a:endParaRPr dirty="0" smtClean="0"/>
          </a:p>
          <a:p>
            <a:endParaRPr dirty="0" smtClean="0"/>
          </a:p>
          <a:p>
            <a:r>
              <a:rPr dirty="0" smtClean="0"/>
              <a:t>Mover:  </a:t>
            </a:r>
          </a:p>
          <a:p>
            <a:r>
              <a:rPr dirty="0" smtClean="0"/>
              <a:t>Second:</a:t>
            </a:r>
          </a:p>
          <a:p>
            <a:r>
              <a:rPr lang="en-US" dirty="0" smtClean="0"/>
              <a:t>Vote:</a:t>
            </a:r>
            <a:endParaRPr dirty="0" smtClean="0"/>
          </a:p>
        </p:txBody>
      </p:sp>
      <p:sp>
        <p:nvSpPr>
          <p:cNvPr id="4" name="Date Placeholder 3"/>
          <p:cNvSpPr>
            <a:spLocks noGrp="1"/>
          </p:cNvSpPr>
          <p:nvPr>
            <p:ph type="dt" sz="quarter" idx="10"/>
          </p:nvPr>
        </p:nvSpPr>
        <p:spPr/>
        <p:txBody>
          <a:bodyPr/>
          <a:lstStyle/>
          <a:p>
            <a:pPr>
              <a:defRPr/>
            </a:pPr>
            <a:fld id="{7EBDA3BB-F6FB-4FE0-87A0-35A816E16BB2}" type="datetime1">
              <a:rPr lang="en-US" smtClean="0"/>
              <a:t>12/28/2015</a:t>
            </a:fld>
            <a:endParaRPr lang="en-US"/>
          </a:p>
        </p:txBody>
      </p:sp>
      <p:sp>
        <p:nvSpPr>
          <p:cNvPr id="5" name="Footer Placeholder 4"/>
          <p:cNvSpPr>
            <a:spLocks noGrp="1"/>
          </p:cNvSpPr>
          <p:nvPr>
            <p:ph type="ftr" sz="quarter" idx="11"/>
          </p:nvPr>
        </p:nvSpPr>
        <p:spPr/>
        <p:txBody>
          <a:bodyPr/>
          <a:lstStyle/>
          <a:p>
            <a:pPr>
              <a:defRPr/>
            </a:pPr>
            <a:r>
              <a:rPr lang="en-US" smtClean="0"/>
              <a:t>Doc #: 5-15-0079-00-agen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636"/>
            <a:ext cx="8229600" cy="1143000"/>
          </a:xfrm>
        </p:spPr>
        <p:txBody>
          <a:bodyPr/>
          <a:lstStyle/>
          <a:p>
            <a:r>
              <a:rPr lang="en-US" dirty="0" smtClean="0"/>
              <a:t>Planning for F2F</a:t>
            </a:r>
            <a:endParaRPr lang="en-US" dirty="0"/>
          </a:p>
        </p:txBody>
      </p:sp>
      <p:sp>
        <p:nvSpPr>
          <p:cNvPr id="3" name="Content Placeholder 2"/>
          <p:cNvSpPr>
            <a:spLocks noGrp="1"/>
          </p:cNvSpPr>
          <p:nvPr>
            <p:ph idx="1"/>
          </p:nvPr>
        </p:nvSpPr>
        <p:spPr>
          <a:xfrm>
            <a:off x="457200" y="838200"/>
            <a:ext cx="8229600" cy="4525963"/>
          </a:xfrm>
        </p:spPr>
        <p:txBody>
          <a:bodyPr/>
          <a:lstStyle/>
          <a:p>
            <a:r>
              <a:rPr lang="en-US" dirty="0" smtClean="0"/>
              <a:t>Who will be attending?</a:t>
            </a:r>
          </a:p>
          <a:p>
            <a:r>
              <a:rPr lang="en-US" dirty="0" smtClean="0"/>
              <a:t>Agenda topics?</a:t>
            </a:r>
          </a:p>
          <a:p>
            <a:pPr lvl="1"/>
            <a:r>
              <a:rPr lang="en-US" dirty="0" smtClean="0"/>
              <a:t>1900.5.1 deep dive</a:t>
            </a:r>
          </a:p>
          <a:p>
            <a:pPr lvl="1"/>
            <a:r>
              <a:rPr lang="en-US" dirty="0" smtClean="0"/>
              <a:t>1900.5.2 deep dive</a:t>
            </a:r>
          </a:p>
          <a:p>
            <a:pPr lvl="1"/>
            <a:r>
              <a:rPr lang="en-US" dirty="0" smtClean="0"/>
              <a:t>Marketing deep dive </a:t>
            </a:r>
          </a:p>
          <a:p>
            <a:pPr lvl="2"/>
            <a:r>
              <a:rPr lang="en-US" dirty="0" err="1" smtClean="0"/>
              <a:t>WinnF</a:t>
            </a:r>
            <a:r>
              <a:rPr lang="en-US" dirty="0" smtClean="0"/>
              <a:t> Scenarios and Requirements</a:t>
            </a:r>
          </a:p>
          <a:p>
            <a:pPr lvl="2"/>
            <a:r>
              <a:rPr lang="en-US" dirty="0" smtClean="0"/>
              <a:t>NSC Scenarios and Requirements</a:t>
            </a:r>
            <a:endParaRPr lang="en-US" dirty="0" smtClean="0"/>
          </a:p>
        </p:txBody>
      </p:sp>
      <p:sp>
        <p:nvSpPr>
          <p:cNvPr id="4" name="Date Placeholder 3"/>
          <p:cNvSpPr>
            <a:spLocks noGrp="1"/>
          </p:cNvSpPr>
          <p:nvPr>
            <p:ph type="dt" sz="half" idx="10"/>
          </p:nvPr>
        </p:nvSpPr>
        <p:spPr/>
        <p:txBody>
          <a:bodyPr/>
          <a:lstStyle/>
          <a:p>
            <a:pPr>
              <a:defRPr/>
            </a:pPr>
            <a:fld id="{EB9C06F5-2DE8-4F66-A60E-BD7806504B42}" type="datetime1">
              <a:rPr lang="en-US" smtClean="0"/>
              <a:t>12/28/2015</a:t>
            </a:fld>
            <a:endParaRPr lang="en-US"/>
          </a:p>
        </p:txBody>
      </p:sp>
      <p:sp>
        <p:nvSpPr>
          <p:cNvPr id="5" name="Footer Placeholder 4"/>
          <p:cNvSpPr>
            <a:spLocks noGrp="1"/>
          </p:cNvSpPr>
          <p:nvPr>
            <p:ph type="ftr" sz="quarter" idx="11"/>
          </p:nvPr>
        </p:nvSpPr>
        <p:spPr/>
        <p:txBody>
          <a:bodyPr/>
          <a:lstStyle/>
          <a:p>
            <a:pPr>
              <a:defRPr/>
            </a:pPr>
            <a:r>
              <a:rPr lang="en-US" smtClean="0"/>
              <a:t>Doc #: 5-15-0079-00-agen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3184655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on 1900.5.1</a:t>
            </a:r>
            <a:endParaRPr lang="en-US" dirty="0"/>
          </a:p>
        </p:txBody>
      </p:sp>
      <p:sp>
        <p:nvSpPr>
          <p:cNvPr id="3" name="Content Placeholder 2"/>
          <p:cNvSpPr>
            <a:spLocks noGrp="1"/>
          </p:cNvSpPr>
          <p:nvPr>
            <p:ph idx="1"/>
          </p:nvPr>
        </p:nvSpPr>
        <p:spPr/>
        <p:txBody>
          <a:bodyPr/>
          <a:lstStyle/>
          <a:p>
            <a:r>
              <a:rPr lang="en-US" dirty="0" smtClean="0"/>
              <a:t>Next </a:t>
            </a:r>
            <a:r>
              <a:rPr lang="en-US" dirty="0" smtClean="0"/>
              <a:t>Draft update?</a:t>
            </a:r>
            <a:endParaRPr lang="en-US" dirty="0"/>
          </a:p>
        </p:txBody>
      </p:sp>
      <p:sp>
        <p:nvSpPr>
          <p:cNvPr id="4" name="Date Placeholder 3"/>
          <p:cNvSpPr>
            <a:spLocks noGrp="1"/>
          </p:cNvSpPr>
          <p:nvPr>
            <p:ph type="dt" sz="half" idx="10"/>
          </p:nvPr>
        </p:nvSpPr>
        <p:spPr/>
        <p:txBody>
          <a:bodyPr/>
          <a:lstStyle/>
          <a:p>
            <a:pPr>
              <a:defRPr/>
            </a:pPr>
            <a:fld id="{3909EE0D-7BBB-4865-A70F-D2EC9A2528A9}" type="datetime1">
              <a:rPr lang="en-US" smtClean="0"/>
              <a:t>12/28/2015</a:t>
            </a:fld>
            <a:endParaRPr lang="en-US"/>
          </a:p>
        </p:txBody>
      </p:sp>
      <p:sp>
        <p:nvSpPr>
          <p:cNvPr id="5" name="Footer Placeholder 4"/>
          <p:cNvSpPr>
            <a:spLocks noGrp="1"/>
          </p:cNvSpPr>
          <p:nvPr>
            <p:ph type="ftr" sz="quarter" idx="11"/>
          </p:nvPr>
        </p:nvSpPr>
        <p:spPr/>
        <p:txBody>
          <a:bodyPr/>
          <a:lstStyle/>
          <a:p>
            <a:pPr>
              <a:defRPr/>
            </a:pPr>
            <a:r>
              <a:rPr lang="en-US" smtClean="0"/>
              <a:t>Doc #: 5-15-0079-00-agen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1514460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8195" name="Content Placeholder 2"/>
          <p:cNvSpPr>
            <a:spLocks noGrp="1"/>
          </p:cNvSpPr>
          <p:nvPr>
            <p:ph idx="1"/>
          </p:nvPr>
        </p:nvSpPr>
        <p:spPr>
          <a:xfrm>
            <a:off x="381000" y="1447800"/>
            <a:ext cx="8229600" cy="4525963"/>
          </a:xfrm>
        </p:spPr>
        <p:txBody>
          <a:bodyPr/>
          <a:lstStyle/>
          <a:p>
            <a:r>
              <a:rPr altLang="en-US" sz="1400" smtClean="0"/>
              <a:t>Complete Draft for Clause 4					7/30√</a:t>
            </a:r>
          </a:p>
          <a:p>
            <a:r>
              <a:rPr altLang="en-US" sz="1400" smtClean="0"/>
              <a:t>Complete Draft for Clause 5					10/15     </a:t>
            </a:r>
            <a:r>
              <a:rPr altLang="en-US" sz="1400" b="1" smtClean="0">
                <a:solidFill>
                  <a:srgbClr val="FF0000"/>
                </a:solidFill>
              </a:rPr>
              <a:t>1/16</a:t>
            </a:r>
          </a:p>
          <a:p>
            <a:r>
              <a:rPr altLang="en-US" sz="1400" smtClean="0"/>
              <a:t>Complete Draft for Clause 6					1/16       </a:t>
            </a:r>
            <a:r>
              <a:rPr altLang="en-US" sz="1400" b="1" smtClean="0">
                <a:solidFill>
                  <a:srgbClr val="FF0000"/>
                </a:solidFill>
              </a:rPr>
              <a:t>2/16</a:t>
            </a:r>
            <a:endParaRPr altLang="en-US" sz="1400" smtClean="0"/>
          </a:p>
          <a:p>
            <a:r>
              <a:rPr altLang="en-US" sz="1400" smtClean="0"/>
              <a:t>Complete Draft for Clause 7					3/16</a:t>
            </a:r>
          </a:p>
          <a:p>
            <a:r>
              <a:rPr altLang="en-US" sz="1400" smtClean="0"/>
              <a:t>Annex A						6/16</a:t>
            </a:r>
          </a:p>
          <a:p>
            <a:r>
              <a:rPr altLang="en-US" sz="1400" smtClean="0"/>
              <a:t>First WG Ballot						6/16</a:t>
            </a:r>
          </a:p>
          <a:p>
            <a:r>
              <a:rPr altLang="en-US" sz="1400" smtClean="0"/>
              <a:t>WG Recirc						8/16</a:t>
            </a:r>
          </a:p>
          <a:p>
            <a:r>
              <a:rPr altLang="en-US" sz="1400" smtClean="0"/>
              <a:t>WG Recirc 2						10/16</a:t>
            </a:r>
          </a:p>
          <a:p>
            <a:r>
              <a:rPr altLang="en-US" sz="1400" smtClean="0"/>
              <a:t>Sponsor Ballot						1/17</a:t>
            </a:r>
          </a:p>
          <a:p>
            <a:r>
              <a:rPr altLang="en-US" sz="1400" smtClean="0"/>
              <a:t>Sponsor Recirc						3/17</a:t>
            </a:r>
          </a:p>
          <a:p>
            <a:r>
              <a:rPr altLang="en-US" sz="1400" smtClean="0"/>
              <a:t>Sponsor Recirc 2						5/17</a:t>
            </a:r>
          </a:p>
          <a:p>
            <a:r>
              <a:rPr altLang="en-US" sz="1400" smtClean="0"/>
              <a:t>Submit to REVCOM						6/17</a:t>
            </a:r>
          </a:p>
          <a:p>
            <a:endParaRPr altLang="en-US" sz="1400" smtClean="0"/>
          </a:p>
          <a:p>
            <a:endParaRPr altLang="en-US" sz="1400" smtClean="0"/>
          </a:p>
        </p:txBody>
      </p:sp>
      <p:sp>
        <p:nvSpPr>
          <p:cNvPr id="4" name="Date Placeholder 3"/>
          <p:cNvSpPr>
            <a:spLocks noGrp="1"/>
          </p:cNvSpPr>
          <p:nvPr>
            <p:ph type="dt" sz="quarter" idx="10"/>
          </p:nvPr>
        </p:nvSpPr>
        <p:spPr/>
        <p:txBody>
          <a:bodyPr/>
          <a:lstStyle/>
          <a:p>
            <a:pPr>
              <a:defRPr/>
            </a:pPr>
            <a:fld id="{A78CDEAA-F5F6-43EC-BB4E-5B31BC1ADA43}" type="datetime1">
              <a:rPr lang="en-US" smtClean="0"/>
              <a:t>12/28/2015</a:t>
            </a:fld>
            <a:endParaRPr lang="en-US"/>
          </a:p>
        </p:txBody>
      </p:sp>
      <p:sp>
        <p:nvSpPr>
          <p:cNvPr id="5" name="Footer Placeholder 4"/>
          <p:cNvSpPr>
            <a:spLocks noGrp="1"/>
          </p:cNvSpPr>
          <p:nvPr>
            <p:ph type="ftr" sz="quarter" idx="11"/>
          </p:nvPr>
        </p:nvSpPr>
        <p:spPr/>
        <p:txBody>
          <a:bodyPr/>
          <a:lstStyle/>
          <a:p>
            <a:pPr>
              <a:defRPr/>
            </a:pPr>
            <a:r>
              <a:rPr lang="en-US" smtClean="0"/>
              <a:t>Doc #: 5-15-0079-00-agen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7C28F411-A1BB-4B17-BDA9-F0D485D9D40A}" type="slidenum">
              <a:rPr lang="en-US" altLang="en-US" sz="1200" smtClean="0"/>
              <a:pPr>
                <a:spcBef>
                  <a:spcPct val="0"/>
                </a:spcBef>
                <a:buFontTx/>
                <a:buNone/>
              </a:pPr>
              <a:t>14</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6025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Draft updates in Response to Mandatory </a:t>
            </a:r>
            <a:r>
              <a:rPr lang="en-US" dirty="0" err="1" smtClean="0"/>
              <a:t>Cooridnation</a:t>
            </a:r>
            <a:endParaRPr dirty="0" smtClean="0"/>
          </a:p>
          <a:p>
            <a:r>
              <a:rPr lang="en-US" dirty="0" smtClean="0"/>
              <a:t>Start of 1900.5.2 Ballot?</a:t>
            </a:r>
            <a:endParaRPr dirty="0" smtClean="0"/>
          </a:p>
        </p:txBody>
      </p:sp>
      <p:sp>
        <p:nvSpPr>
          <p:cNvPr id="4" name="Date Placeholder 3"/>
          <p:cNvSpPr>
            <a:spLocks noGrp="1"/>
          </p:cNvSpPr>
          <p:nvPr>
            <p:ph type="dt" sz="quarter" idx="10"/>
          </p:nvPr>
        </p:nvSpPr>
        <p:spPr/>
        <p:txBody>
          <a:bodyPr/>
          <a:lstStyle/>
          <a:p>
            <a:pPr>
              <a:defRPr/>
            </a:pPr>
            <a:fld id="{4C280771-8739-4690-A857-B85DF922001B}" type="datetime1">
              <a:rPr lang="en-US" smtClean="0"/>
              <a:t>12/28/2015</a:t>
            </a:fld>
            <a:endParaRPr lang="en-US"/>
          </a:p>
        </p:txBody>
      </p:sp>
      <p:sp>
        <p:nvSpPr>
          <p:cNvPr id="5" name="Footer Placeholder 4"/>
          <p:cNvSpPr>
            <a:spLocks noGrp="1"/>
          </p:cNvSpPr>
          <p:nvPr>
            <p:ph type="ftr" sz="quarter" idx="11"/>
          </p:nvPr>
        </p:nvSpPr>
        <p:spPr/>
        <p:txBody>
          <a:bodyPr/>
          <a:lstStyle/>
          <a:p>
            <a:pPr>
              <a:defRPr/>
            </a:pPr>
            <a:r>
              <a:rPr lang="en-US" smtClean="0"/>
              <a:t>Doc #: 5-15-0079-00-agen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9219" name="Content Placeholder 2"/>
          <p:cNvSpPr>
            <a:spLocks noGrp="1"/>
          </p:cNvSpPr>
          <p:nvPr>
            <p:ph idx="1"/>
          </p:nvPr>
        </p:nvSpPr>
        <p:spPr>
          <a:xfrm>
            <a:off x="381000" y="1295400"/>
            <a:ext cx="8229600" cy="4525963"/>
          </a:xfrm>
        </p:spPr>
        <p:txBody>
          <a:bodyPr/>
          <a:lstStyle/>
          <a:p>
            <a:r>
              <a:rPr altLang="en-US" sz="1400" dirty="0" smtClean="0"/>
              <a:t>Form Ballot Pool	(Send Ballot Invitation)				6/7/15</a:t>
            </a:r>
            <a:r>
              <a:rPr altLang="en-US" sz="1400" b="1" dirty="0" smtClean="0">
                <a:solidFill>
                  <a:srgbClr val="FF0000"/>
                </a:solidFill>
              </a:rPr>
              <a:t>√</a:t>
            </a:r>
          </a:p>
          <a:p>
            <a:r>
              <a:rPr altLang="en-US" sz="1400" dirty="0" smtClean="0"/>
              <a:t>Final Draft and Schema Adjustments				7/30/15</a:t>
            </a:r>
            <a:r>
              <a:rPr altLang="en-US" sz="1400" b="1" dirty="0" smtClean="0">
                <a:solidFill>
                  <a:srgbClr val="FF0000"/>
                </a:solidFill>
              </a:rPr>
              <a:t>√</a:t>
            </a:r>
            <a:endParaRPr altLang="en-US" sz="1400" dirty="0" smtClean="0"/>
          </a:p>
          <a:p>
            <a:r>
              <a:rPr altLang="en-US" sz="1400" dirty="0" smtClean="0"/>
              <a:t>WG Vote to Sponsor Ballot (need </a:t>
            </a:r>
            <a:r>
              <a:rPr altLang="en-US" sz="1400" dirty="0" err="1" smtClean="0"/>
              <a:t>DySPAN</a:t>
            </a:r>
            <a:r>
              <a:rPr altLang="en-US" sz="1400" dirty="0" smtClean="0"/>
              <a:t>-SC approval)			</a:t>
            </a:r>
            <a:r>
              <a:rPr altLang="en-US" sz="1400" dirty="0" smtClean="0">
                <a:solidFill>
                  <a:srgbClr val="FF0000"/>
                </a:solidFill>
              </a:rPr>
              <a:t>7/30/15</a:t>
            </a:r>
            <a:r>
              <a:rPr altLang="en-US" sz="1400" dirty="0" smtClean="0"/>
              <a:t> (8/18)</a:t>
            </a:r>
            <a:r>
              <a:rPr altLang="en-US" sz="1400" b="1" dirty="0" smtClean="0">
                <a:solidFill>
                  <a:srgbClr val="FF0000"/>
                </a:solidFill>
              </a:rPr>
              <a:t> √</a:t>
            </a:r>
            <a:endParaRPr altLang="en-US" sz="1400" dirty="0" smtClean="0">
              <a:solidFill>
                <a:srgbClr val="FF0000"/>
              </a:solidFill>
            </a:endParaRPr>
          </a:p>
          <a:p>
            <a:r>
              <a:rPr lang="en-US" altLang="en-US" sz="1400" dirty="0" err="1" smtClean="0"/>
              <a:t>DySPAN</a:t>
            </a:r>
            <a:r>
              <a:rPr lang="en-US" altLang="en-US" sz="1400" dirty="0" smtClean="0"/>
              <a:t>-SC Approval						</a:t>
            </a:r>
            <a:r>
              <a:rPr lang="en-US" altLang="en-US" sz="1400" dirty="0" smtClean="0">
                <a:solidFill>
                  <a:srgbClr val="FF0000"/>
                </a:solidFill>
              </a:rPr>
              <a:t>8/28/15</a:t>
            </a:r>
            <a:r>
              <a:rPr lang="en-US" altLang="en-US" sz="1400" dirty="0" smtClean="0"/>
              <a:t> </a:t>
            </a:r>
            <a:r>
              <a:rPr lang="en-US" altLang="en-US" sz="1400" dirty="0" smtClean="0">
                <a:solidFill>
                  <a:srgbClr val="FF0000"/>
                </a:solidFill>
              </a:rPr>
              <a:t>(9/2)</a:t>
            </a:r>
            <a:r>
              <a:rPr lang="en-US" altLang="en-US" sz="1400" b="1" dirty="0" smtClean="0">
                <a:solidFill>
                  <a:srgbClr val="FF0000"/>
                </a:solidFill>
              </a:rPr>
              <a:t> </a:t>
            </a:r>
            <a:r>
              <a:rPr lang="en-US" altLang="en-US" sz="1400" b="1" dirty="0">
                <a:solidFill>
                  <a:srgbClr val="FF0000"/>
                </a:solidFill>
              </a:rPr>
              <a:t>9/30</a:t>
            </a:r>
            <a:r>
              <a:rPr lang="en-US" altLang="en-US" sz="1400" b="1" dirty="0" smtClean="0">
                <a:solidFill>
                  <a:srgbClr val="FF0000"/>
                </a:solidFill>
              </a:rPr>
              <a:t>√</a:t>
            </a:r>
            <a:endParaRPr altLang="en-US" sz="1400" dirty="0" smtClean="0"/>
          </a:p>
          <a:p>
            <a:r>
              <a:rPr altLang="en-US" sz="1400" dirty="0" smtClean="0"/>
              <a:t>Mandatory Editorial Coordination Completes				</a:t>
            </a:r>
            <a:r>
              <a:rPr altLang="en-US" sz="1400" dirty="0" smtClean="0">
                <a:solidFill>
                  <a:srgbClr val="FF0000"/>
                </a:solidFill>
              </a:rPr>
              <a:t>9/30/15</a:t>
            </a:r>
            <a:r>
              <a:rPr altLang="en-US" sz="1400" dirty="0" smtClean="0"/>
              <a:t> </a:t>
            </a:r>
            <a:r>
              <a:rPr altLang="en-US" sz="1400" b="1" dirty="0" smtClean="0">
                <a:solidFill>
                  <a:srgbClr val="FF0000"/>
                </a:solidFill>
              </a:rPr>
              <a:t>12/1</a:t>
            </a:r>
            <a:r>
              <a:rPr lang="en-US" altLang="en-US" sz="1400" b="1" dirty="0">
                <a:solidFill>
                  <a:srgbClr val="FF0000"/>
                </a:solidFill>
              </a:rPr>
              <a:t> √</a:t>
            </a:r>
            <a:endParaRPr altLang="en-US" sz="1400" b="1" dirty="0" smtClean="0">
              <a:solidFill>
                <a:srgbClr val="FF0000"/>
              </a:solidFill>
            </a:endParaRPr>
          </a:p>
          <a:p>
            <a:r>
              <a:rPr altLang="en-US" sz="1400" dirty="0" smtClean="0"/>
              <a:t>Conduct Ballot						</a:t>
            </a:r>
            <a:r>
              <a:rPr altLang="en-US" sz="1400" dirty="0" smtClean="0"/>
              <a:t>1</a:t>
            </a:r>
            <a:r>
              <a:rPr altLang="en-US" sz="1400" dirty="0" smtClean="0"/>
              <a:t>/28/16</a:t>
            </a:r>
            <a:endParaRPr altLang="en-US" sz="1400" dirty="0" smtClean="0"/>
          </a:p>
          <a:p>
            <a:r>
              <a:rPr altLang="en-US" sz="1400" dirty="0" smtClean="0"/>
              <a:t>Ballot completes						</a:t>
            </a:r>
            <a:r>
              <a:rPr altLang="en-US" sz="1400" dirty="0" smtClean="0"/>
              <a:t>2</a:t>
            </a:r>
            <a:r>
              <a:rPr altLang="en-US" sz="1400" dirty="0" smtClean="0"/>
              <a:t>/28/15</a:t>
            </a:r>
            <a:endParaRPr altLang="en-US" sz="1400" dirty="0" smtClean="0"/>
          </a:p>
          <a:p>
            <a:r>
              <a:rPr altLang="en-US" sz="1400" dirty="0" smtClean="0"/>
              <a:t>Form Comment Resolution subcommittee				</a:t>
            </a:r>
            <a:r>
              <a:rPr altLang="en-US" sz="1400" dirty="0" smtClean="0"/>
              <a:t>3/15/16</a:t>
            </a:r>
            <a:endParaRPr altLang="en-US" sz="1400" dirty="0" smtClean="0"/>
          </a:p>
          <a:p>
            <a:r>
              <a:rPr altLang="en-US" sz="1400" dirty="0" smtClean="0"/>
              <a:t>Suggested resolutions available					</a:t>
            </a:r>
            <a:r>
              <a:rPr altLang="en-US" sz="1400" dirty="0" smtClean="0"/>
              <a:t>3/30/16</a:t>
            </a:r>
            <a:endParaRPr altLang="en-US" sz="1400" dirty="0" smtClean="0"/>
          </a:p>
          <a:p>
            <a:r>
              <a:rPr altLang="en-US" sz="1400" dirty="0" smtClean="0"/>
              <a:t>Vote for Recirculation Ballot					</a:t>
            </a:r>
            <a:r>
              <a:rPr altLang="en-US" sz="1400" dirty="0" smtClean="0"/>
              <a:t>4/5/16</a:t>
            </a:r>
            <a:endParaRPr altLang="en-US" sz="1400" dirty="0" smtClean="0"/>
          </a:p>
          <a:p>
            <a:r>
              <a:rPr altLang="en-US" sz="1400" dirty="0" smtClean="0"/>
              <a:t>Conduct </a:t>
            </a:r>
            <a:r>
              <a:rPr altLang="en-US" sz="1400" dirty="0" err="1" smtClean="0"/>
              <a:t>Recirc</a:t>
            </a:r>
            <a:r>
              <a:rPr altLang="en-US" sz="1400" dirty="0" smtClean="0"/>
              <a:t> Ballot					</a:t>
            </a:r>
            <a:r>
              <a:rPr altLang="en-US" sz="1400" dirty="0" smtClean="0"/>
              <a:t>4/15/16</a:t>
            </a:r>
            <a:endParaRPr altLang="en-US" sz="1400" dirty="0" smtClean="0"/>
          </a:p>
          <a:p>
            <a:r>
              <a:rPr altLang="en-US" sz="1400" dirty="0" smtClean="0"/>
              <a:t>Ballot completes						</a:t>
            </a:r>
            <a:r>
              <a:rPr altLang="en-US" sz="1400" dirty="0" smtClean="0"/>
              <a:t>4 /30/16</a:t>
            </a:r>
            <a:endParaRPr altLang="en-US" sz="1400" dirty="0" smtClean="0"/>
          </a:p>
          <a:p>
            <a:r>
              <a:rPr altLang="en-US" sz="1400" dirty="0" smtClean="0"/>
              <a:t>Suggested comment resolutions available				</a:t>
            </a:r>
            <a:r>
              <a:rPr altLang="en-US" sz="1400" dirty="0" smtClean="0"/>
              <a:t>5/15/16</a:t>
            </a:r>
            <a:endParaRPr altLang="en-US" sz="1400" dirty="0" smtClean="0"/>
          </a:p>
          <a:p>
            <a:r>
              <a:rPr altLang="en-US" sz="1400" dirty="0" smtClean="0"/>
              <a:t>Vote for </a:t>
            </a:r>
            <a:r>
              <a:rPr altLang="en-US" sz="1400" dirty="0" err="1" smtClean="0"/>
              <a:t>Recirc</a:t>
            </a:r>
            <a:r>
              <a:rPr altLang="en-US" sz="1400" dirty="0" smtClean="0"/>
              <a:t> Ballot					</a:t>
            </a:r>
            <a:r>
              <a:rPr altLang="en-US" sz="1400" dirty="0" smtClean="0"/>
              <a:t>6/7/16</a:t>
            </a:r>
            <a:endParaRPr altLang="en-US" sz="1400" dirty="0" smtClean="0"/>
          </a:p>
          <a:p>
            <a:r>
              <a:rPr altLang="en-US" sz="1400" dirty="0" smtClean="0"/>
              <a:t>Conduct </a:t>
            </a:r>
            <a:r>
              <a:rPr altLang="en-US" sz="1400" dirty="0" err="1" smtClean="0"/>
              <a:t>Recirc</a:t>
            </a:r>
            <a:r>
              <a:rPr altLang="en-US" sz="1400" dirty="0" smtClean="0"/>
              <a:t> Ballot					</a:t>
            </a:r>
            <a:r>
              <a:rPr altLang="en-US" sz="1400" dirty="0" smtClean="0"/>
              <a:t>6/15/16</a:t>
            </a:r>
            <a:endParaRPr altLang="en-US" sz="1400" dirty="0" smtClean="0"/>
          </a:p>
          <a:p>
            <a:r>
              <a:rPr altLang="en-US" sz="1400" dirty="0" smtClean="0"/>
              <a:t>Ballot completes						</a:t>
            </a:r>
            <a:r>
              <a:rPr altLang="en-US" sz="1400" dirty="0" smtClean="0"/>
              <a:t>6/30/16</a:t>
            </a:r>
            <a:endParaRPr altLang="en-US" sz="1400" dirty="0" smtClean="0"/>
          </a:p>
          <a:p>
            <a:r>
              <a:rPr altLang="en-US" sz="1400" dirty="0" smtClean="0"/>
              <a:t>Approved by Standards Board					</a:t>
            </a:r>
            <a:r>
              <a:rPr altLang="en-US" sz="1400" dirty="0" smtClean="0">
                <a:solidFill>
                  <a:srgbClr val="FF0000"/>
                </a:solidFill>
              </a:rPr>
              <a:t>4/1/16  </a:t>
            </a:r>
            <a:r>
              <a:rPr altLang="en-US" sz="1400" b="1" dirty="0" smtClean="0">
                <a:solidFill>
                  <a:srgbClr val="FF0000"/>
                </a:solidFill>
              </a:rPr>
              <a:t>7/1/16</a:t>
            </a:r>
            <a:endParaRPr altLang="en-US" sz="1400" b="1" dirty="0" smtClean="0">
              <a:solidFill>
                <a:srgbClr val="FF0000"/>
              </a:solidFill>
            </a:endParaRPr>
          </a:p>
          <a:p>
            <a:r>
              <a:rPr altLang="en-US" sz="1400" dirty="0" smtClean="0"/>
              <a:t>Reference implementation available				</a:t>
            </a:r>
            <a:r>
              <a:rPr altLang="en-US" sz="1400" dirty="0" smtClean="0">
                <a:solidFill>
                  <a:srgbClr val="FF0000"/>
                </a:solidFill>
              </a:rPr>
              <a:t>12/15    </a:t>
            </a:r>
            <a:r>
              <a:rPr altLang="en-US" sz="1400" b="1" dirty="0">
                <a:solidFill>
                  <a:srgbClr val="FF0000"/>
                </a:solidFill>
              </a:rPr>
              <a:t>1</a:t>
            </a:r>
            <a:r>
              <a:rPr altLang="en-US" sz="1400" b="1" dirty="0" smtClean="0">
                <a:solidFill>
                  <a:srgbClr val="FF0000"/>
                </a:solidFill>
              </a:rPr>
              <a:t>/16</a:t>
            </a:r>
            <a:endParaRPr altLang="en-US" sz="1400" b="1" dirty="0" smtClean="0">
              <a:solidFill>
                <a:srgbClr val="FF0000"/>
              </a:solidFill>
            </a:endParaRPr>
          </a:p>
          <a:p>
            <a:r>
              <a:rPr altLang="en-US" sz="1400" dirty="0" smtClean="0"/>
              <a:t>Certification available					</a:t>
            </a:r>
            <a:r>
              <a:rPr altLang="en-US" sz="1400" dirty="0" smtClean="0">
                <a:solidFill>
                  <a:srgbClr val="FF0000"/>
                </a:solidFill>
              </a:rPr>
              <a:t>3/16       </a:t>
            </a:r>
            <a:r>
              <a:rPr altLang="en-US" sz="1400" b="1" dirty="0" smtClean="0">
                <a:solidFill>
                  <a:srgbClr val="FF0000"/>
                </a:solidFill>
              </a:rPr>
              <a:t>9/16</a:t>
            </a:r>
            <a:endParaRPr altLang="en-US" sz="1400" b="1" dirty="0" smtClean="0">
              <a:solidFill>
                <a:srgbClr val="FF0000"/>
              </a:solidFill>
            </a:endParaRP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7B9D0DE4-3D38-4B09-8668-629D2B528927}" type="datetime1">
              <a:rPr lang="en-US" smtClean="0"/>
              <a:t>12/28/2015</a:t>
            </a:fld>
            <a:endParaRPr lang="en-US"/>
          </a:p>
        </p:txBody>
      </p:sp>
      <p:sp>
        <p:nvSpPr>
          <p:cNvPr id="5" name="Footer Placeholder 4"/>
          <p:cNvSpPr>
            <a:spLocks noGrp="1"/>
          </p:cNvSpPr>
          <p:nvPr>
            <p:ph type="ftr" sz="quarter" idx="11"/>
          </p:nvPr>
        </p:nvSpPr>
        <p:spPr/>
        <p:txBody>
          <a:bodyPr/>
          <a:lstStyle/>
          <a:p>
            <a:pPr>
              <a:defRPr/>
            </a:pPr>
            <a:r>
              <a:rPr lang="en-US" smtClean="0"/>
              <a:t>Doc #: 5-15-0079-00-agen</a:t>
            </a:r>
            <a:endParaRPr lang="en-US"/>
          </a:p>
        </p:txBody>
      </p:sp>
      <p:sp>
        <p:nvSpPr>
          <p:cNvPr id="922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0398774-5C19-431B-BE5A-41B164640F9E}" type="slidenum">
              <a:rPr lang="en-US" altLang="en-US" sz="1200" smtClean="0"/>
              <a:pPr>
                <a:spcBef>
                  <a:spcPct val="0"/>
                </a:spcBef>
                <a:buFontTx/>
                <a:buNone/>
              </a:pPr>
              <a:t>16</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695"/>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5129416" y="2516754"/>
            <a:ext cx="1323567" cy="369332"/>
          </a:xfrm>
          <a:prstGeom prst="rect">
            <a:avLst/>
          </a:prstGeom>
          <a:noFill/>
        </p:spPr>
        <p:txBody>
          <a:bodyPr wrap="none" rtlCol="0">
            <a:spAutoFit/>
          </a:bodyPr>
          <a:lstStyle/>
          <a:p>
            <a:r>
              <a:rPr lang="en-US" dirty="0" err="1" smtClean="0"/>
              <a:t>Rebaselined</a:t>
            </a:r>
            <a:endParaRPr lang="en-US" dirty="0"/>
          </a:p>
        </p:txBody>
      </p:sp>
      <p:cxnSp>
        <p:nvCxnSpPr>
          <p:cNvPr id="9" name="Straight Arrow Connector 8"/>
          <p:cNvCxnSpPr/>
          <p:nvPr/>
        </p:nvCxnSpPr>
        <p:spPr>
          <a:xfrm>
            <a:off x="5791200" y="2819400"/>
            <a:ext cx="0" cy="32575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78638" y="55626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5805199"/>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78638" y="6063239"/>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0685"/>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91224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meetings</a:t>
            </a:r>
          </a:p>
          <a:p>
            <a:pPr lvl="1"/>
            <a:r>
              <a:rPr lang="en-US" dirty="0" smtClean="0"/>
              <a:t>12/30? </a:t>
            </a:r>
            <a:endParaRPr lang="en-US" dirty="0" smtClean="0"/>
          </a:p>
          <a:p>
            <a:r>
              <a:rPr lang="en-US" dirty="0" smtClean="0"/>
              <a:t>Other activities?</a:t>
            </a:r>
          </a:p>
          <a:p>
            <a:pPr lvl="1"/>
            <a:endParaRPr lang="en-US" dirty="0" smtClean="0"/>
          </a:p>
        </p:txBody>
      </p:sp>
      <p:sp>
        <p:nvSpPr>
          <p:cNvPr id="4" name="Date Placeholder 3"/>
          <p:cNvSpPr>
            <a:spLocks noGrp="1"/>
          </p:cNvSpPr>
          <p:nvPr>
            <p:ph type="dt" sz="quarter" idx="10"/>
          </p:nvPr>
        </p:nvSpPr>
        <p:spPr/>
        <p:txBody>
          <a:bodyPr/>
          <a:lstStyle/>
          <a:p>
            <a:pPr>
              <a:defRPr/>
            </a:pPr>
            <a:fld id="{35B7C7F4-CCC3-4144-AFCF-039EC286ABEC}" type="datetime1">
              <a:rPr lang="en-US" smtClean="0"/>
              <a:t>12/28/2015</a:t>
            </a:fld>
            <a:endParaRPr lang="en-US"/>
          </a:p>
        </p:txBody>
      </p:sp>
      <p:sp>
        <p:nvSpPr>
          <p:cNvPr id="5" name="Footer Placeholder 4"/>
          <p:cNvSpPr>
            <a:spLocks noGrp="1"/>
          </p:cNvSpPr>
          <p:nvPr>
            <p:ph type="ftr" sz="quarter" idx="11"/>
          </p:nvPr>
        </p:nvSpPr>
        <p:spPr/>
        <p:txBody>
          <a:bodyPr/>
          <a:lstStyle/>
          <a:p>
            <a:pPr>
              <a:defRPr/>
            </a:pPr>
            <a:r>
              <a:rPr lang="en-US" smtClean="0"/>
              <a:t>Doc #: 5-15-0079-00-agen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smtClean="0"/>
              <a:t>Marketing Inputs</a:t>
            </a:r>
          </a:p>
        </p:txBody>
      </p:sp>
      <p:sp>
        <p:nvSpPr>
          <p:cNvPr id="16387" name="Content Placeholder 2"/>
          <p:cNvSpPr>
            <a:spLocks noGrp="1"/>
          </p:cNvSpPr>
          <p:nvPr>
            <p:ph idx="1"/>
          </p:nvPr>
        </p:nvSpPr>
        <p:spPr/>
        <p:txBody>
          <a:bodyPr/>
          <a:lstStyle/>
          <a:p>
            <a:r>
              <a:rPr dirty="0" err="1" smtClean="0"/>
              <a:t>WInnForum</a:t>
            </a:r>
            <a:r>
              <a:rPr dirty="0" smtClean="0"/>
              <a:t> 3.6GHz </a:t>
            </a:r>
            <a:r>
              <a:rPr dirty="0" smtClean="0"/>
              <a:t>stakeholders</a:t>
            </a:r>
          </a:p>
          <a:p>
            <a:pPr lvl="1"/>
            <a:r>
              <a:rPr lang="en-US" dirty="0" smtClean="0"/>
              <a:t>We received feedback on there interest and concerns</a:t>
            </a:r>
            <a:r>
              <a:rPr dirty="0" smtClean="0"/>
              <a:t> </a:t>
            </a:r>
            <a:endParaRPr dirty="0" smtClean="0"/>
          </a:p>
          <a:p>
            <a:r>
              <a:rPr lang="en-US" dirty="0" smtClean="0"/>
              <a:t>NSC</a:t>
            </a:r>
          </a:p>
          <a:p>
            <a:pPr lvl="1"/>
            <a:r>
              <a:rPr lang="en-US" dirty="0" smtClean="0"/>
              <a:t>1900.5.2 focused project proposed</a:t>
            </a:r>
            <a:endParaRPr dirty="0" smtClean="0"/>
          </a:p>
        </p:txBody>
      </p:sp>
      <p:sp>
        <p:nvSpPr>
          <p:cNvPr id="4" name="Date Placeholder 3"/>
          <p:cNvSpPr>
            <a:spLocks noGrp="1"/>
          </p:cNvSpPr>
          <p:nvPr>
            <p:ph type="dt" sz="quarter" idx="10"/>
          </p:nvPr>
        </p:nvSpPr>
        <p:spPr/>
        <p:txBody>
          <a:bodyPr/>
          <a:lstStyle/>
          <a:p>
            <a:pPr>
              <a:defRPr/>
            </a:pPr>
            <a:fld id="{DE68B9D4-8754-49E6-A20B-C8BAD7E92E81}" type="datetime1">
              <a:rPr lang="en-US" smtClean="0"/>
              <a:t>12/28/2015</a:t>
            </a:fld>
            <a:endParaRPr lang="en-US"/>
          </a:p>
        </p:txBody>
      </p:sp>
      <p:sp>
        <p:nvSpPr>
          <p:cNvPr id="5" name="Footer Placeholder 4"/>
          <p:cNvSpPr>
            <a:spLocks noGrp="1"/>
          </p:cNvSpPr>
          <p:nvPr>
            <p:ph type="ftr" sz="quarter" idx="11"/>
          </p:nvPr>
        </p:nvSpPr>
        <p:spPr/>
        <p:txBody>
          <a:bodyPr/>
          <a:lstStyle/>
          <a:p>
            <a:pPr>
              <a:defRPr/>
            </a:pPr>
            <a:r>
              <a:rPr lang="en-US" smtClean="0"/>
              <a:t>Doc #: 5-15-0079-00-agen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dirty="0" smtClean="0"/>
              <a:t>Meeting Planning</a:t>
            </a:r>
          </a:p>
        </p:txBody>
      </p:sp>
      <p:sp>
        <p:nvSpPr>
          <p:cNvPr id="17411" name="Content Placeholder 2"/>
          <p:cNvSpPr>
            <a:spLocks noGrp="1"/>
          </p:cNvSpPr>
          <p:nvPr>
            <p:ph idx="1"/>
          </p:nvPr>
        </p:nvSpPr>
        <p:spPr/>
        <p:txBody>
          <a:bodyPr/>
          <a:lstStyle/>
          <a:p>
            <a:r>
              <a:rPr lang="en-US" dirty="0" smtClean="0"/>
              <a:t>Next WG </a:t>
            </a:r>
            <a:r>
              <a:rPr lang="en-US" dirty="0" smtClean="0"/>
              <a:t>meeting a F2F</a:t>
            </a:r>
          </a:p>
          <a:p>
            <a:pPr lvl="1"/>
            <a:r>
              <a:rPr lang="en-US" dirty="0" smtClean="0"/>
              <a:t>Jan</a:t>
            </a:r>
            <a:r>
              <a:rPr lang="en-US" dirty="0" smtClean="0"/>
              <a:t>. </a:t>
            </a:r>
            <a:r>
              <a:rPr lang="en-US" dirty="0" smtClean="0"/>
              <a:t>12-14, 2016 @ Harris in </a:t>
            </a:r>
            <a:r>
              <a:rPr lang="en-US" dirty="0" err="1" smtClean="0"/>
              <a:t>Melborne</a:t>
            </a:r>
            <a:r>
              <a:rPr lang="en-US" dirty="0" smtClean="0"/>
              <a:t> FL</a:t>
            </a:r>
          </a:p>
          <a:p>
            <a:pPr lvl="1"/>
            <a:r>
              <a:rPr lang="en-US" dirty="0" smtClean="0"/>
              <a:t>Dave Chester is </a:t>
            </a:r>
            <a:r>
              <a:rPr lang="en-US" dirty="0"/>
              <a:t>host (</a:t>
            </a:r>
            <a:r>
              <a:rPr lang="en-US" dirty="0" smtClean="0">
                <a:hlinkClick r:id="rId2"/>
              </a:rPr>
              <a:t>dchest04@harris.com</a:t>
            </a:r>
            <a:r>
              <a:rPr lang="en-US" dirty="0" smtClean="0"/>
              <a:t>)</a:t>
            </a:r>
          </a:p>
          <a:p>
            <a:pPr lvl="1"/>
            <a:r>
              <a:rPr lang="en-US" b="1" i="1" dirty="0" smtClean="0"/>
              <a:t>Please fill out visit request if not already done</a:t>
            </a:r>
            <a:endParaRPr lang="en-US" b="1" i="1" dirty="0" smtClean="0"/>
          </a:p>
          <a:p>
            <a:r>
              <a:rPr lang="en-US" dirty="0" smtClean="0"/>
              <a:t>Us WG call in if can’t make F2F in person</a:t>
            </a:r>
          </a:p>
          <a:p>
            <a:r>
              <a:rPr lang="en-US" dirty="0" smtClean="0"/>
              <a:t>Would like Quorum for Tuesday 9 AM and Thursday 1 PM</a:t>
            </a:r>
            <a:endParaRPr lang="en-US" dirty="0" smtClean="0"/>
          </a:p>
          <a:p>
            <a:pPr lvl="1"/>
            <a:r>
              <a:rPr lang="en-US" dirty="0" smtClean="0"/>
              <a:t>Will run meetings as Ad Hoc otherwise</a:t>
            </a:r>
            <a:endParaRPr lang="en-US" dirty="0" smtClean="0"/>
          </a:p>
        </p:txBody>
      </p:sp>
      <p:sp>
        <p:nvSpPr>
          <p:cNvPr id="4" name="Date Placeholder 3"/>
          <p:cNvSpPr>
            <a:spLocks noGrp="1"/>
          </p:cNvSpPr>
          <p:nvPr>
            <p:ph type="dt" sz="quarter" idx="10"/>
          </p:nvPr>
        </p:nvSpPr>
        <p:spPr/>
        <p:txBody>
          <a:bodyPr/>
          <a:lstStyle/>
          <a:p>
            <a:pPr>
              <a:defRPr/>
            </a:pPr>
            <a:fld id="{5160B3D7-2528-4013-94D4-2885497C363D}" type="datetime1">
              <a:rPr lang="en-US" smtClean="0"/>
              <a:t>12/28/2015</a:t>
            </a:fld>
            <a:endParaRPr lang="en-US"/>
          </a:p>
        </p:txBody>
      </p:sp>
      <p:sp>
        <p:nvSpPr>
          <p:cNvPr id="5" name="Footer Placeholder 4"/>
          <p:cNvSpPr>
            <a:spLocks noGrp="1"/>
          </p:cNvSpPr>
          <p:nvPr>
            <p:ph type="ftr" sz="quarter" idx="11"/>
          </p:nvPr>
        </p:nvSpPr>
        <p:spPr/>
        <p:txBody>
          <a:bodyPr/>
          <a:lstStyle/>
          <a:p>
            <a:pPr>
              <a:defRPr/>
            </a:pPr>
            <a:r>
              <a:rPr lang="en-US" smtClean="0"/>
              <a:t>Doc #: 5-15-0079-00-agen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BD4D16AC-26BA-4FC1-9BEF-8637EF824FE8}" type="datetime1">
              <a:rPr lang="en-US" smtClean="0"/>
              <a:t>12/28/2015</a:t>
            </a:fld>
            <a:endParaRPr lang="en-US"/>
          </a:p>
        </p:txBody>
      </p:sp>
      <p:sp>
        <p:nvSpPr>
          <p:cNvPr id="3" name="Footer Placeholder 2"/>
          <p:cNvSpPr>
            <a:spLocks noGrp="1"/>
          </p:cNvSpPr>
          <p:nvPr>
            <p:ph type="ftr" sz="quarter" idx="11"/>
          </p:nvPr>
        </p:nvSpPr>
        <p:spPr/>
        <p:txBody>
          <a:bodyPr/>
          <a:lstStyle/>
          <a:p>
            <a:pPr>
              <a:defRPr/>
            </a:pPr>
            <a:r>
              <a:rPr lang="en-US" smtClean="0"/>
              <a:t>Doc #: 5-15-0079-00-agen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36418" y="0"/>
            <a:ext cx="8229600" cy="1143000"/>
          </a:xfrm>
        </p:spPr>
        <p:txBody>
          <a:bodyPr/>
          <a:lstStyle/>
          <a:p>
            <a:r>
              <a:rPr dirty="0" smtClean="0"/>
              <a:t>F2F Meeting Details</a:t>
            </a:r>
            <a:endParaRPr dirty="0" smtClean="0"/>
          </a:p>
        </p:txBody>
      </p:sp>
      <p:sp>
        <p:nvSpPr>
          <p:cNvPr id="4" name="Date Placeholder 3"/>
          <p:cNvSpPr>
            <a:spLocks noGrp="1"/>
          </p:cNvSpPr>
          <p:nvPr>
            <p:ph type="dt" sz="quarter" idx="10"/>
          </p:nvPr>
        </p:nvSpPr>
        <p:spPr/>
        <p:txBody>
          <a:bodyPr/>
          <a:lstStyle/>
          <a:p>
            <a:pPr>
              <a:defRPr/>
            </a:pPr>
            <a:fld id="{7F567203-D1BD-4192-A3C8-53828567D497}" type="datetime1">
              <a:rPr lang="en-US" smtClean="0"/>
              <a:t>12/28/2015</a:t>
            </a:fld>
            <a:endParaRPr lang="en-US"/>
          </a:p>
        </p:txBody>
      </p:sp>
      <p:sp>
        <p:nvSpPr>
          <p:cNvPr id="5" name="Footer Placeholder 4"/>
          <p:cNvSpPr>
            <a:spLocks noGrp="1"/>
          </p:cNvSpPr>
          <p:nvPr>
            <p:ph type="ftr" sz="quarter" idx="11"/>
          </p:nvPr>
        </p:nvSpPr>
        <p:spPr/>
        <p:txBody>
          <a:bodyPr/>
          <a:lstStyle/>
          <a:p>
            <a:pPr>
              <a:defRPr/>
            </a:pPr>
            <a:r>
              <a:rPr lang="en-US" smtClean="0"/>
              <a:t>Doc #: 5-15-0079-00-agen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20</a:t>
            </a:fld>
            <a:endParaRPr lang="en-US"/>
          </a:p>
        </p:txBody>
      </p:sp>
      <p:graphicFrame>
        <p:nvGraphicFramePr>
          <p:cNvPr id="3" name="Content Placeholder 2"/>
          <p:cNvGraphicFramePr>
            <a:graphicFrameLocks noGrp="1" noChangeAspect="1"/>
          </p:cNvGraphicFramePr>
          <p:nvPr>
            <p:ph idx="1"/>
            <p:extLst>
              <p:ext uri="{D42A27DB-BD31-4B8C-83A1-F6EECF244321}">
                <p14:modId xmlns:p14="http://schemas.microsoft.com/office/powerpoint/2010/main" val="2860345785"/>
              </p:ext>
            </p:extLst>
          </p:nvPr>
        </p:nvGraphicFramePr>
        <p:xfrm>
          <a:off x="1828800" y="4953000"/>
          <a:ext cx="914400" cy="792163"/>
        </p:xfrm>
        <a:graphic>
          <a:graphicData uri="http://schemas.openxmlformats.org/presentationml/2006/ole">
            <mc:AlternateContent xmlns:mc="http://schemas.openxmlformats.org/markup-compatibility/2006">
              <mc:Choice xmlns:v="urn:schemas-microsoft-com:vml" Requires="v">
                <p:oleObj spid="_x0000_s1028" name="Document" showAsIcon="1" r:id="rId3" imgW="914400" imgH="792360" progId="Word.Document.8">
                  <p:embed/>
                </p:oleObj>
              </mc:Choice>
              <mc:Fallback>
                <p:oleObj name="Document" showAsIcon="1" r:id="rId3" imgW="914400" imgH="792360" progId="Word.Document.8">
                  <p:embed/>
                  <p:pic>
                    <p:nvPicPr>
                      <p:cNvPr id="0" name=""/>
                      <p:cNvPicPr/>
                      <p:nvPr/>
                    </p:nvPicPr>
                    <p:blipFill>
                      <a:blip r:embed="rId4"/>
                      <a:stretch>
                        <a:fillRect/>
                      </a:stretch>
                    </p:blipFill>
                    <p:spPr>
                      <a:xfrm>
                        <a:off x="1828800" y="4953000"/>
                        <a:ext cx="914400" cy="792163"/>
                      </a:xfrm>
                      <a:prstGeom prst="rect">
                        <a:avLst/>
                      </a:prstGeom>
                    </p:spPr>
                  </p:pic>
                </p:oleObj>
              </mc:Fallback>
            </mc:AlternateContent>
          </a:graphicData>
        </a:graphic>
      </p:graphicFrame>
      <p:sp>
        <p:nvSpPr>
          <p:cNvPr id="9" name="Content Placeholder 2"/>
          <p:cNvSpPr txBox="1">
            <a:spLocks/>
          </p:cNvSpPr>
          <p:nvPr/>
        </p:nvSpPr>
        <p:spPr bwMode="auto">
          <a:xfrm>
            <a:off x="436418" y="9906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F2F Location:  Harris Technology Center</a:t>
            </a:r>
            <a:endParaRPr lang="en-US" b="1" i="1" dirty="0" smtClean="0"/>
          </a:p>
          <a:p>
            <a:r>
              <a:rPr lang="en-US" dirty="0" smtClean="0"/>
              <a:t>Us WG call in if can’t make F2F in person</a:t>
            </a:r>
          </a:p>
          <a:p>
            <a:r>
              <a:rPr lang="en-US" dirty="0" smtClean="0"/>
              <a:t>Would like Quorum for Tuesday 9 AM and Thursday 1 PM</a:t>
            </a:r>
          </a:p>
          <a:p>
            <a:pPr lvl="1"/>
            <a:r>
              <a:rPr lang="en-US" dirty="0" smtClean="0"/>
              <a:t>Will run meetings as Ad Hoc otherwise</a:t>
            </a:r>
            <a:endParaRPr lang="en-US" dirty="0" smtClean="0"/>
          </a:p>
        </p:txBody>
      </p:sp>
    </p:spTree>
    <p:extLst>
      <p:ext uri="{BB962C8B-B14F-4D97-AF65-F5344CB8AC3E}">
        <p14:creationId xmlns:p14="http://schemas.microsoft.com/office/powerpoint/2010/main" val="12924841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94488A4A-044D-415C-9D03-E88E72ECC413}" type="datetime1">
              <a:rPr lang="en-US" smtClean="0"/>
              <a:t>12/28/2015</a:t>
            </a:fld>
            <a:endParaRPr lang="en-US"/>
          </a:p>
        </p:txBody>
      </p:sp>
      <p:sp>
        <p:nvSpPr>
          <p:cNvPr id="3" name="Footer Placeholder 2"/>
          <p:cNvSpPr>
            <a:spLocks noGrp="1"/>
          </p:cNvSpPr>
          <p:nvPr>
            <p:ph type="ftr" sz="quarter" idx="11"/>
          </p:nvPr>
        </p:nvSpPr>
        <p:spPr/>
        <p:txBody>
          <a:bodyPr/>
          <a:lstStyle/>
          <a:p>
            <a:pPr>
              <a:defRPr/>
            </a:pPr>
            <a:r>
              <a:rPr lang="en-US" smtClean="0"/>
              <a:t>Doc #: 5-15-0079-00-agen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858424D4-DC11-49B5-8617-3F9ECB9653F1}" type="datetime1">
              <a:rPr lang="en-US" smtClean="0"/>
              <a:t>12/28/2015</a:t>
            </a:fld>
            <a:endParaRPr lang="en-US"/>
          </a:p>
        </p:txBody>
      </p:sp>
      <p:sp>
        <p:nvSpPr>
          <p:cNvPr id="4" name="Footer Placeholder 3"/>
          <p:cNvSpPr>
            <a:spLocks noGrp="1"/>
          </p:cNvSpPr>
          <p:nvPr>
            <p:ph type="ftr" sz="quarter" idx="11"/>
          </p:nvPr>
        </p:nvSpPr>
        <p:spPr/>
        <p:txBody>
          <a:bodyPr/>
          <a:lstStyle/>
          <a:p>
            <a:pPr>
              <a:defRPr/>
            </a:pPr>
            <a:r>
              <a:rPr lang="en-US" smtClean="0"/>
              <a:t>Doc #: 5-15-0079-00-agen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4</a:t>
            </a:fld>
            <a:endParaRPr lang="en-US"/>
          </a:p>
        </p:txBody>
      </p:sp>
      <p:sp>
        <p:nvSpPr>
          <p:cNvPr id="5126" name="TextBox 5"/>
          <p:cNvSpPr txBox="1">
            <a:spLocks noChangeArrowheads="1"/>
          </p:cNvSpPr>
          <p:nvPr/>
        </p:nvSpPr>
        <p:spPr bwMode="auto">
          <a:xfrm>
            <a:off x="1447800" y="5627118"/>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(7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6705600" y="3179043"/>
            <a:ext cx="182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a:t>
            </a:r>
            <a:endParaRPr lang="en-US" sz="2400" b="1" i="1" dirty="0">
              <a:solidFill>
                <a:srgbClr val="FF0000"/>
              </a:solidFill>
              <a:latin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1848458155"/>
              </p:ext>
            </p:extLst>
          </p:nvPr>
        </p:nvGraphicFramePr>
        <p:xfrm>
          <a:off x="1905000" y="869214"/>
          <a:ext cx="4724400" cy="4619657"/>
        </p:xfrm>
        <a:graphic>
          <a:graphicData uri="http://schemas.openxmlformats.org/drawingml/2006/table">
            <a:tbl>
              <a:tblPr>
                <a:tableStyleId>{5C22544A-7EE6-4342-B048-85BDC9FD1C3A}</a:tableStyleId>
              </a:tblPr>
              <a:tblGrid>
                <a:gridCol w="689507"/>
                <a:gridCol w="689507"/>
                <a:gridCol w="791657"/>
                <a:gridCol w="919342"/>
                <a:gridCol w="1634387"/>
              </a:tblGrid>
              <a:tr h="491759">
                <a:tc>
                  <a:txBody>
                    <a:bodyPr/>
                    <a:lstStyle/>
                    <a:p>
                      <a:pPr algn="l" fontAlgn="b"/>
                      <a:r>
                        <a:rPr lang="en-US" sz="1000" b="0" i="0" u="none" strike="noStrike" dirty="0" smtClean="0">
                          <a:solidFill>
                            <a:srgbClr val="000000"/>
                          </a:solidFill>
                          <a:effectLst/>
                          <a:latin typeface="Calibri" panose="020F0502020204030204" pitchFamily="34" charset="0"/>
                        </a:rPr>
                        <a:t>Attendance</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WG Status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First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Affiliation</a:t>
                      </a:r>
                    </a:p>
                  </a:txBody>
                  <a:tcPr marL="7620" marR="7620" marT="7620" marB="0" anchor="b"/>
                </a:tc>
              </a:tr>
              <a:tr h="163919">
                <a:tc>
                  <a:txBody>
                    <a:bodyPr/>
                    <a:lstStyle/>
                    <a:p>
                      <a:pPr algn="r"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r" fontAlgn="b"/>
                      <a:r>
                        <a:rPr lang="en-US" sz="1100" b="0" i="0" u="none" strike="noStrike">
                          <a:solidFill>
                            <a:srgbClr val="000000"/>
                          </a:solidFill>
                          <a:effectLst/>
                          <a:latin typeface="Calibri" panose="020F0502020204030204" pitchFamily="34" charset="0"/>
                        </a:rPr>
                        <a:t>13</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Total</a:t>
                      </a: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0" marR="7620" marT="7620" marB="0" anchor="b"/>
                </a:tc>
              </a:tr>
              <a:tr h="327838">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0" marR="7620" marT="7620" marB="0" anchor="b"/>
                </a:tc>
              </a:tr>
              <a:tr h="327838">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Yuriy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Posherstnik</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US Army RDECOM CERDEC</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Sam</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Schmitz</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0" marR="7620" marT="7620" marB="0" anchor="b"/>
                </a:tc>
              </a:tr>
              <a:tr h="187824">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Charles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Sheehe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NASA</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STAFF</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Jonathan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Goldberg</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IEEE</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533400" y="539115"/>
            <a:ext cx="8382000" cy="590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lvl="1">
              <a:buFont typeface="Calibri" pitchFamily="34" charset="0"/>
              <a:buAutoNum type="alphaLcPeriod"/>
            </a:pPr>
            <a:r>
              <a:rPr lang="en-US" dirty="0" smtClean="0">
                <a:latin typeface="Times New Roman" pitchFamily="18" charset="0"/>
              </a:rPr>
              <a:t>Planning for January 2016 Face-to-Face</a:t>
            </a:r>
            <a:endParaRPr lang="en-US" dirty="0">
              <a:latin typeface="Times New Roman" pitchFamily="18" charset="0"/>
            </a:endParaRPr>
          </a:p>
          <a:p>
            <a:pPr>
              <a:buFont typeface="Calibri" pitchFamily="34" charset="0"/>
              <a:buAutoNum type="arabicPeriod"/>
            </a:pPr>
            <a:r>
              <a:rPr lang="en-US" dirty="0">
                <a:latin typeface="Times New Roman" pitchFamily="18" charset="0"/>
              </a:rPr>
              <a:t>Status on 1900.5.1</a:t>
            </a:r>
          </a:p>
          <a:p>
            <a:pPr lvl="1">
              <a:buFont typeface="Calibri" pitchFamily="34" charset="0"/>
              <a:buAutoNum type="alphaLcPeriod"/>
            </a:pPr>
            <a:r>
              <a:rPr lang="en-US" dirty="0" smtClean="0">
                <a:latin typeface="Times New Roman" pitchFamily="18" charset="0"/>
              </a:rPr>
              <a:t>Draft status</a:t>
            </a:r>
          </a:p>
          <a:p>
            <a:pPr lvl="1">
              <a:buFont typeface="Calibri" pitchFamily="34" charset="0"/>
              <a:buAutoNum type="alphaLcPeriod"/>
            </a:pPr>
            <a:r>
              <a:rPr lang="en-US" dirty="0" smtClean="0">
                <a:latin typeface="Times New Roman" pitchFamily="18" charset="0"/>
              </a:rPr>
              <a:t>Ad Hoc report</a:t>
            </a:r>
          </a:p>
          <a:p>
            <a:pPr>
              <a:buFont typeface="Calibri" pitchFamily="34" charset="0"/>
              <a:buAutoNum type="arabicPeriod"/>
            </a:pPr>
            <a:r>
              <a:rPr lang="en-US" dirty="0" smtClean="0">
                <a:latin typeface="Times New Roman" pitchFamily="18" charset="0"/>
              </a:rPr>
              <a:t>Status on 1900.5.2</a:t>
            </a:r>
          </a:p>
          <a:p>
            <a:pPr lvl="1">
              <a:buFont typeface="Calibri" pitchFamily="34" charset="0"/>
              <a:buAutoNum type="alphaLcPeriod"/>
            </a:pPr>
            <a:r>
              <a:rPr lang="en-US" dirty="0" smtClean="0">
                <a:latin typeface="Times New Roman" pitchFamily="18" charset="0"/>
              </a:rPr>
              <a:t>Ballot status</a:t>
            </a:r>
          </a:p>
          <a:p>
            <a:pPr lvl="1">
              <a:buFont typeface="Calibri" pitchFamily="34" charset="0"/>
              <a:buAutoNum type="alphaLcPeriod"/>
            </a:pPr>
            <a:r>
              <a:rPr lang="en-US" dirty="0" smtClean="0">
                <a:latin typeface="Times New Roman" pitchFamily="18" charset="0"/>
              </a:rPr>
              <a:t>Other?</a:t>
            </a:r>
            <a:endParaRPr lang="en-US" dirty="0">
              <a:latin typeface="Times New Roman" pitchFamily="18" charset="0"/>
            </a:endParaRPr>
          </a:p>
          <a:p>
            <a:pPr>
              <a:buFont typeface="Calibri" pitchFamily="34" charset="0"/>
              <a:buAutoNum type="arabicPeriod"/>
            </a:pPr>
            <a:r>
              <a:rPr lang="en-US" dirty="0">
                <a:latin typeface="Times New Roman" pitchFamily="18" charset="0"/>
              </a:rPr>
              <a:t>Review of other 1900 activities (1900.1, Leadership meeting </a:t>
            </a:r>
            <a:r>
              <a:rPr lang="en-US" dirty="0" smtClean="0">
                <a:latin typeface="Times New Roman" pitchFamily="18" charset="0"/>
              </a:rPr>
              <a:t>etc.)</a:t>
            </a:r>
            <a:endParaRPr lang="en-US" dirty="0">
              <a:latin typeface="Times New Roman" pitchFamily="18" charset="0"/>
            </a:endParaRP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Magazine </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smtClean="0">
                <a:latin typeface="Times New Roman" pitchFamily="18" charset="0"/>
              </a:rPr>
              <a:t>1900.5 </a:t>
            </a:r>
            <a:r>
              <a:rPr lang="en-US" dirty="0">
                <a:latin typeface="Times New Roman" pitchFamily="18" charset="0"/>
              </a:rPr>
              <a:t>meeting </a:t>
            </a:r>
            <a:r>
              <a:rPr lang="en-US" dirty="0" smtClean="0">
                <a:latin typeface="Times New Roman" pitchFamily="18" charset="0"/>
              </a:rPr>
              <a:t>planning and review</a:t>
            </a:r>
            <a:endParaRPr lang="en-US" dirty="0">
              <a:latin typeface="Times New Roman" pitchFamily="18" charset="0"/>
            </a:endParaRP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50FBDE61-4895-4D99-B191-EA537C987177}" type="datetime1">
              <a:rPr lang="en-US" smtClean="0"/>
              <a:t>12/28/2015</a:t>
            </a:fld>
            <a:endParaRPr lang="en-US"/>
          </a:p>
        </p:txBody>
      </p:sp>
      <p:sp>
        <p:nvSpPr>
          <p:cNvPr id="3" name="Footer Placeholder 2"/>
          <p:cNvSpPr>
            <a:spLocks noGrp="1"/>
          </p:cNvSpPr>
          <p:nvPr>
            <p:ph type="ftr" sz="quarter" idx="11"/>
          </p:nvPr>
        </p:nvSpPr>
        <p:spPr/>
        <p:txBody>
          <a:bodyPr/>
          <a:lstStyle/>
          <a:p>
            <a:pPr>
              <a:defRPr/>
            </a:pPr>
            <a:r>
              <a:rPr lang="en-US" smtClean="0"/>
              <a:t>Doc #: 5-15-0079-00-agen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Agenda contained in 5-15-0077-00</a:t>
            </a:r>
          </a:p>
          <a:p>
            <a:r>
              <a:rPr dirty="0" smtClean="0"/>
              <a:t>Mover:</a:t>
            </a:r>
          </a:p>
          <a:p>
            <a:r>
              <a:rPr dirty="0" smtClean="0"/>
              <a:t>Second: </a:t>
            </a:r>
            <a:endParaRPr lang="en-US" dirty="0"/>
          </a:p>
          <a:p>
            <a:r>
              <a:rPr lang="en-US" dirty="0" smtClean="0"/>
              <a:t>Vote:</a:t>
            </a:r>
            <a:endParaRPr dirty="0" smtClean="0"/>
          </a:p>
        </p:txBody>
      </p:sp>
      <p:sp>
        <p:nvSpPr>
          <p:cNvPr id="4" name="Date Placeholder 3"/>
          <p:cNvSpPr>
            <a:spLocks noGrp="1"/>
          </p:cNvSpPr>
          <p:nvPr>
            <p:ph type="dt" sz="quarter" idx="10"/>
          </p:nvPr>
        </p:nvSpPr>
        <p:spPr/>
        <p:txBody>
          <a:bodyPr/>
          <a:lstStyle/>
          <a:p>
            <a:pPr>
              <a:defRPr/>
            </a:pPr>
            <a:fld id="{1E680874-BA4F-4F61-8932-877BFD1B06BD}" type="datetime1">
              <a:rPr lang="en-US" smtClean="0"/>
              <a:t>12/28/2015</a:t>
            </a:fld>
            <a:endParaRPr lang="en-US"/>
          </a:p>
        </p:txBody>
      </p:sp>
      <p:sp>
        <p:nvSpPr>
          <p:cNvPr id="5" name="Footer Placeholder 4"/>
          <p:cNvSpPr>
            <a:spLocks noGrp="1"/>
          </p:cNvSpPr>
          <p:nvPr>
            <p:ph type="ftr" sz="quarter" idx="11"/>
          </p:nvPr>
        </p:nvSpPr>
        <p:spPr/>
        <p:txBody>
          <a:bodyPr/>
          <a:lstStyle/>
          <a:p>
            <a:pPr>
              <a:defRPr/>
            </a:pPr>
            <a:r>
              <a:rPr lang="en-US" smtClean="0"/>
              <a:t>Doc #: 5-15-0079-00-agen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FD5A480C-98E5-4211-AD1D-B203010842C8}" type="datetime1">
              <a:rPr lang="en-US" smtClean="0"/>
              <a:t>12/28/2015</a:t>
            </a:fld>
            <a:endParaRPr lang="en-US"/>
          </a:p>
        </p:txBody>
      </p:sp>
      <p:sp>
        <p:nvSpPr>
          <p:cNvPr id="3" name="Footer Placeholder 2"/>
          <p:cNvSpPr>
            <a:spLocks noGrp="1"/>
          </p:cNvSpPr>
          <p:nvPr>
            <p:ph type="ftr" sz="quarter" idx="11"/>
          </p:nvPr>
        </p:nvSpPr>
        <p:spPr/>
        <p:txBody>
          <a:bodyPr/>
          <a:lstStyle/>
          <a:p>
            <a:pPr>
              <a:defRPr/>
            </a:pPr>
            <a:r>
              <a:rPr lang="en-US" smtClean="0"/>
              <a:t>Doc #: 5-15-0079-00-agen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2F912B60-D614-46B0-AD92-BEC369F2887B}" type="datetime1">
              <a:rPr lang="en-US" smtClean="0"/>
              <a:t>12/28/2015</a:t>
            </a:fld>
            <a:endParaRPr lang="en-US"/>
          </a:p>
        </p:txBody>
      </p:sp>
      <p:sp>
        <p:nvSpPr>
          <p:cNvPr id="3" name="Footer Placeholder 2"/>
          <p:cNvSpPr>
            <a:spLocks noGrp="1"/>
          </p:cNvSpPr>
          <p:nvPr>
            <p:ph type="ftr" sz="quarter" idx="11"/>
          </p:nvPr>
        </p:nvSpPr>
        <p:spPr/>
        <p:txBody>
          <a:bodyPr/>
          <a:lstStyle/>
          <a:p>
            <a:pPr>
              <a:defRPr/>
            </a:pPr>
            <a:r>
              <a:rPr lang="en-US" smtClean="0"/>
              <a:t>Doc #: 5-15-0079-00-agen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5F2DBFE1-BFDE-432F-B725-4DCC868BF55D}" type="datetime1">
              <a:rPr lang="en-US" smtClean="0"/>
              <a:t>12/28/2015</a:t>
            </a:fld>
            <a:endParaRPr lang="en-US"/>
          </a:p>
        </p:txBody>
      </p:sp>
      <p:sp>
        <p:nvSpPr>
          <p:cNvPr id="3" name="Footer Placeholder 2"/>
          <p:cNvSpPr>
            <a:spLocks noGrp="1"/>
          </p:cNvSpPr>
          <p:nvPr>
            <p:ph type="ftr" sz="quarter" idx="11"/>
          </p:nvPr>
        </p:nvSpPr>
        <p:spPr/>
        <p:txBody>
          <a:bodyPr/>
          <a:lstStyle/>
          <a:p>
            <a:pPr>
              <a:defRPr/>
            </a:pPr>
            <a:r>
              <a:rPr lang="en-US" smtClean="0"/>
              <a:t>Doc #: 5-15-0079-00-agen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7790</TotalTime>
  <Words>1447</Words>
  <Application>Microsoft Office PowerPoint</Application>
  <PresentationFormat>On-screen Show (4:3)</PresentationFormat>
  <Paragraphs>316</Paragraphs>
  <Slides>20</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Microsoft Word 97 - 2003 Document</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Planning for F2F</vt:lpstr>
      <vt:lpstr>Status on 1900.5.1</vt:lpstr>
      <vt:lpstr>Working Schedule for 1900.5.1</vt:lpstr>
      <vt:lpstr>Current Status for 1900.5.2</vt:lpstr>
      <vt:lpstr>Working Schedule for 1900.5.2</vt:lpstr>
      <vt:lpstr>Other DySPAN-SC Activities</vt:lpstr>
      <vt:lpstr>Marketing Inputs</vt:lpstr>
      <vt:lpstr>Meeting Planning</vt:lpstr>
      <vt:lpstr>F2F Meeting Details</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192</cp:revision>
  <dcterms:created xsi:type="dcterms:W3CDTF">2013-08-13T02:52:21Z</dcterms:created>
  <dcterms:modified xsi:type="dcterms:W3CDTF">2015-12-29T02:22:00Z</dcterms:modified>
</cp:coreProperties>
</file>