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315" r:id="rId3"/>
    <p:sldId id="337" r:id="rId4"/>
    <p:sldId id="313" r:id="rId5"/>
    <p:sldId id="332" r:id="rId6"/>
    <p:sldId id="317" r:id="rId7"/>
    <p:sldId id="352" r:id="rId8"/>
    <p:sldId id="353" r:id="rId9"/>
    <p:sldId id="354" r:id="rId10"/>
    <p:sldId id="355" r:id="rId11"/>
    <p:sldId id="307" r:id="rId12"/>
    <p:sldId id="362" r:id="rId13"/>
    <p:sldId id="360" r:id="rId14"/>
    <p:sldId id="363" r:id="rId15"/>
    <p:sldId id="335" r:id="rId16"/>
    <p:sldId id="359" r:id="rId17"/>
    <p:sldId id="344" r:id="rId18"/>
    <p:sldId id="346" r:id="rId19"/>
    <p:sldId id="347" r:id="rId20"/>
    <p:sldId id="351"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3" d="100"/>
          <a:sy n="83" d="100"/>
        </p:scale>
        <p:origin x="165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11/29/2015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7</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F025A0F2-3C9C-467C-942F-5DDF4CD52D83}" type="datetime1">
              <a:rPr lang="en-US" smtClean="0"/>
              <a:t>11/29/2015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5-15-0077-00-agen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2E33C10-AF9C-4AC6-9CEC-CBFBE5E308F9}" type="datetime1">
              <a:rPr lang="en-US" smtClean="0"/>
              <a:t>11/29/2015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5-15-0077-00-agen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2B90FBC-A20D-43BA-9B28-49FB5FF22E65}" type="datetime1">
              <a:rPr lang="en-US" smtClean="0"/>
              <a:t>11/29/2015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5-15-0077-00-agen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F18C18B-83AB-470B-B94A-E8917C81692B}" type="datetime1">
              <a:rPr lang="en-US" smtClean="0"/>
              <a:t>11/29/2015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5-15-0077-00-agen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F479B76-AC94-4235-83D6-4C2E0963EE65}" type="datetime1">
              <a:rPr lang="en-US" smtClean="0"/>
              <a:t>11/29/2015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5-15-0077-00-agen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12498F4A-C9B9-4A12-AF27-84AFC8A7CEA5}" type="datetime1">
              <a:rPr lang="en-US" smtClean="0"/>
              <a:t>11/29/2015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5-15-0077-00-agen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93C710BD-ACB3-46C7-8570-5FE9EF13579E}" type="datetime1">
              <a:rPr lang="en-US" smtClean="0"/>
              <a:t>11/29/2015</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5-15-0077-00-agen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BF8DA31-1ECA-460D-A2D6-9B0DEDCB15EF}" type="datetime1">
              <a:rPr lang="en-US" smtClean="0"/>
              <a:t>11/29/2015</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5-15-0077-00-agen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38C4E37-21F3-4B33-BEA5-7D0C72F491A0}" type="datetime1">
              <a:rPr lang="en-US" smtClean="0"/>
              <a:t>11/29/2015</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5-15-0077-00-agen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D58600B-8441-474B-8404-6D57601CCE5B}" type="datetime1">
              <a:rPr lang="en-US" smtClean="0"/>
              <a:t>11/29/2015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5-15-0077-00-agen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0514585-E109-42D0-9E53-44B18D3ABB40}" type="datetime1">
              <a:rPr lang="en-US" smtClean="0"/>
              <a:t>11/29/2015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5-15-0077-00-agen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B3A38134-6890-46E0-A461-E952D60F514A}" type="datetime1">
              <a:rPr lang="en-US" smtClean="0"/>
              <a:t>11/29/2015</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5-15-0077-00-agen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1900.5/dcn/15/5-15-0075-00-mins-minutes-of-the-ieee-1900-5-wg-meeting-november-3-2015.docx" TargetMode="External"/><Relationship Id="rId2" Type="http://schemas.openxmlformats.org/officeDocument/2006/relationships/hyperlink" Target="https://mentor.ieee.org/1900.5/dcn/15/5-15-0074-00-mins-minutes-of-the-ieee-1900-5-1-wg-ad-hoc-meeting-septebmer-29-2015.docx" TargetMode="External"/><Relationship Id="rId1" Type="http://schemas.openxmlformats.org/officeDocument/2006/relationships/slideLayout" Target="../slideLayouts/slideLayout2.xml"/><Relationship Id="rId4" Type="http://schemas.openxmlformats.org/officeDocument/2006/relationships/hyperlink" Target="https://mentor.ieee.org/1900.5/dcn/15/5-15-0076-00-mins-minutes-of-the-ieee-1900-5-1-wg-ad-hoc-meeting-november-24-2015.doc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DB0B692C-65BB-4C65-B05A-4888E48D12FB}" type="datetime1">
              <a:rPr lang="en-US" smtClean="0">
                <a:solidFill>
                  <a:srgbClr val="000099"/>
                </a:solidFill>
              </a:rPr>
              <a:t>11/29/2015</a:t>
            </a:fld>
            <a:endParaRPr lang="en-US"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smtClean="0">
              <a:solidFill>
                <a:srgbClr val="000099"/>
              </a:solidFill>
            </a:endParaRPr>
          </a:p>
        </p:txBody>
      </p:sp>
      <p:sp>
        <p:nvSpPr>
          <p:cNvPr id="2" name="Rectangle 2"/>
          <p:cNvSpPr>
            <a:spLocks noChangeArrowheads="1"/>
          </p:cNvSpPr>
          <p:nvPr/>
        </p:nvSpPr>
        <p:spPr bwMode="auto">
          <a:xfrm>
            <a:off x="685800" y="1785034"/>
            <a:ext cx="647670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and Admin for IEEE 1900.5 WG Meeting on </a:t>
            </a:r>
            <a:r>
              <a:rPr lang="en-US" sz="1200" b="1" dirty="0" smtClean="0">
                <a:latin typeface="Arial" pitchFamily="34" charset="0"/>
                <a:cs typeface="Times New Roman" pitchFamily="18" charset="0"/>
              </a:rPr>
              <a:t>01 December </a:t>
            </a:r>
            <a:r>
              <a:rPr lang="en-US" sz="1200" b="1" dirty="0" smtClean="0">
                <a:latin typeface="Arial" pitchFamily="34" charset="0"/>
                <a:cs typeface="Times New Roman" pitchFamily="18" charset="0"/>
              </a:rPr>
              <a:t>2015 </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29</a:t>
            </a:r>
            <a:r>
              <a:rPr lang="en-US" sz="1200" b="1" dirty="0" smtClean="0">
                <a:latin typeface="Arial" pitchFamily="34" charset="0"/>
                <a:cs typeface="Times New Roman" pitchFamily="18" charset="0"/>
              </a:rPr>
              <a:t> </a:t>
            </a:r>
            <a:r>
              <a:rPr lang="en-US" sz="1200" b="1" dirty="0" smtClean="0">
                <a:latin typeface="Arial" pitchFamily="34" charset="0"/>
                <a:cs typeface="Times New Roman" pitchFamily="18" charset="0"/>
              </a:rPr>
              <a:t>November 2015</a:t>
            </a:r>
            <a:endParaRPr lang="en-US" sz="900" dirty="0">
              <a:latin typeface="Arial" pitchFamily="34" charset="0"/>
            </a:endParaRP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5-15-0077-00-agen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gridCol w="1289973"/>
                <a:gridCol w="1219200"/>
                <a:gridCol w="1143000"/>
                <a:gridCol w="2666999"/>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in6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smtClean="0"/>
              <a:t>Doc #: </a:t>
            </a:r>
            <a:r>
              <a:rPr lang="en-US" dirty="0" smtClean="0"/>
              <a:t>5-15-0077-00-agen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45DC5764-FA38-44E5-A844-74A6608033AC}" type="datetime1">
              <a:rPr lang="en-US" smtClean="0"/>
              <a:t>11/29/2015</a:t>
            </a:fld>
            <a:endParaRPr lang="en-US"/>
          </a:p>
        </p:txBody>
      </p:sp>
      <p:sp>
        <p:nvSpPr>
          <p:cNvPr id="3" name="Footer Placeholder 2"/>
          <p:cNvSpPr>
            <a:spLocks noGrp="1"/>
          </p:cNvSpPr>
          <p:nvPr>
            <p:ph type="ftr" sz="quarter" idx="11"/>
          </p:nvPr>
        </p:nvSpPr>
        <p:spPr/>
        <p:txBody>
          <a:bodyPr/>
          <a:lstStyle/>
          <a:p>
            <a:pPr>
              <a:defRPr/>
            </a:pPr>
            <a:r>
              <a:rPr lang="en-US" smtClean="0"/>
              <a:t>Doc #: 5-15-0077-00-agen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264869999"/>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smtClean="0"/>
              <a:t>Minutes for approval</a:t>
            </a:r>
          </a:p>
        </p:txBody>
      </p:sp>
      <p:sp>
        <p:nvSpPr>
          <p:cNvPr id="12291" name="Content Placeholder 2"/>
          <p:cNvSpPr>
            <a:spLocks noGrp="1"/>
          </p:cNvSpPr>
          <p:nvPr>
            <p:ph idx="1"/>
          </p:nvPr>
        </p:nvSpPr>
        <p:spPr/>
        <p:txBody>
          <a:bodyPr/>
          <a:lstStyle/>
          <a:p>
            <a:r>
              <a:rPr dirty="0" smtClean="0"/>
              <a:t>Motion to approve WG minutes contained in</a:t>
            </a:r>
          </a:p>
          <a:p>
            <a:pPr marL="0" indent="0" eaLnBrk="1" fontAlgn="auto" hangingPunct="1">
              <a:lnSpc>
                <a:spcPct val="115000"/>
              </a:lnSpc>
              <a:spcBef>
                <a:spcPts val="0"/>
              </a:spcBef>
              <a:spcAft>
                <a:spcPts val="0"/>
              </a:spcAft>
              <a:buNone/>
              <a:defRPr/>
            </a:pPr>
            <a:r>
              <a:rPr lang="en-US" dirty="0" smtClean="0">
                <a:ea typeface="Calibri"/>
                <a:cs typeface="Times New Roman"/>
                <a:hlinkClick r:id="rId2"/>
              </a:rPr>
              <a:t>5-15-0074-00</a:t>
            </a:r>
            <a:r>
              <a:rPr lang="en-US" dirty="0" smtClean="0">
                <a:ea typeface="Calibri"/>
                <a:cs typeface="Times New Roman"/>
              </a:rPr>
              <a:t>, </a:t>
            </a:r>
            <a:r>
              <a:rPr lang="en-US" dirty="0" smtClean="0">
                <a:ea typeface="Calibri"/>
                <a:cs typeface="Times New Roman"/>
                <a:hlinkClick r:id="rId3"/>
              </a:rPr>
              <a:t>5-15-0075-00</a:t>
            </a:r>
            <a:r>
              <a:rPr lang="en-US" dirty="0" smtClean="0">
                <a:ea typeface="Calibri"/>
                <a:cs typeface="Times New Roman"/>
              </a:rPr>
              <a:t> and </a:t>
            </a:r>
            <a:r>
              <a:rPr lang="en-US" dirty="0" smtClean="0">
                <a:ea typeface="Calibri"/>
                <a:cs typeface="Times New Roman"/>
                <a:hlinkClick r:id="rId4"/>
              </a:rPr>
              <a:t>5-15-0076-00</a:t>
            </a:r>
            <a:endParaRPr dirty="0" smtClean="0"/>
          </a:p>
          <a:p>
            <a:endParaRPr dirty="0" smtClean="0"/>
          </a:p>
          <a:p>
            <a:r>
              <a:rPr dirty="0" smtClean="0"/>
              <a:t>Mover</a:t>
            </a:r>
            <a:r>
              <a:rPr dirty="0" smtClean="0"/>
              <a:t>:  </a:t>
            </a:r>
          </a:p>
          <a:p>
            <a:r>
              <a:rPr dirty="0" smtClean="0"/>
              <a:t>Second:</a:t>
            </a:r>
          </a:p>
          <a:p>
            <a:r>
              <a:rPr lang="en-US" dirty="0" smtClean="0"/>
              <a:t>Vote:</a:t>
            </a:r>
            <a:endParaRPr dirty="0" smtClean="0"/>
          </a:p>
        </p:txBody>
      </p:sp>
      <p:sp>
        <p:nvSpPr>
          <p:cNvPr id="4" name="Date Placeholder 3"/>
          <p:cNvSpPr>
            <a:spLocks noGrp="1"/>
          </p:cNvSpPr>
          <p:nvPr>
            <p:ph type="dt" sz="quarter" idx="10"/>
          </p:nvPr>
        </p:nvSpPr>
        <p:spPr/>
        <p:txBody>
          <a:bodyPr/>
          <a:lstStyle/>
          <a:p>
            <a:pPr>
              <a:defRPr/>
            </a:pPr>
            <a:fld id="{5769D656-DCB8-4A6B-B059-1649DE972EAC}" type="datetime1">
              <a:rPr lang="en-US" smtClean="0"/>
              <a:t>11/29/2015</a:t>
            </a:fld>
            <a:endParaRPr lang="en-US"/>
          </a:p>
        </p:txBody>
      </p:sp>
      <p:sp>
        <p:nvSpPr>
          <p:cNvPr id="5" name="Footer Placeholder 4"/>
          <p:cNvSpPr>
            <a:spLocks noGrp="1"/>
          </p:cNvSpPr>
          <p:nvPr>
            <p:ph type="ftr" sz="quarter" idx="11"/>
          </p:nvPr>
        </p:nvSpPr>
        <p:spPr/>
        <p:txBody>
          <a:bodyPr/>
          <a:lstStyle/>
          <a:p>
            <a:pPr>
              <a:defRPr/>
            </a:pPr>
            <a:r>
              <a:rPr lang="en-US" smtClean="0"/>
              <a:t>Doc #: 5-15-0077-00-agen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11</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636"/>
            <a:ext cx="8229600" cy="1143000"/>
          </a:xfrm>
        </p:spPr>
        <p:txBody>
          <a:bodyPr/>
          <a:lstStyle/>
          <a:p>
            <a:r>
              <a:rPr lang="en-US" dirty="0" smtClean="0"/>
              <a:t>WG Elections</a:t>
            </a:r>
            <a:endParaRPr lang="en-US" dirty="0"/>
          </a:p>
        </p:txBody>
      </p:sp>
      <p:sp>
        <p:nvSpPr>
          <p:cNvPr id="3" name="Content Placeholder 2"/>
          <p:cNvSpPr>
            <a:spLocks noGrp="1"/>
          </p:cNvSpPr>
          <p:nvPr>
            <p:ph idx="1"/>
          </p:nvPr>
        </p:nvSpPr>
        <p:spPr>
          <a:xfrm>
            <a:off x="457200" y="838200"/>
            <a:ext cx="8229600" cy="4525963"/>
          </a:xfrm>
        </p:spPr>
        <p:txBody>
          <a:bodyPr/>
          <a:lstStyle/>
          <a:p>
            <a:r>
              <a:rPr lang="en-US" dirty="0" smtClean="0"/>
              <a:t>Status</a:t>
            </a:r>
          </a:p>
          <a:p>
            <a:pPr lvl="1"/>
            <a:r>
              <a:rPr lang="en-US" dirty="0" smtClean="0"/>
              <a:t>Dave Chester has been appointed Elections officer</a:t>
            </a:r>
          </a:p>
          <a:p>
            <a:pPr lvl="1"/>
            <a:r>
              <a:rPr lang="en-US" dirty="0" smtClean="0"/>
              <a:t>The following nominations have been received and accepted</a:t>
            </a:r>
          </a:p>
          <a:p>
            <a:pPr lvl="2"/>
            <a:r>
              <a:rPr lang="en-US" dirty="0" smtClean="0"/>
              <a:t>Chair:  Matthew Sherman, BAE Systems</a:t>
            </a:r>
          </a:p>
          <a:p>
            <a:pPr lvl="2"/>
            <a:r>
              <a:rPr lang="en-US" dirty="0" smtClean="0"/>
              <a:t>Vice Chair:  Darcy Swain-Walsh, MITRE</a:t>
            </a:r>
          </a:p>
          <a:p>
            <a:pPr lvl="2"/>
            <a:r>
              <a:rPr lang="en-US" dirty="0" smtClean="0"/>
              <a:t>Secretary: </a:t>
            </a:r>
            <a:r>
              <a:rPr lang="en-US" dirty="0"/>
              <a:t>Carlos </a:t>
            </a:r>
            <a:r>
              <a:rPr lang="en-US" dirty="0" err="1" smtClean="0"/>
              <a:t>Caicedo</a:t>
            </a:r>
            <a:r>
              <a:rPr lang="en-US" dirty="0" smtClean="0"/>
              <a:t>, Syracuse University</a:t>
            </a:r>
            <a:endParaRPr lang="en-US" dirty="0"/>
          </a:p>
          <a:p>
            <a:r>
              <a:rPr lang="en-US" dirty="0" smtClean="0"/>
              <a:t>Election Results?</a:t>
            </a:r>
            <a:endParaRPr lang="en-US" dirty="0" smtClean="0"/>
          </a:p>
        </p:txBody>
      </p:sp>
      <p:sp>
        <p:nvSpPr>
          <p:cNvPr id="4" name="Date Placeholder 3"/>
          <p:cNvSpPr>
            <a:spLocks noGrp="1"/>
          </p:cNvSpPr>
          <p:nvPr>
            <p:ph type="dt" sz="half" idx="10"/>
          </p:nvPr>
        </p:nvSpPr>
        <p:spPr/>
        <p:txBody>
          <a:bodyPr/>
          <a:lstStyle/>
          <a:p>
            <a:pPr>
              <a:defRPr/>
            </a:pPr>
            <a:fld id="{3A09C8BB-26A4-4995-93C6-F81A406D7805}" type="datetime1">
              <a:rPr lang="en-US" smtClean="0"/>
              <a:t>11/29/2015</a:t>
            </a:fld>
            <a:endParaRPr lang="en-US"/>
          </a:p>
        </p:txBody>
      </p:sp>
      <p:sp>
        <p:nvSpPr>
          <p:cNvPr id="5" name="Footer Placeholder 4"/>
          <p:cNvSpPr>
            <a:spLocks noGrp="1"/>
          </p:cNvSpPr>
          <p:nvPr>
            <p:ph type="ftr" sz="quarter" idx="11"/>
          </p:nvPr>
        </p:nvSpPr>
        <p:spPr/>
        <p:txBody>
          <a:bodyPr/>
          <a:lstStyle/>
          <a:p>
            <a:pPr>
              <a:defRPr/>
            </a:pPr>
            <a:r>
              <a:rPr lang="en-US" smtClean="0"/>
              <a:t>Doc #: 5-15-0077-00-agen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3184655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on 1900.5.1</a:t>
            </a:r>
            <a:endParaRPr lang="en-US" dirty="0"/>
          </a:p>
        </p:txBody>
      </p:sp>
      <p:sp>
        <p:nvSpPr>
          <p:cNvPr id="3" name="Content Placeholder 2"/>
          <p:cNvSpPr>
            <a:spLocks noGrp="1"/>
          </p:cNvSpPr>
          <p:nvPr>
            <p:ph idx="1"/>
          </p:nvPr>
        </p:nvSpPr>
        <p:spPr/>
        <p:txBody>
          <a:bodyPr/>
          <a:lstStyle/>
          <a:p>
            <a:r>
              <a:rPr lang="en-US" dirty="0" smtClean="0"/>
              <a:t>Held Ad Hoc on </a:t>
            </a:r>
            <a:r>
              <a:rPr lang="en-US" dirty="0" smtClean="0"/>
              <a:t>11/24/15</a:t>
            </a:r>
          </a:p>
          <a:p>
            <a:r>
              <a:rPr lang="en-US" dirty="0" smtClean="0"/>
              <a:t>Recommendations from Ad Hoc</a:t>
            </a:r>
            <a:endParaRPr lang="en-US" dirty="0" smtClean="0"/>
          </a:p>
          <a:p>
            <a:pPr lvl="1"/>
            <a:r>
              <a:rPr lang="en-US" dirty="0" smtClean="0"/>
              <a:t>Advocate policy language as “loose coupler”</a:t>
            </a:r>
            <a:endParaRPr lang="en-US" dirty="0" smtClean="0"/>
          </a:p>
          <a:p>
            <a:pPr lvl="1"/>
            <a:r>
              <a:rPr lang="en-US" dirty="0" smtClean="0"/>
              <a:t>Standardize a set of semantic features rather than specific exemplars like CRO</a:t>
            </a:r>
          </a:p>
          <a:p>
            <a:pPr lvl="1"/>
            <a:r>
              <a:rPr lang="en-US" dirty="0" smtClean="0"/>
              <a:t>Thoughts?</a:t>
            </a:r>
            <a:endParaRPr lang="en-US" dirty="0" smtClean="0"/>
          </a:p>
          <a:p>
            <a:r>
              <a:rPr lang="en-US" dirty="0" smtClean="0"/>
              <a:t>Next Draft update?</a:t>
            </a:r>
            <a:endParaRPr lang="en-US" dirty="0"/>
          </a:p>
        </p:txBody>
      </p:sp>
      <p:sp>
        <p:nvSpPr>
          <p:cNvPr id="4" name="Date Placeholder 3"/>
          <p:cNvSpPr>
            <a:spLocks noGrp="1"/>
          </p:cNvSpPr>
          <p:nvPr>
            <p:ph type="dt" sz="half" idx="10"/>
          </p:nvPr>
        </p:nvSpPr>
        <p:spPr/>
        <p:txBody>
          <a:bodyPr/>
          <a:lstStyle/>
          <a:p>
            <a:pPr>
              <a:defRPr/>
            </a:pPr>
            <a:fld id="{613330C7-300C-4645-9F37-1F0BD8EB9446}" type="datetime1">
              <a:rPr lang="en-US" smtClean="0"/>
              <a:t>11/29/2015</a:t>
            </a:fld>
            <a:endParaRPr lang="en-US"/>
          </a:p>
        </p:txBody>
      </p:sp>
      <p:sp>
        <p:nvSpPr>
          <p:cNvPr id="5" name="Footer Placeholder 4"/>
          <p:cNvSpPr>
            <a:spLocks noGrp="1"/>
          </p:cNvSpPr>
          <p:nvPr>
            <p:ph type="ftr" sz="quarter" idx="11"/>
          </p:nvPr>
        </p:nvSpPr>
        <p:spPr/>
        <p:txBody>
          <a:bodyPr/>
          <a:lstStyle/>
          <a:p>
            <a:pPr>
              <a:defRPr/>
            </a:pPr>
            <a:r>
              <a:rPr lang="en-US" smtClean="0"/>
              <a:t>Doc #: 5-15-0077-00-agen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13</a:t>
            </a:fld>
            <a:endParaRPr lang="en-US"/>
          </a:p>
        </p:txBody>
      </p:sp>
    </p:spTree>
    <p:extLst>
      <p:ext uri="{BB962C8B-B14F-4D97-AF65-F5344CB8AC3E}">
        <p14:creationId xmlns:p14="http://schemas.microsoft.com/office/powerpoint/2010/main" val="1514460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7463"/>
            <a:ext cx="8229600" cy="1143000"/>
          </a:xfrm>
        </p:spPr>
        <p:txBody>
          <a:bodyPr/>
          <a:lstStyle/>
          <a:p>
            <a:r>
              <a:rPr altLang="en-US" smtClean="0"/>
              <a:t>Working Schedule for 1900.5.1</a:t>
            </a:r>
          </a:p>
        </p:txBody>
      </p:sp>
      <p:sp>
        <p:nvSpPr>
          <p:cNvPr id="8195" name="Content Placeholder 2"/>
          <p:cNvSpPr>
            <a:spLocks noGrp="1"/>
          </p:cNvSpPr>
          <p:nvPr>
            <p:ph idx="1"/>
          </p:nvPr>
        </p:nvSpPr>
        <p:spPr>
          <a:xfrm>
            <a:off x="381000" y="1447800"/>
            <a:ext cx="8229600" cy="4525963"/>
          </a:xfrm>
        </p:spPr>
        <p:txBody>
          <a:bodyPr/>
          <a:lstStyle/>
          <a:p>
            <a:r>
              <a:rPr altLang="en-US" sz="1400" smtClean="0"/>
              <a:t>Complete Draft for Clause 4					7/30√</a:t>
            </a:r>
          </a:p>
          <a:p>
            <a:r>
              <a:rPr altLang="en-US" sz="1400" smtClean="0"/>
              <a:t>Complete Draft for Clause 5					10/15     </a:t>
            </a:r>
            <a:r>
              <a:rPr altLang="en-US" sz="1400" b="1" smtClean="0">
                <a:solidFill>
                  <a:srgbClr val="FF0000"/>
                </a:solidFill>
              </a:rPr>
              <a:t>1/16</a:t>
            </a:r>
          </a:p>
          <a:p>
            <a:r>
              <a:rPr altLang="en-US" sz="1400" smtClean="0"/>
              <a:t>Complete Draft for Clause 6					1/16       </a:t>
            </a:r>
            <a:r>
              <a:rPr altLang="en-US" sz="1400" b="1" smtClean="0">
                <a:solidFill>
                  <a:srgbClr val="FF0000"/>
                </a:solidFill>
              </a:rPr>
              <a:t>2/16</a:t>
            </a:r>
            <a:endParaRPr altLang="en-US" sz="1400" smtClean="0"/>
          </a:p>
          <a:p>
            <a:r>
              <a:rPr altLang="en-US" sz="1400" smtClean="0"/>
              <a:t>Complete Draft for Clause 7					3/16</a:t>
            </a:r>
          </a:p>
          <a:p>
            <a:r>
              <a:rPr altLang="en-US" sz="1400" smtClean="0"/>
              <a:t>Annex A						6/16</a:t>
            </a:r>
          </a:p>
          <a:p>
            <a:r>
              <a:rPr altLang="en-US" sz="1400" smtClean="0"/>
              <a:t>First WG Ballot						6/16</a:t>
            </a:r>
          </a:p>
          <a:p>
            <a:r>
              <a:rPr altLang="en-US" sz="1400" smtClean="0"/>
              <a:t>WG Recirc						8/16</a:t>
            </a:r>
          </a:p>
          <a:p>
            <a:r>
              <a:rPr altLang="en-US" sz="1400" smtClean="0"/>
              <a:t>WG Recirc 2						10/16</a:t>
            </a:r>
          </a:p>
          <a:p>
            <a:r>
              <a:rPr altLang="en-US" sz="1400" smtClean="0"/>
              <a:t>Sponsor Ballot						1/17</a:t>
            </a:r>
          </a:p>
          <a:p>
            <a:r>
              <a:rPr altLang="en-US" sz="1400" smtClean="0"/>
              <a:t>Sponsor Recirc						3/17</a:t>
            </a:r>
          </a:p>
          <a:p>
            <a:r>
              <a:rPr altLang="en-US" sz="1400" smtClean="0"/>
              <a:t>Sponsor Recirc 2						5/17</a:t>
            </a:r>
          </a:p>
          <a:p>
            <a:r>
              <a:rPr altLang="en-US" sz="1400" smtClean="0"/>
              <a:t>Submit to REVCOM						6/17</a:t>
            </a:r>
          </a:p>
          <a:p>
            <a:endParaRPr altLang="en-US" sz="1400" smtClean="0"/>
          </a:p>
          <a:p>
            <a:endParaRPr altLang="en-US" sz="1400" smtClean="0"/>
          </a:p>
        </p:txBody>
      </p:sp>
      <p:sp>
        <p:nvSpPr>
          <p:cNvPr id="4" name="Date Placeholder 3"/>
          <p:cNvSpPr>
            <a:spLocks noGrp="1"/>
          </p:cNvSpPr>
          <p:nvPr>
            <p:ph type="dt" sz="quarter" idx="10"/>
          </p:nvPr>
        </p:nvSpPr>
        <p:spPr/>
        <p:txBody>
          <a:bodyPr/>
          <a:lstStyle/>
          <a:p>
            <a:pPr>
              <a:defRPr/>
            </a:pPr>
            <a:fld id="{D85F6A8C-8F2D-430D-B1A8-E3B78175EA90}" type="datetime1">
              <a:rPr lang="en-US" smtClean="0"/>
              <a:t>11/29/2015</a:t>
            </a:fld>
            <a:endParaRPr lang="en-US"/>
          </a:p>
        </p:txBody>
      </p:sp>
      <p:sp>
        <p:nvSpPr>
          <p:cNvPr id="5" name="Footer Placeholder 4"/>
          <p:cNvSpPr>
            <a:spLocks noGrp="1"/>
          </p:cNvSpPr>
          <p:nvPr>
            <p:ph type="ftr" sz="quarter" idx="11"/>
          </p:nvPr>
        </p:nvSpPr>
        <p:spPr/>
        <p:txBody>
          <a:bodyPr/>
          <a:lstStyle/>
          <a:p>
            <a:pPr>
              <a:defRPr/>
            </a:pPr>
            <a:r>
              <a:rPr lang="en-US" smtClean="0"/>
              <a:t>Doc #: 5-15-0077-00-agen</a:t>
            </a:r>
            <a:endParaRPr lang="en-US"/>
          </a:p>
        </p:txBody>
      </p:sp>
      <p:sp>
        <p:nvSpPr>
          <p:cNvPr id="81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7C28F411-A1BB-4B17-BDA9-F0D485D9D40A}" type="slidenum">
              <a:rPr lang="en-US" altLang="en-US" sz="1200" smtClean="0"/>
              <a:pPr>
                <a:spcBef>
                  <a:spcPct val="0"/>
                </a:spcBef>
                <a:buFontTx/>
                <a:buNone/>
              </a:pPr>
              <a:t>14</a:t>
            </a:fld>
            <a:endParaRPr lang="en-US" altLang="en-US" sz="1200" smtClean="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6025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smtClean="0"/>
              <a:t>Current Status for 1900.5.2</a:t>
            </a:r>
          </a:p>
        </p:txBody>
      </p:sp>
      <p:sp>
        <p:nvSpPr>
          <p:cNvPr id="14339" name="Content Placeholder 2"/>
          <p:cNvSpPr>
            <a:spLocks noGrp="1"/>
          </p:cNvSpPr>
          <p:nvPr>
            <p:ph idx="1"/>
          </p:nvPr>
        </p:nvSpPr>
        <p:spPr>
          <a:xfrm>
            <a:off x="422564" y="1298720"/>
            <a:ext cx="8229600" cy="4525963"/>
          </a:xfrm>
        </p:spPr>
        <p:txBody>
          <a:bodyPr/>
          <a:lstStyle/>
          <a:p>
            <a:r>
              <a:rPr lang="en-US" dirty="0" smtClean="0"/>
              <a:t>Mandatory Coordination started 10/24</a:t>
            </a:r>
          </a:p>
          <a:p>
            <a:pPr lvl="1"/>
            <a:r>
              <a:rPr lang="en-US" dirty="0" smtClean="0"/>
              <a:t>Response from IEEE?</a:t>
            </a:r>
            <a:endParaRPr dirty="0" smtClean="0"/>
          </a:p>
          <a:p>
            <a:r>
              <a:rPr lang="en-US" dirty="0" smtClean="0"/>
              <a:t>Suggest slipping F2F if can’t complete ballot in time</a:t>
            </a:r>
            <a:endParaRPr dirty="0" smtClean="0"/>
          </a:p>
        </p:txBody>
      </p:sp>
      <p:sp>
        <p:nvSpPr>
          <p:cNvPr id="4" name="Date Placeholder 3"/>
          <p:cNvSpPr>
            <a:spLocks noGrp="1"/>
          </p:cNvSpPr>
          <p:nvPr>
            <p:ph type="dt" sz="quarter" idx="10"/>
          </p:nvPr>
        </p:nvSpPr>
        <p:spPr/>
        <p:txBody>
          <a:bodyPr/>
          <a:lstStyle/>
          <a:p>
            <a:pPr>
              <a:defRPr/>
            </a:pPr>
            <a:fld id="{ECEE8AD1-B3F3-48E8-8BC4-B839EBAA4C38}" type="datetime1">
              <a:rPr lang="en-US" smtClean="0"/>
              <a:t>11/29/2015</a:t>
            </a:fld>
            <a:endParaRPr lang="en-US"/>
          </a:p>
        </p:txBody>
      </p:sp>
      <p:sp>
        <p:nvSpPr>
          <p:cNvPr id="5" name="Footer Placeholder 4"/>
          <p:cNvSpPr>
            <a:spLocks noGrp="1"/>
          </p:cNvSpPr>
          <p:nvPr>
            <p:ph type="ftr" sz="quarter" idx="11"/>
          </p:nvPr>
        </p:nvSpPr>
        <p:spPr/>
        <p:txBody>
          <a:bodyPr/>
          <a:lstStyle/>
          <a:p>
            <a:pPr>
              <a:defRPr/>
            </a:pPr>
            <a:r>
              <a:rPr lang="en-US" smtClean="0"/>
              <a:t>Doc #: 5-15-0077-00-agen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17463"/>
            <a:ext cx="8229600" cy="1143000"/>
          </a:xfrm>
        </p:spPr>
        <p:txBody>
          <a:bodyPr/>
          <a:lstStyle/>
          <a:p>
            <a:r>
              <a:rPr altLang="en-US" smtClean="0"/>
              <a:t>Working Schedule for 1900.5.2</a:t>
            </a:r>
          </a:p>
        </p:txBody>
      </p:sp>
      <p:sp>
        <p:nvSpPr>
          <p:cNvPr id="9219" name="Content Placeholder 2"/>
          <p:cNvSpPr>
            <a:spLocks noGrp="1"/>
          </p:cNvSpPr>
          <p:nvPr>
            <p:ph idx="1"/>
          </p:nvPr>
        </p:nvSpPr>
        <p:spPr>
          <a:xfrm>
            <a:off x="381000" y="1295400"/>
            <a:ext cx="8229600" cy="4525963"/>
          </a:xfrm>
        </p:spPr>
        <p:txBody>
          <a:bodyPr/>
          <a:lstStyle/>
          <a:p>
            <a:r>
              <a:rPr altLang="en-US" sz="1400" dirty="0" smtClean="0"/>
              <a:t>Form Ballot Pool	(Send Ballot Invitation)				6/7/15</a:t>
            </a:r>
            <a:r>
              <a:rPr altLang="en-US" sz="1400" b="1" dirty="0" smtClean="0">
                <a:solidFill>
                  <a:srgbClr val="FF0000"/>
                </a:solidFill>
              </a:rPr>
              <a:t>√</a:t>
            </a:r>
          </a:p>
          <a:p>
            <a:r>
              <a:rPr altLang="en-US" sz="1400" dirty="0" smtClean="0"/>
              <a:t>Final Draft and Schema Adjustments				7/30/15</a:t>
            </a:r>
            <a:r>
              <a:rPr altLang="en-US" sz="1400" b="1" dirty="0" smtClean="0">
                <a:solidFill>
                  <a:srgbClr val="FF0000"/>
                </a:solidFill>
              </a:rPr>
              <a:t>√</a:t>
            </a:r>
            <a:endParaRPr altLang="en-US" sz="1400" dirty="0" smtClean="0"/>
          </a:p>
          <a:p>
            <a:r>
              <a:rPr altLang="en-US" sz="1400" dirty="0" smtClean="0"/>
              <a:t>WG Vote to Sponsor Ballot (need </a:t>
            </a:r>
            <a:r>
              <a:rPr altLang="en-US" sz="1400" dirty="0" err="1" smtClean="0"/>
              <a:t>DySPAN</a:t>
            </a:r>
            <a:r>
              <a:rPr altLang="en-US" sz="1400" dirty="0" smtClean="0"/>
              <a:t>-SC approval)			</a:t>
            </a:r>
            <a:r>
              <a:rPr altLang="en-US" sz="1400" dirty="0" smtClean="0">
                <a:solidFill>
                  <a:srgbClr val="FF0000"/>
                </a:solidFill>
              </a:rPr>
              <a:t>7/30/15</a:t>
            </a:r>
            <a:r>
              <a:rPr altLang="en-US" sz="1400" dirty="0" smtClean="0"/>
              <a:t> (8/18)</a:t>
            </a:r>
            <a:r>
              <a:rPr altLang="en-US" sz="1400" b="1" dirty="0" smtClean="0">
                <a:solidFill>
                  <a:srgbClr val="FF0000"/>
                </a:solidFill>
              </a:rPr>
              <a:t> √</a:t>
            </a:r>
            <a:endParaRPr altLang="en-US" sz="1400" dirty="0" smtClean="0">
              <a:solidFill>
                <a:srgbClr val="FF0000"/>
              </a:solidFill>
            </a:endParaRPr>
          </a:p>
          <a:p>
            <a:r>
              <a:rPr lang="en-US" altLang="en-US" sz="1400" dirty="0" err="1" smtClean="0"/>
              <a:t>DySPAN</a:t>
            </a:r>
            <a:r>
              <a:rPr lang="en-US" altLang="en-US" sz="1400" dirty="0" smtClean="0"/>
              <a:t>-SC Approval						</a:t>
            </a:r>
            <a:r>
              <a:rPr lang="en-US" altLang="en-US" sz="1400" dirty="0" smtClean="0">
                <a:solidFill>
                  <a:srgbClr val="FF0000"/>
                </a:solidFill>
              </a:rPr>
              <a:t>8/28/15</a:t>
            </a:r>
            <a:r>
              <a:rPr lang="en-US" altLang="en-US" sz="1400" dirty="0" smtClean="0"/>
              <a:t> </a:t>
            </a:r>
            <a:r>
              <a:rPr lang="en-US" altLang="en-US" sz="1400" dirty="0" smtClean="0">
                <a:solidFill>
                  <a:srgbClr val="FF0000"/>
                </a:solidFill>
              </a:rPr>
              <a:t>(9/2)</a:t>
            </a:r>
            <a:r>
              <a:rPr lang="en-US" altLang="en-US" sz="1400" b="1" dirty="0" smtClean="0">
                <a:solidFill>
                  <a:srgbClr val="FF0000"/>
                </a:solidFill>
              </a:rPr>
              <a:t> </a:t>
            </a:r>
            <a:r>
              <a:rPr lang="en-US" altLang="en-US" sz="1400" b="1" dirty="0">
                <a:solidFill>
                  <a:srgbClr val="FF0000"/>
                </a:solidFill>
              </a:rPr>
              <a:t>9/30</a:t>
            </a:r>
            <a:r>
              <a:rPr lang="en-US" altLang="en-US" sz="1400" b="1" dirty="0" smtClean="0">
                <a:solidFill>
                  <a:srgbClr val="FF0000"/>
                </a:solidFill>
              </a:rPr>
              <a:t>√</a:t>
            </a:r>
            <a:endParaRPr altLang="en-US" sz="1400" dirty="0" smtClean="0"/>
          </a:p>
          <a:p>
            <a:r>
              <a:rPr altLang="en-US" sz="1400" dirty="0" smtClean="0"/>
              <a:t>Mandatory Editorial Coordination Completes				</a:t>
            </a:r>
            <a:r>
              <a:rPr altLang="en-US" sz="1400" dirty="0" smtClean="0">
                <a:solidFill>
                  <a:srgbClr val="FF0000"/>
                </a:solidFill>
              </a:rPr>
              <a:t>9/30/15</a:t>
            </a:r>
            <a:r>
              <a:rPr altLang="en-US" sz="1400" dirty="0" smtClean="0"/>
              <a:t> </a:t>
            </a:r>
            <a:r>
              <a:rPr altLang="en-US" sz="1400" b="1" dirty="0" smtClean="0">
                <a:solidFill>
                  <a:srgbClr val="FF0000"/>
                </a:solidFill>
              </a:rPr>
              <a:t>12/1?</a:t>
            </a:r>
            <a:endParaRPr altLang="en-US" sz="1400" b="1" dirty="0" smtClean="0">
              <a:solidFill>
                <a:srgbClr val="FF0000"/>
              </a:solidFill>
            </a:endParaRPr>
          </a:p>
          <a:p>
            <a:r>
              <a:rPr altLang="en-US" sz="1400" dirty="0" smtClean="0"/>
              <a:t>Conduct Ballot						9/30/15</a:t>
            </a:r>
          </a:p>
          <a:p>
            <a:r>
              <a:rPr altLang="en-US" sz="1400" dirty="0" smtClean="0"/>
              <a:t>Ballot completes						10/30/15</a:t>
            </a:r>
          </a:p>
          <a:p>
            <a:r>
              <a:rPr altLang="en-US" sz="1400" dirty="0" smtClean="0"/>
              <a:t>Form Comment Resolution subcommittee				10/30/15</a:t>
            </a:r>
          </a:p>
          <a:p>
            <a:r>
              <a:rPr altLang="en-US" sz="1400" dirty="0" smtClean="0"/>
              <a:t>Suggested resolutions available					11/30/15</a:t>
            </a:r>
          </a:p>
          <a:p>
            <a:r>
              <a:rPr altLang="en-US" sz="1400" dirty="0" smtClean="0"/>
              <a:t>Vote for Recirculation Ballot					12/6/15</a:t>
            </a:r>
          </a:p>
          <a:p>
            <a:r>
              <a:rPr altLang="en-US" sz="1400" dirty="0" smtClean="0"/>
              <a:t>Conduct </a:t>
            </a:r>
            <a:r>
              <a:rPr altLang="en-US" sz="1400" dirty="0" err="1" smtClean="0"/>
              <a:t>Recirc</a:t>
            </a:r>
            <a:r>
              <a:rPr altLang="en-US" sz="1400" dirty="0" smtClean="0"/>
              <a:t> Ballot					12/15/15</a:t>
            </a:r>
          </a:p>
          <a:p>
            <a:r>
              <a:rPr altLang="en-US" sz="1400" dirty="0" smtClean="0"/>
              <a:t>Ballot completes						1 /1/16</a:t>
            </a:r>
          </a:p>
          <a:p>
            <a:r>
              <a:rPr altLang="en-US" sz="1400" dirty="0" smtClean="0"/>
              <a:t>Suggested comment resolutions available				1/15/16</a:t>
            </a:r>
          </a:p>
          <a:p>
            <a:r>
              <a:rPr altLang="en-US" sz="1400" dirty="0" smtClean="0"/>
              <a:t>Vote for </a:t>
            </a:r>
            <a:r>
              <a:rPr altLang="en-US" sz="1400" dirty="0" err="1" smtClean="0"/>
              <a:t>Recirc</a:t>
            </a:r>
            <a:r>
              <a:rPr altLang="en-US" sz="1400" dirty="0" smtClean="0"/>
              <a:t> Ballot					2/1/16</a:t>
            </a:r>
          </a:p>
          <a:p>
            <a:r>
              <a:rPr altLang="en-US" sz="1400" dirty="0" smtClean="0"/>
              <a:t>Conduct </a:t>
            </a:r>
            <a:r>
              <a:rPr altLang="en-US" sz="1400" dirty="0" err="1" smtClean="0"/>
              <a:t>Recirc</a:t>
            </a:r>
            <a:r>
              <a:rPr altLang="en-US" sz="1400" dirty="0" smtClean="0"/>
              <a:t> Ballot					2/15/16</a:t>
            </a:r>
          </a:p>
          <a:p>
            <a:r>
              <a:rPr altLang="en-US" sz="1400" dirty="0" smtClean="0"/>
              <a:t>Ballot completes						3/1/16</a:t>
            </a:r>
          </a:p>
          <a:p>
            <a:r>
              <a:rPr altLang="en-US" sz="1400" dirty="0" smtClean="0"/>
              <a:t>Approved by Standards Board					4/1/16</a:t>
            </a:r>
          </a:p>
          <a:p>
            <a:r>
              <a:rPr altLang="en-US" sz="1400" dirty="0" smtClean="0"/>
              <a:t>Reference implementation available				12/15</a:t>
            </a:r>
          </a:p>
          <a:p>
            <a:r>
              <a:rPr altLang="en-US" sz="1400" dirty="0" smtClean="0"/>
              <a:t>Certification available					3/16</a:t>
            </a: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5F496E86-7736-4B46-8E55-0B772E738D59}" type="datetime1">
              <a:rPr lang="en-US" smtClean="0"/>
              <a:t>11/29/2015</a:t>
            </a:fld>
            <a:endParaRPr lang="en-US"/>
          </a:p>
        </p:txBody>
      </p:sp>
      <p:sp>
        <p:nvSpPr>
          <p:cNvPr id="5" name="Footer Placeholder 4"/>
          <p:cNvSpPr>
            <a:spLocks noGrp="1"/>
          </p:cNvSpPr>
          <p:nvPr>
            <p:ph type="ftr" sz="quarter" idx="11"/>
          </p:nvPr>
        </p:nvSpPr>
        <p:spPr/>
        <p:txBody>
          <a:bodyPr/>
          <a:lstStyle/>
          <a:p>
            <a:pPr>
              <a:defRPr/>
            </a:pPr>
            <a:r>
              <a:rPr lang="en-US" smtClean="0"/>
              <a:t>Doc #: 5-15-0077-00-agen</a:t>
            </a:r>
            <a:endParaRPr lang="en-US"/>
          </a:p>
        </p:txBody>
      </p:sp>
      <p:sp>
        <p:nvSpPr>
          <p:cNvPr id="922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0398774-5C19-431B-BE5A-41B164640F9E}" type="slidenum">
              <a:rPr lang="en-US" altLang="en-US" sz="1200" smtClean="0"/>
              <a:pPr>
                <a:spcBef>
                  <a:spcPct val="0"/>
                </a:spcBef>
                <a:buFontTx/>
                <a:buNone/>
              </a:pPr>
              <a:t>16</a:t>
            </a:fld>
            <a:endParaRPr lang="en-US" altLang="en-US" sz="1200" smtClean="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09800"/>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4664249" y="2243695"/>
            <a:ext cx="2214389" cy="369332"/>
          </a:xfrm>
          <a:prstGeom prst="rect">
            <a:avLst/>
          </a:prstGeom>
          <a:noFill/>
        </p:spPr>
        <p:txBody>
          <a:bodyPr wrap="none" rtlCol="0">
            <a:spAutoFit/>
          </a:bodyPr>
          <a:lstStyle/>
          <a:p>
            <a:r>
              <a:rPr lang="en-US" dirty="0" smtClean="0"/>
              <a:t>Estimate </a:t>
            </a:r>
            <a:r>
              <a:rPr lang="en-US" dirty="0" smtClean="0"/>
              <a:t>3 </a:t>
            </a:r>
            <a:r>
              <a:rPr lang="en-US" dirty="0" smtClean="0"/>
              <a:t>month slip</a:t>
            </a:r>
            <a:endParaRPr lang="en-US" dirty="0"/>
          </a:p>
        </p:txBody>
      </p:sp>
      <p:cxnSp>
        <p:nvCxnSpPr>
          <p:cNvPr id="9" name="Straight Arrow Connector 8"/>
          <p:cNvCxnSpPr/>
          <p:nvPr/>
        </p:nvCxnSpPr>
        <p:spPr>
          <a:xfrm>
            <a:off x="5791200" y="2613027"/>
            <a:ext cx="0" cy="34639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878638" y="2451532"/>
            <a:ext cx="665162" cy="2771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91224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smtClean="0"/>
              <a:t>Other DySPAN-SC Activities</a:t>
            </a:r>
          </a:p>
        </p:txBody>
      </p:sp>
      <p:sp>
        <p:nvSpPr>
          <p:cNvPr id="15363" name="Content Placeholder 2"/>
          <p:cNvSpPr>
            <a:spLocks noGrp="1"/>
          </p:cNvSpPr>
          <p:nvPr>
            <p:ph idx="1"/>
          </p:nvPr>
        </p:nvSpPr>
        <p:spPr/>
        <p:txBody>
          <a:bodyPr/>
          <a:lstStyle/>
          <a:p>
            <a:r>
              <a:rPr dirty="0" smtClean="0"/>
              <a:t>Leadership meetings</a:t>
            </a:r>
          </a:p>
          <a:p>
            <a:pPr lvl="1"/>
            <a:r>
              <a:rPr lang="en-US" dirty="0" smtClean="0"/>
              <a:t>12/1</a:t>
            </a:r>
            <a:endParaRPr lang="en-US" dirty="0" smtClean="0"/>
          </a:p>
          <a:p>
            <a:r>
              <a:rPr lang="en-US" dirty="0" smtClean="0"/>
              <a:t>Other activities?</a:t>
            </a:r>
          </a:p>
          <a:p>
            <a:pPr lvl="1"/>
            <a:endParaRPr lang="en-US" dirty="0" smtClean="0"/>
          </a:p>
        </p:txBody>
      </p:sp>
      <p:sp>
        <p:nvSpPr>
          <p:cNvPr id="4" name="Date Placeholder 3"/>
          <p:cNvSpPr>
            <a:spLocks noGrp="1"/>
          </p:cNvSpPr>
          <p:nvPr>
            <p:ph type="dt" sz="quarter" idx="10"/>
          </p:nvPr>
        </p:nvSpPr>
        <p:spPr/>
        <p:txBody>
          <a:bodyPr/>
          <a:lstStyle/>
          <a:p>
            <a:pPr>
              <a:defRPr/>
            </a:pPr>
            <a:fld id="{08B815DF-574B-4825-B1CC-57E9B7254182}" type="datetime1">
              <a:rPr lang="en-US" smtClean="0"/>
              <a:t>11/29/2015</a:t>
            </a:fld>
            <a:endParaRPr lang="en-US"/>
          </a:p>
        </p:txBody>
      </p:sp>
      <p:sp>
        <p:nvSpPr>
          <p:cNvPr id="5" name="Footer Placeholder 4"/>
          <p:cNvSpPr>
            <a:spLocks noGrp="1"/>
          </p:cNvSpPr>
          <p:nvPr>
            <p:ph type="ftr" sz="quarter" idx="11"/>
          </p:nvPr>
        </p:nvSpPr>
        <p:spPr/>
        <p:txBody>
          <a:bodyPr/>
          <a:lstStyle/>
          <a:p>
            <a:pPr>
              <a:defRPr/>
            </a:pPr>
            <a:r>
              <a:rPr lang="en-US" smtClean="0"/>
              <a:t>Doc #: 5-15-0077-00-agen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smtClean="0"/>
              <a:t>Marketing Inputs</a:t>
            </a:r>
          </a:p>
        </p:txBody>
      </p:sp>
      <p:sp>
        <p:nvSpPr>
          <p:cNvPr id="16387" name="Content Placeholder 2"/>
          <p:cNvSpPr>
            <a:spLocks noGrp="1"/>
          </p:cNvSpPr>
          <p:nvPr>
            <p:ph idx="1"/>
          </p:nvPr>
        </p:nvSpPr>
        <p:spPr/>
        <p:txBody>
          <a:bodyPr/>
          <a:lstStyle/>
          <a:p>
            <a:r>
              <a:rPr dirty="0" err="1" smtClean="0"/>
              <a:t>WInnForum</a:t>
            </a:r>
            <a:r>
              <a:rPr dirty="0" smtClean="0"/>
              <a:t> 3.6GHz stakeholders? </a:t>
            </a:r>
          </a:p>
          <a:p>
            <a:r>
              <a:rPr lang="en-US" dirty="0" smtClean="0"/>
              <a:t>NSC</a:t>
            </a:r>
          </a:p>
          <a:p>
            <a:pPr lvl="1"/>
            <a:r>
              <a:rPr lang="en-US" dirty="0" smtClean="0"/>
              <a:t>No current action</a:t>
            </a:r>
            <a:endParaRPr dirty="0" smtClean="0"/>
          </a:p>
          <a:p>
            <a:r>
              <a:rPr dirty="0" err="1" smtClean="0"/>
              <a:t>DySPAN</a:t>
            </a:r>
            <a:r>
              <a:rPr dirty="0" smtClean="0"/>
              <a:t>-SC standards Paper and follow up</a:t>
            </a:r>
            <a:r>
              <a:rPr lang="en-US" dirty="0" smtClean="0"/>
              <a:t>…  Communications Magazine special issue</a:t>
            </a:r>
            <a:endParaRPr dirty="0" smtClean="0"/>
          </a:p>
          <a:p>
            <a:r>
              <a:rPr dirty="0" smtClean="0"/>
              <a:t>Others?</a:t>
            </a:r>
          </a:p>
        </p:txBody>
      </p:sp>
      <p:sp>
        <p:nvSpPr>
          <p:cNvPr id="4" name="Date Placeholder 3"/>
          <p:cNvSpPr>
            <a:spLocks noGrp="1"/>
          </p:cNvSpPr>
          <p:nvPr>
            <p:ph type="dt" sz="quarter" idx="10"/>
          </p:nvPr>
        </p:nvSpPr>
        <p:spPr/>
        <p:txBody>
          <a:bodyPr/>
          <a:lstStyle/>
          <a:p>
            <a:pPr>
              <a:defRPr/>
            </a:pPr>
            <a:fld id="{8346FDA1-37A9-45E8-861E-F3A6D5059751}" type="datetime1">
              <a:rPr lang="en-US" smtClean="0"/>
              <a:t>11/29/2015</a:t>
            </a:fld>
            <a:endParaRPr lang="en-US"/>
          </a:p>
        </p:txBody>
      </p:sp>
      <p:sp>
        <p:nvSpPr>
          <p:cNvPr id="5" name="Footer Placeholder 4"/>
          <p:cNvSpPr>
            <a:spLocks noGrp="1"/>
          </p:cNvSpPr>
          <p:nvPr>
            <p:ph type="ftr" sz="quarter" idx="11"/>
          </p:nvPr>
        </p:nvSpPr>
        <p:spPr/>
        <p:txBody>
          <a:bodyPr/>
          <a:lstStyle/>
          <a:p>
            <a:pPr>
              <a:defRPr/>
            </a:pPr>
            <a:r>
              <a:rPr lang="en-US" smtClean="0"/>
              <a:t>Doc #: 5-15-0077-00-agen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dirty="0" smtClean="0"/>
              <a:t>Meeting Planning</a:t>
            </a:r>
          </a:p>
        </p:txBody>
      </p:sp>
      <p:sp>
        <p:nvSpPr>
          <p:cNvPr id="17411" name="Content Placeholder 2"/>
          <p:cNvSpPr>
            <a:spLocks noGrp="1"/>
          </p:cNvSpPr>
          <p:nvPr>
            <p:ph idx="1"/>
          </p:nvPr>
        </p:nvSpPr>
        <p:spPr/>
        <p:txBody>
          <a:bodyPr/>
          <a:lstStyle/>
          <a:p>
            <a:r>
              <a:rPr lang="en-US" dirty="0" smtClean="0"/>
              <a:t>Next WG meeting:  </a:t>
            </a:r>
            <a:r>
              <a:rPr lang="en-US" dirty="0" smtClean="0"/>
              <a:t>Jan. 5, 2016?</a:t>
            </a:r>
            <a:endParaRPr lang="en-US" dirty="0" smtClean="0"/>
          </a:p>
          <a:p>
            <a:r>
              <a:rPr lang="en-US" dirty="0" smtClean="0"/>
              <a:t>Ad </a:t>
            </a:r>
            <a:r>
              <a:rPr lang="en-US" dirty="0" err="1" smtClean="0"/>
              <a:t>Hocs</a:t>
            </a:r>
            <a:r>
              <a:rPr lang="en-US" dirty="0" smtClean="0"/>
              <a:t>?  </a:t>
            </a:r>
          </a:p>
          <a:p>
            <a:r>
              <a:rPr lang="en-US" dirty="0" smtClean="0"/>
              <a:t>January F2F in </a:t>
            </a:r>
            <a:r>
              <a:rPr lang="en-US" dirty="0" err="1" smtClean="0"/>
              <a:t>Melborne</a:t>
            </a:r>
            <a:r>
              <a:rPr lang="en-US" dirty="0" smtClean="0"/>
              <a:t>?</a:t>
            </a:r>
          </a:p>
        </p:txBody>
      </p:sp>
      <p:sp>
        <p:nvSpPr>
          <p:cNvPr id="4" name="Date Placeholder 3"/>
          <p:cNvSpPr>
            <a:spLocks noGrp="1"/>
          </p:cNvSpPr>
          <p:nvPr>
            <p:ph type="dt" sz="quarter" idx="10"/>
          </p:nvPr>
        </p:nvSpPr>
        <p:spPr/>
        <p:txBody>
          <a:bodyPr/>
          <a:lstStyle/>
          <a:p>
            <a:pPr>
              <a:defRPr/>
            </a:pPr>
            <a:fld id="{66167843-32F0-4954-A56D-D57849DC9AE8}" type="datetime1">
              <a:rPr lang="en-US" smtClean="0"/>
              <a:t>11/29/2015</a:t>
            </a:fld>
            <a:endParaRPr lang="en-US"/>
          </a:p>
        </p:txBody>
      </p:sp>
      <p:sp>
        <p:nvSpPr>
          <p:cNvPr id="5" name="Footer Placeholder 4"/>
          <p:cNvSpPr>
            <a:spLocks noGrp="1"/>
          </p:cNvSpPr>
          <p:nvPr>
            <p:ph type="ftr" sz="quarter" idx="11"/>
          </p:nvPr>
        </p:nvSpPr>
        <p:spPr/>
        <p:txBody>
          <a:bodyPr/>
          <a:lstStyle/>
          <a:p>
            <a:pPr>
              <a:defRPr/>
            </a:pPr>
            <a:r>
              <a:rPr lang="en-US" smtClean="0"/>
              <a:t>Doc #: 5-15-0077-00-agen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mtClean="0"/>
              <a:t> Monthly WG Meeting</a:t>
            </a:r>
            <a:br>
              <a:rPr smtClean="0"/>
            </a:br>
            <a:r>
              <a:rPr smtClean="0"/>
              <a:t>Electronic Meeting Details</a:t>
            </a:r>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B4C67FCE-5D77-4594-99E8-D1746AB0088A}" type="datetime1">
              <a:rPr lang="en-US" smtClean="0"/>
              <a:t>11/29/2015</a:t>
            </a:fld>
            <a:endParaRPr lang="en-US"/>
          </a:p>
        </p:txBody>
      </p:sp>
      <p:sp>
        <p:nvSpPr>
          <p:cNvPr id="3" name="Footer Placeholder 2"/>
          <p:cNvSpPr>
            <a:spLocks noGrp="1"/>
          </p:cNvSpPr>
          <p:nvPr>
            <p:ph type="ftr" sz="quarter" idx="11"/>
          </p:nvPr>
        </p:nvSpPr>
        <p:spPr/>
        <p:txBody>
          <a:bodyPr/>
          <a:lstStyle/>
          <a:p>
            <a:pPr>
              <a:defRPr/>
            </a:pPr>
            <a:r>
              <a:rPr lang="en-US" smtClean="0"/>
              <a:t>Doc #: 5-15-0077-00-agen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dirty="0" err="1" smtClean="0"/>
              <a:t>AoB</a:t>
            </a:r>
            <a:r>
              <a:rPr dirty="0"/>
              <a:t>?</a:t>
            </a:r>
            <a:endParaRPr dirty="0" smtClean="0"/>
          </a:p>
        </p:txBody>
      </p:sp>
      <p:sp>
        <p:nvSpPr>
          <p:cNvPr id="17411" name="Content Placeholder 2"/>
          <p:cNvSpPr>
            <a:spLocks noGrp="1"/>
          </p:cNvSpPr>
          <p:nvPr>
            <p:ph idx="1"/>
          </p:nvPr>
        </p:nvSpPr>
        <p:spPr/>
        <p:txBody>
          <a:bodyPr/>
          <a:lstStyle/>
          <a:p>
            <a:endParaRPr dirty="0" smtClean="0"/>
          </a:p>
        </p:txBody>
      </p:sp>
      <p:sp>
        <p:nvSpPr>
          <p:cNvPr id="4" name="Date Placeholder 3"/>
          <p:cNvSpPr>
            <a:spLocks noGrp="1"/>
          </p:cNvSpPr>
          <p:nvPr>
            <p:ph type="dt" sz="quarter" idx="10"/>
          </p:nvPr>
        </p:nvSpPr>
        <p:spPr/>
        <p:txBody>
          <a:bodyPr/>
          <a:lstStyle/>
          <a:p>
            <a:pPr>
              <a:defRPr/>
            </a:pPr>
            <a:fld id="{F3359A19-877B-4AD2-AC5C-C1359EE2F519}" type="datetime1">
              <a:rPr lang="en-US" smtClean="0"/>
              <a:t>11/29/2015</a:t>
            </a:fld>
            <a:endParaRPr lang="en-US"/>
          </a:p>
        </p:txBody>
      </p:sp>
      <p:sp>
        <p:nvSpPr>
          <p:cNvPr id="5" name="Footer Placeholder 4"/>
          <p:cNvSpPr>
            <a:spLocks noGrp="1"/>
          </p:cNvSpPr>
          <p:nvPr>
            <p:ph type="ftr" sz="quarter" idx="11"/>
          </p:nvPr>
        </p:nvSpPr>
        <p:spPr/>
        <p:txBody>
          <a:bodyPr/>
          <a:lstStyle/>
          <a:p>
            <a:pPr>
              <a:defRPr/>
            </a:pPr>
            <a:r>
              <a:rPr lang="en-US" smtClean="0"/>
              <a:t>Doc #: 5-15-0077-00-agen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20</a:t>
            </a:fld>
            <a:endParaRPr lang="en-US"/>
          </a:p>
        </p:txBody>
      </p:sp>
    </p:spTree>
    <p:extLst>
      <p:ext uri="{BB962C8B-B14F-4D97-AF65-F5344CB8AC3E}">
        <p14:creationId xmlns:p14="http://schemas.microsoft.com/office/powerpoint/2010/main" val="12924841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E9387790-B013-4E2D-9383-4D7BF6A6EA6D}" type="datetime1">
              <a:rPr lang="en-US" smtClean="0"/>
              <a:t>11/29/2015</a:t>
            </a:fld>
            <a:endParaRPr lang="en-US"/>
          </a:p>
        </p:txBody>
      </p:sp>
      <p:sp>
        <p:nvSpPr>
          <p:cNvPr id="3" name="Footer Placeholder 2"/>
          <p:cNvSpPr>
            <a:spLocks noGrp="1"/>
          </p:cNvSpPr>
          <p:nvPr>
            <p:ph type="ftr" sz="quarter" idx="11"/>
          </p:nvPr>
        </p:nvSpPr>
        <p:spPr/>
        <p:txBody>
          <a:bodyPr/>
          <a:lstStyle/>
          <a:p>
            <a:pPr>
              <a:defRPr/>
            </a:pPr>
            <a:r>
              <a:rPr lang="en-US" smtClean="0"/>
              <a:t>Doc #: 5-15-0077-00-agen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587"/>
            <a:ext cx="8229600" cy="835172"/>
          </a:xfrm>
        </p:spPr>
        <p:txBody>
          <a:bodyPr/>
          <a:lstStyle/>
          <a:p>
            <a:r>
              <a:rPr dirty="0" smtClean="0"/>
              <a:t>Current Membership</a:t>
            </a:r>
          </a:p>
        </p:txBody>
      </p:sp>
      <p:sp>
        <p:nvSpPr>
          <p:cNvPr id="3" name="Date Placeholder 2"/>
          <p:cNvSpPr>
            <a:spLocks noGrp="1"/>
          </p:cNvSpPr>
          <p:nvPr>
            <p:ph type="dt" sz="quarter" idx="10"/>
          </p:nvPr>
        </p:nvSpPr>
        <p:spPr/>
        <p:txBody>
          <a:bodyPr/>
          <a:lstStyle/>
          <a:p>
            <a:pPr>
              <a:defRPr/>
            </a:pPr>
            <a:fld id="{89C5FA4F-02F2-4E0B-8DDE-9C17DF50547E}" type="datetime1">
              <a:rPr lang="en-US" smtClean="0"/>
              <a:t>11/29/2015</a:t>
            </a:fld>
            <a:endParaRPr lang="en-US"/>
          </a:p>
        </p:txBody>
      </p:sp>
      <p:sp>
        <p:nvSpPr>
          <p:cNvPr id="4" name="Footer Placeholder 3"/>
          <p:cNvSpPr>
            <a:spLocks noGrp="1"/>
          </p:cNvSpPr>
          <p:nvPr>
            <p:ph type="ftr" sz="quarter" idx="11"/>
          </p:nvPr>
        </p:nvSpPr>
        <p:spPr/>
        <p:txBody>
          <a:bodyPr/>
          <a:lstStyle/>
          <a:p>
            <a:pPr>
              <a:defRPr/>
            </a:pPr>
            <a:r>
              <a:rPr lang="en-US" smtClean="0"/>
              <a:t>Doc #: 5-15-0077-00-agen</a:t>
            </a:r>
            <a:endParaRPr lang="en-US"/>
          </a:p>
        </p:txBody>
      </p:sp>
      <p:sp>
        <p:nvSpPr>
          <p:cNvPr id="5" name="Slide Number Placeholder 4"/>
          <p:cNvSpPr>
            <a:spLocks noGrp="1"/>
          </p:cNvSpPr>
          <p:nvPr>
            <p:ph type="sldNum" sz="quarter" idx="12"/>
          </p:nvPr>
        </p:nvSpPr>
        <p:spPr/>
        <p:txBody>
          <a:bodyPr/>
          <a:lstStyle/>
          <a:p>
            <a:pPr>
              <a:defRPr/>
            </a:pPr>
            <a:fld id="{A42B0594-74D1-46B1-80D4-C29EBC2EDFF0}" type="slidenum">
              <a:rPr lang="en-US" smtClean="0"/>
              <a:pPr>
                <a:defRPr/>
              </a:pPr>
              <a:t>4</a:t>
            </a:fld>
            <a:endParaRPr lang="en-US"/>
          </a:p>
        </p:txBody>
      </p:sp>
      <p:sp>
        <p:nvSpPr>
          <p:cNvPr id="5126" name="TextBox 5"/>
          <p:cNvSpPr txBox="1">
            <a:spLocks noChangeArrowheads="1"/>
          </p:cNvSpPr>
          <p:nvPr/>
        </p:nvSpPr>
        <p:spPr bwMode="auto">
          <a:xfrm>
            <a:off x="1447800" y="5627118"/>
            <a:ext cx="4906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dirty="0"/>
              <a:t>              Quorum = ½ membership </a:t>
            </a:r>
            <a:r>
              <a:rPr lang="en-US" dirty="0" smtClean="0"/>
              <a:t>(7 </a:t>
            </a:r>
            <a:r>
              <a:rPr lang="en-US" dirty="0"/>
              <a:t>members)</a:t>
            </a:r>
          </a:p>
          <a:p>
            <a:pPr eaLnBrk="1" hangingPunct="1"/>
            <a:r>
              <a:rPr lang="en-US" dirty="0"/>
              <a:t>              2 meetings to get in, 2 meetings to get out</a:t>
            </a:r>
          </a:p>
        </p:txBody>
      </p:sp>
      <p:sp>
        <p:nvSpPr>
          <p:cNvPr id="8" name="TextBox 1"/>
          <p:cNvSpPr txBox="1">
            <a:spLocks noChangeArrowheads="1"/>
          </p:cNvSpPr>
          <p:nvPr/>
        </p:nvSpPr>
        <p:spPr bwMode="auto">
          <a:xfrm>
            <a:off x="6705600" y="3179043"/>
            <a:ext cx="1828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smtClean="0">
                <a:solidFill>
                  <a:srgbClr val="FF0000"/>
                </a:solidFill>
                <a:latin typeface="Times New Roman" pitchFamily="18" charset="0"/>
              </a:rPr>
              <a:t>Quorum?</a:t>
            </a:r>
            <a:endParaRPr lang="en-US" sz="2400" b="1" i="1" dirty="0">
              <a:solidFill>
                <a:srgbClr val="FF0000"/>
              </a:solidFill>
              <a:latin typeface="Times New Roman" pitchFamily="18" charset="0"/>
            </a:endParaRPr>
          </a:p>
        </p:txBody>
      </p:sp>
      <p:graphicFrame>
        <p:nvGraphicFramePr>
          <p:cNvPr id="9" name="Table 8"/>
          <p:cNvGraphicFramePr>
            <a:graphicFrameLocks noGrp="1"/>
          </p:cNvGraphicFramePr>
          <p:nvPr>
            <p:extLst>
              <p:ext uri="{D42A27DB-BD31-4B8C-83A1-F6EECF244321}">
                <p14:modId xmlns:p14="http://schemas.microsoft.com/office/powerpoint/2010/main" val="1848458155"/>
              </p:ext>
            </p:extLst>
          </p:nvPr>
        </p:nvGraphicFramePr>
        <p:xfrm>
          <a:off x="1905000" y="869214"/>
          <a:ext cx="4724400" cy="4619657"/>
        </p:xfrm>
        <a:graphic>
          <a:graphicData uri="http://schemas.openxmlformats.org/drawingml/2006/table">
            <a:tbl>
              <a:tblPr>
                <a:tableStyleId>{5C22544A-7EE6-4342-B048-85BDC9FD1C3A}</a:tableStyleId>
              </a:tblPr>
              <a:tblGrid>
                <a:gridCol w="689507"/>
                <a:gridCol w="689507"/>
                <a:gridCol w="791657"/>
                <a:gridCol w="919342"/>
                <a:gridCol w="1634387"/>
              </a:tblGrid>
              <a:tr h="491759">
                <a:tc>
                  <a:txBody>
                    <a:bodyPr/>
                    <a:lstStyle/>
                    <a:p>
                      <a:pPr algn="l" fontAlgn="b"/>
                      <a:r>
                        <a:rPr lang="en-US" sz="1000" b="0" i="0" u="none" strike="noStrike" dirty="0" smtClean="0">
                          <a:solidFill>
                            <a:srgbClr val="000000"/>
                          </a:solidFill>
                          <a:effectLst/>
                          <a:latin typeface="Calibri" panose="020F0502020204030204" pitchFamily="34" charset="0"/>
                        </a:rPr>
                        <a:t>Attendance</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WG Status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First Name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Last Name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Affiliation</a:t>
                      </a:r>
                    </a:p>
                  </a:txBody>
                  <a:tcPr marL="7620" marR="7620" marT="7620" marB="0" anchor="b"/>
                </a:tc>
              </a:tr>
              <a:tr h="163919">
                <a:tc>
                  <a:txBody>
                    <a:bodyPr/>
                    <a:lstStyle/>
                    <a:p>
                      <a:pPr algn="r"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r" fontAlgn="b"/>
                      <a:r>
                        <a:rPr lang="en-US" sz="1100" b="0" i="0" u="none" strike="noStrike">
                          <a:solidFill>
                            <a:srgbClr val="000000"/>
                          </a:solidFill>
                          <a:effectLst/>
                          <a:latin typeface="Calibri" panose="020F0502020204030204" pitchFamily="34" charset="0"/>
                        </a:rPr>
                        <a:t>13</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Total</a:t>
                      </a: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r>
              <a:tr h="327838">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Carlos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0" marR="7620" marT="7620"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Harris</a:t>
                      </a:r>
                    </a:p>
                  </a:txBody>
                  <a:tcPr marL="7620" marR="7620" marT="7620" marB="0" anchor="b"/>
                </a:tc>
              </a:tr>
              <a:tr h="327838">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Colby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Harper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Pathfinder Wireless Corp</a:t>
                      </a:r>
                    </a:p>
                  </a:txBody>
                  <a:tcPr marL="7620" marR="7620" marT="7620" marB="0" anchor="b"/>
                </a:tc>
              </a:tr>
              <a:tr h="327838">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Khamberkar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Univ. of Buffalo</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VIStology &amp; Northeastern University</a:t>
                      </a:r>
                    </a:p>
                  </a:txBody>
                  <a:tcPr marL="7620" marR="7620" marT="7620"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Yuriy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Posherstnik</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US Army RDECOM CERDEC</a:t>
                      </a:r>
                    </a:p>
                  </a:txBody>
                  <a:tcPr marL="7620" marR="7620" marT="7620"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Wireless and Mobile Communication, TU Delft</a:t>
                      </a:r>
                    </a:p>
                  </a:txBody>
                  <a:tcPr marL="7620" marR="7620" marT="7620"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Sam</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Schmitz</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0" marR="7620" marT="7620"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BAE Systems (Chair)</a:t>
                      </a:r>
                    </a:p>
                  </a:txBody>
                  <a:tcPr marL="7620" marR="7620" marT="7620"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0" marR="7620" marT="7620"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Darcy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 (Vice Chair)</a:t>
                      </a:r>
                    </a:p>
                  </a:txBody>
                  <a:tcPr marL="7620" marR="7620" marT="7620"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Tony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Foundry Inc</a:t>
                      </a:r>
                    </a:p>
                  </a:txBody>
                  <a:tcPr marL="7620" marR="7620" marT="7620" marB="0" anchor="b"/>
                </a:tc>
              </a:tr>
              <a:tr h="187824">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SchrageConsult</a:t>
                      </a:r>
                    </a:p>
                  </a:txBody>
                  <a:tcPr marL="7620" marR="7620" marT="7620"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Charles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Sheehe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NASA</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STAFF</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Jonathan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Goldberg</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IEEE</a:t>
                      </a:r>
                    </a:p>
                  </a:txBody>
                  <a:tcPr marL="7620" marR="7620" marT="7620"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smtClean="0"/>
              <a:t> Draft Agenda</a:t>
            </a:r>
          </a:p>
        </p:txBody>
      </p:sp>
      <p:sp>
        <p:nvSpPr>
          <p:cNvPr id="6147" name="Text Box 5040"/>
          <p:cNvSpPr txBox="1">
            <a:spLocks noChangeArrowheads="1"/>
          </p:cNvSpPr>
          <p:nvPr/>
        </p:nvSpPr>
        <p:spPr bwMode="auto">
          <a:xfrm>
            <a:off x="533400" y="539115"/>
            <a:ext cx="8382000" cy="590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a:t>
            </a:r>
            <a:r>
              <a:rPr lang="en-US" dirty="0" smtClean="0">
                <a:latin typeface="Times New Roman" pitchFamily="18" charset="0"/>
              </a:rPr>
              <a:t>Call / Quorum Check</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a:t>
            </a:r>
            <a:r>
              <a:rPr lang="en-US" dirty="0" smtClean="0">
                <a:latin typeface="Times New Roman" pitchFamily="18" charset="0"/>
              </a:rPr>
              <a:t>minutes</a:t>
            </a:r>
          </a:p>
          <a:p>
            <a:pPr lvl="1">
              <a:buFont typeface="Calibri" pitchFamily="34" charset="0"/>
              <a:buAutoNum type="alphaLcPeriod"/>
            </a:pPr>
            <a:r>
              <a:rPr lang="en-US" dirty="0" smtClean="0">
                <a:latin typeface="Times New Roman" pitchFamily="18" charset="0"/>
              </a:rPr>
              <a:t>WG Elections - Update</a:t>
            </a:r>
            <a:endParaRPr lang="en-US" dirty="0">
              <a:latin typeface="Times New Roman" pitchFamily="18" charset="0"/>
            </a:endParaRPr>
          </a:p>
          <a:p>
            <a:pPr>
              <a:buFont typeface="Calibri" pitchFamily="34" charset="0"/>
              <a:buAutoNum type="arabicPeriod"/>
            </a:pPr>
            <a:r>
              <a:rPr lang="en-US" dirty="0">
                <a:latin typeface="Times New Roman" pitchFamily="18" charset="0"/>
              </a:rPr>
              <a:t>Status on 1900.5.1</a:t>
            </a:r>
          </a:p>
          <a:p>
            <a:pPr lvl="1">
              <a:buFont typeface="Calibri" pitchFamily="34" charset="0"/>
              <a:buAutoNum type="alphaLcPeriod"/>
            </a:pPr>
            <a:r>
              <a:rPr lang="en-US" dirty="0" smtClean="0">
                <a:latin typeface="Times New Roman" pitchFamily="18" charset="0"/>
              </a:rPr>
              <a:t>Draft status</a:t>
            </a:r>
          </a:p>
          <a:p>
            <a:pPr lvl="1">
              <a:buFont typeface="Calibri" pitchFamily="34" charset="0"/>
              <a:buAutoNum type="alphaLcPeriod"/>
            </a:pPr>
            <a:r>
              <a:rPr lang="en-US" dirty="0" smtClean="0">
                <a:latin typeface="Times New Roman" pitchFamily="18" charset="0"/>
              </a:rPr>
              <a:t>Ad Hoc report</a:t>
            </a:r>
            <a:endParaRPr lang="en-US" dirty="0" smtClean="0">
              <a:latin typeface="Times New Roman" pitchFamily="18" charset="0"/>
            </a:endParaRPr>
          </a:p>
          <a:p>
            <a:pPr>
              <a:buFont typeface="Calibri" pitchFamily="34" charset="0"/>
              <a:buAutoNum type="arabicPeriod"/>
            </a:pPr>
            <a:r>
              <a:rPr lang="en-US" dirty="0" smtClean="0">
                <a:latin typeface="Times New Roman" pitchFamily="18" charset="0"/>
              </a:rPr>
              <a:t>Status on 1900.5.2</a:t>
            </a:r>
          </a:p>
          <a:p>
            <a:pPr lvl="1">
              <a:buFont typeface="Calibri" pitchFamily="34" charset="0"/>
              <a:buAutoNum type="alphaLcPeriod"/>
            </a:pPr>
            <a:r>
              <a:rPr lang="en-US" dirty="0" smtClean="0">
                <a:latin typeface="Times New Roman" pitchFamily="18" charset="0"/>
              </a:rPr>
              <a:t>Ballot status</a:t>
            </a:r>
          </a:p>
          <a:p>
            <a:pPr lvl="1">
              <a:buFont typeface="Calibri" pitchFamily="34" charset="0"/>
              <a:buAutoNum type="alphaLcPeriod"/>
            </a:pPr>
            <a:r>
              <a:rPr lang="en-US" dirty="0" smtClean="0">
                <a:latin typeface="Times New Roman" pitchFamily="18" charset="0"/>
              </a:rPr>
              <a:t>Other?</a:t>
            </a:r>
            <a:endParaRPr lang="en-US" dirty="0">
              <a:latin typeface="Times New Roman" pitchFamily="18" charset="0"/>
            </a:endParaRPr>
          </a:p>
          <a:p>
            <a:pPr>
              <a:buFont typeface="Calibri" pitchFamily="34" charset="0"/>
              <a:buAutoNum type="arabicPeriod"/>
            </a:pPr>
            <a:r>
              <a:rPr lang="en-US" dirty="0">
                <a:latin typeface="Times New Roman" pitchFamily="18" charset="0"/>
              </a:rPr>
              <a:t>Review of other 1900 activities (1900.1, Leadership meeting </a:t>
            </a:r>
            <a:r>
              <a:rPr lang="en-US" dirty="0" smtClean="0">
                <a:latin typeface="Times New Roman" pitchFamily="18" charset="0"/>
              </a:rPr>
              <a:t>etc.)</a:t>
            </a:r>
            <a:endParaRPr lang="en-US" dirty="0">
              <a:latin typeface="Times New Roman" pitchFamily="18" charset="0"/>
            </a:endParaRP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err="1" smtClean="0">
                <a:latin typeface="Times New Roman" pitchFamily="18" charset="0"/>
              </a:rPr>
              <a:t>WInnForum</a:t>
            </a:r>
            <a:r>
              <a:rPr lang="en-US" dirty="0" smtClean="0">
                <a:latin typeface="Times New Roman" pitchFamily="18" charset="0"/>
              </a:rPr>
              <a:t> </a:t>
            </a:r>
            <a:r>
              <a:rPr lang="en-US" dirty="0">
                <a:latin typeface="Times New Roman" pitchFamily="18" charset="0"/>
              </a:rPr>
              <a:t>3.6GHz </a:t>
            </a:r>
            <a:r>
              <a:rPr lang="en-US" dirty="0" smtClean="0">
                <a:latin typeface="Times New Roman" pitchFamily="18" charset="0"/>
              </a:rPr>
              <a:t>stakeholders </a:t>
            </a:r>
          </a:p>
          <a:p>
            <a:pPr lvl="1">
              <a:buFont typeface="Calibri" pitchFamily="34" charset="0"/>
              <a:buAutoNum type="alphaLcPeriod"/>
            </a:pPr>
            <a:r>
              <a:rPr lang="en-US" dirty="0" smtClean="0">
                <a:latin typeface="Times New Roman" pitchFamily="18" charset="0"/>
              </a:rPr>
              <a:t>National Spectrum Consortium</a:t>
            </a:r>
          </a:p>
          <a:p>
            <a:pPr lvl="1">
              <a:buFont typeface="Calibri" pitchFamily="34" charset="0"/>
              <a:buAutoNum type="alphaLcPeriod"/>
            </a:pPr>
            <a:r>
              <a:rPr lang="en-US" dirty="0" err="1" smtClean="0">
                <a:latin typeface="Times New Roman" pitchFamily="18" charset="0"/>
              </a:rPr>
              <a:t>Comms</a:t>
            </a:r>
            <a:r>
              <a:rPr lang="en-US" dirty="0" smtClean="0">
                <a:latin typeface="Times New Roman" pitchFamily="18" charset="0"/>
              </a:rPr>
              <a:t> Magazine </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Others?</a:t>
            </a:r>
          </a:p>
          <a:p>
            <a:pPr>
              <a:buFont typeface="Calibri" pitchFamily="34" charset="0"/>
              <a:buAutoNum type="arabicPeriod"/>
            </a:pPr>
            <a:r>
              <a:rPr lang="en-US" dirty="0" smtClean="0">
                <a:latin typeface="Times New Roman" pitchFamily="18" charset="0"/>
              </a:rPr>
              <a:t>1900.5 </a:t>
            </a:r>
            <a:r>
              <a:rPr lang="en-US" dirty="0">
                <a:latin typeface="Times New Roman" pitchFamily="18" charset="0"/>
              </a:rPr>
              <a:t>meeting </a:t>
            </a:r>
            <a:r>
              <a:rPr lang="en-US" dirty="0" smtClean="0">
                <a:latin typeface="Times New Roman" pitchFamily="18" charset="0"/>
              </a:rPr>
              <a:t>planning and review</a:t>
            </a:r>
            <a:endParaRPr lang="en-US" dirty="0">
              <a:latin typeface="Times New Roman" pitchFamily="18" charset="0"/>
            </a:endParaRP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p:txBody>
      </p:sp>
      <p:sp>
        <p:nvSpPr>
          <p:cNvPr id="6148" name="TextBox 1"/>
          <p:cNvSpPr txBox="1">
            <a:spLocks noChangeArrowheads="1"/>
          </p:cNvSpPr>
          <p:nvPr/>
        </p:nvSpPr>
        <p:spPr bwMode="auto">
          <a:xfrm>
            <a:off x="3886200" y="5776913"/>
            <a:ext cx="5029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64292B26-9D51-4D57-8A54-8A0AF2655F27}" type="datetime1">
              <a:rPr lang="en-US" smtClean="0"/>
              <a:t>11/29/2015</a:t>
            </a:fld>
            <a:endParaRPr lang="en-US"/>
          </a:p>
        </p:txBody>
      </p:sp>
      <p:sp>
        <p:nvSpPr>
          <p:cNvPr id="3" name="Footer Placeholder 2"/>
          <p:cNvSpPr>
            <a:spLocks noGrp="1"/>
          </p:cNvSpPr>
          <p:nvPr>
            <p:ph type="ftr" sz="quarter" idx="11"/>
          </p:nvPr>
        </p:nvSpPr>
        <p:spPr/>
        <p:txBody>
          <a:bodyPr/>
          <a:lstStyle/>
          <a:p>
            <a:pPr>
              <a:defRPr/>
            </a:pPr>
            <a:r>
              <a:rPr lang="en-US" smtClean="0"/>
              <a:t>Doc #: 5-15-0077-00-agen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smtClean="0"/>
              <a:t>Approval of Agenda</a:t>
            </a:r>
          </a:p>
        </p:txBody>
      </p:sp>
      <p:sp>
        <p:nvSpPr>
          <p:cNvPr id="7171" name="Content Placeholder 2"/>
          <p:cNvSpPr>
            <a:spLocks noGrp="1"/>
          </p:cNvSpPr>
          <p:nvPr>
            <p:ph idx="1"/>
          </p:nvPr>
        </p:nvSpPr>
        <p:spPr/>
        <p:txBody>
          <a:bodyPr/>
          <a:lstStyle/>
          <a:p>
            <a:r>
              <a:rPr dirty="0" smtClean="0"/>
              <a:t>Motion to approve Agenda contained in </a:t>
            </a:r>
            <a:r>
              <a:rPr dirty="0" smtClean="0"/>
              <a:t>5-15-0077-00</a:t>
            </a:r>
            <a:endParaRPr dirty="0" smtClean="0"/>
          </a:p>
          <a:p>
            <a:r>
              <a:rPr dirty="0" smtClean="0"/>
              <a:t>Mover:</a:t>
            </a:r>
          </a:p>
          <a:p>
            <a:r>
              <a:rPr dirty="0" smtClean="0"/>
              <a:t>Second: </a:t>
            </a:r>
            <a:endParaRPr lang="en-US" dirty="0"/>
          </a:p>
          <a:p>
            <a:r>
              <a:rPr lang="en-US" dirty="0" smtClean="0"/>
              <a:t>Vote:</a:t>
            </a:r>
            <a:endParaRPr dirty="0" smtClean="0"/>
          </a:p>
        </p:txBody>
      </p:sp>
      <p:sp>
        <p:nvSpPr>
          <p:cNvPr id="4" name="Date Placeholder 3"/>
          <p:cNvSpPr>
            <a:spLocks noGrp="1"/>
          </p:cNvSpPr>
          <p:nvPr>
            <p:ph type="dt" sz="quarter" idx="10"/>
          </p:nvPr>
        </p:nvSpPr>
        <p:spPr/>
        <p:txBody>
          <a:bodyPr/>
          <a:lstStyle/>
          <a:p>
            <a:pPr>
              <a:defRPr/>
            </a:pPr>
            <a:fld id="{0A3ECFDD-C20F-4468-8004-5670EA71C47F}" type="datetime1">
              <a:rPr lang="en-US" smtClean="0"/>
              <a:t>11/29/2015</a:t>
            </a:fld>
            <a:endParaRPr lang="en-US"/>
          </a:p>
        </p:txBody>
      </p:sp>
      <p:sp>
        <p:nvSpPr>
          <p:cNvPr id="5" name="Footer Placeholder 4"/>
          <p:cNvSpPr>
            <a:spLocks noGrp="1"/>
          </p:cNvSpPr>
          <p:nvPr>
            <p:ph type="ftr" sz="quarter" idx="11"/>
          </p:nvPr>
        </p:nvSpPr>
        <p:spPr/>
        <p:txBody>
          <a:bodyPr/>
          <a:lstStyle/>
          <a:p>
            <a:pPr>
              <a:defRPr/>
            </a:pPr>
            <a:r>
              <a:rPr lang="en-US" smtClean="0"/>
              <a:t>Doc #: 5-15-0077-00-agen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722A8B33-2B39-4D0B-BA18-A423D8667411}" type="datetime1">
              <a:rPr lang="en-US" smtClean="0"/>
              <a:t>11/29/2015</a:t>
            </a:fld>
            <a:endParaRPr lang="en-US"/>
          </a:p>
        </p:txBody>
      </p:sp>
      <p:sp>
        <p:nvSpPr>
          <p:cNvPr id="3" name="Footer Placeholder 2"/>
          <p:cNvSpPr>
            <a:spLocks noGrp="1"/>
          </p:cNvSpPr>
          <p:nvPr>
            <p:ph type="ftr" sz="quarter" idx="11"/>
          </p:nvPr>
        </p:nvSpPr>
        <p:spPr/>
        <p:txBody>
          <a:bodyPr/>
          <a:lstStyle/>
          <a:p>
            <a:pPr>
              <a:defRPr/>
            </a:pPr>
            <a:r>
              <a:rPr lang="en-US" smtClean="0"/>
              <a:t>Doc #: 5-15-0077-00-agen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6473855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anose="02020603050405020304"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anose="02020603050405020304"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EEB91E34-9AFE-4688-939B-B5D893EF2EDE}" type="datetime1">
              <a:rPr lang="en-US" smtClean="0"/>
              <a:t>11/29/2015</a:t>
            </a:fld>
            <a:endParaRPr lang="en-US"/>
          </a:p>
        </p:txBody>
      </p:sp>
      <p:sp>
        <p:nvSpPr>
          <p:cNvPr id="3" name="Footer Placeholder 2"/>
          <p:cNvSpPr>
            <a:spLocks noGrp="1"/>
          </p:cNvSpPr>
          <p:nvPr>
            <p:ph type="ftr" sz="quarter" idx="11"/>
          </p:nvPr>
        </p:nvSpPr>
        <p:spPr/>
        <p:txBody>
          <a:bodyPr/>
          <a:lstStyle/>
          <a:p>
            <a:pPr>
              <a:defRPr/>
            </a:pPr>
            <a:r>
              <a:rPr lang="en-US" smtClean="0"/>
              <a:t>Doc #: 5-15-0077-00-agen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0777032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smtClean="0"/>
              <a:t>Either speak up now or</a:t>
            </a:r>
          </a:p>
          <a:p>
            <a:pPr lvl="1">
              <a:buFont typeface="Arial" panose="020B0604020202020204" pitchFamily="34" charset="0"/>
              <a:buChar char="•"/>
            </a:pPr>
            <a:r>
              <a:rPr lang="en-US" altLang="en-US" sz="2000" smtClean="0"/>
              <a:t>Provide the chair of this group with the identity of the holder(s) of any and all such claims as soon as possible or</a:t>
            </a:r>
          </a:p>
          <a:p>
            <a:pPr lvl="1">
              <a:buFont typeface="Arial" panose="020B0604020202020204" pitchFamily="34" charset="0"/>
              <a:buChar char="•"/>
            </a:pPr>
            <a:r>
              <a:rPr lang="en-US" altLang="en-US" sz="2000" smtClean="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8ECDE55E-B553-4869-A122-7E15C85339BA}" type="datetime1">
              <a:rPr lang="en-US" smtClean="0"/>
              <a:t>11/29/2015</a:t>
            </a:fld>
            <a:endParaRPr lang="en-US"/>
          </a:p>
        </p:txBody>
      </p:sp>
      <p:sp>
        <p:nvSpPr>
          <p:cNvPr id="3" name="Footer Placeholder 2"/>
          <p:cNvSpPr>
            <a:spLocks noGrp="1"/>
          </p:cNvSpPr>
          <p:nvPr>
            <p:ph type="ftr" sz="quarter" idx="11"/>
          </p:nvPr>
        </p:nvSpPr>
        <p:spPr/>
        <p:txBody>
          <a:bodyPr/>
          <a:lstStyle/>
          <a:p>
            <a:pPr>
              <a:defRPr/>
            </a:pPr>
            <a:r>
              <a:rPr lang="en-US" smtClean="0"/>
              <a:t>Doc #: 5-15-0077-00-agen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4136371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6982</TotalTime>
  <Words>1431</Words>
  <Application>Microsoft Office PowerPoint</Application>
  <PresentationFormat>On-screen Show (4:3)</PresentationFormat>
  <Paragraphs>315</Paragraphs>
  <Slides>20</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WG Elections</vt:lpstr>
      <vt:lpstr>Status on 1900.5.1</vt:lpstr>
      <vt:lpstr>Working Schedule for 1900.5.1</vt:lpstr>
      <vt:lpstr>Current Status for 1900.5.2</vt:lpstr>
      <vt:lpstr>Working Schedule for 1900.5.2</vt:lpstr>
      <vt:lpstr>Other DySPAN-SC Activities</vt:lpstr>
      <vt:lpstr>Marketing Inputs</vt:lpstr>
      <vt:lpstr>Meeting Planning</vt:lpstr>
      <vt:lpstr>AoB?</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186</cp:revision>
  <dcterms:created xsi:type="dcterms:W3CDTF">2013-08-13T02:52:21Z</dcterms:created>
  <dcterms:modified xsi:type="dcterms:W3CDTF">2015-11-30T02:33:08Z</dcterms:modified>
</cp:coreProperties>
</file>