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5" r:id="rId3"/>
    <p:sldId id="337" r:id="rId4"/>
    <p:sldId id="313" r:id="rId5"/>
    <p:sldId id="332" r:id="rId6"/>
    <p:sldId id="317" r:id="rId7"/>
    <p:sldId id="352" r:id="rId8"/>
    <p:sldId id="353" r:id="rId9"/>
    <p:sldId id="354" r:id="rId10"/>
    <p:sldId id="361" r:id="rId11"/>
    <p:sldId id="355" r:id="rId12"/>
    <p:sldId id="307" r:id="rId13"/>
    <p:sldId id="362" r:id="rId14"/>
    <p:sldId id="336" r:id="rId15"/>
    <p:sldId id="360" r:id="rId16"/>
    <p:sldId id="358" r:id="rId17"/>
    <p:sldId id="335" r:id="rId18"/>
    <p:sldId id="359" r:id="rId19"/>
    <p:sldId id="344" r:id="rId20"/>
    <p:sldId id="346" r:id="rId21"/>
    <p:sldId id="347" r:id="rId22"/>
    <p:sldId id="351"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77" d="100"/>
          <a:sy n="77" d="100"/>
        </p:scale>
        <p:origin x="437"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B53665C-9F35-4F5D-B1BE-6B909489D20E}" type="datetime1">
              <a:rPr lang="en-US" smtClean="0"/>
              <a:t>10/6/2015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B9B1F9B-FC3E-4EA0-84F4-E280AFD55E27}" type="datetime1">
              <a:rPr lang="en-US" smtClean="0"/>
              <a:t>10/6/2015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E11AAF-2BD2-469B-829B-CFD1ABFE39D9}" type="datetime1">
              <a:rPr lang="en-US" smtClean="0"/>
              <a:t>10/6/2015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B48893D-B045-47FA-9006-AAB1D513830B}" type="datetime1">
              <a:rPr lang="en-US" smtClean="0"/>
              <a:t>10/6/2015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573A7C9-5819-4BFE-B641-55B109C32DEE}" type="datetime1">
              <a:rPr lang="en-US" smtClean="0"/>
              <a:t>10/6/2015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754AEBE-8745-4389-9A68-A35BFDEE28D6}" type="datetime1">
              <a:rPr lang="en-US" smtClean="0"/>
              <a:t>10/6/2015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6C1D56D-EF61-41B6-AD07-5D13B289FDF0}" type="datetime1">
              <a:rPr lang="en-US" smtClean="0"/>
              <a:t>10/6/2015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437BAB1-53DA-4460-A0BA-709F427ACE08}" type="datetime1">
              <a:rPr lang="en-US" smtClean="0"/>
              <a:t>10/6/2015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F7EA44B-B935-4432-BED0-607087799D61}" type="datetime1">
              <a:rPr lang="en-US" smtClean="0"/>
              <a:t>10/6/2015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FD7239A-B606-42A3-8F0F-1AE6804616DC}" type="datetime1">
              <a:rPr lang="en-US" smtClean="0"/>
              <a:t>10/6/2015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9EC590A-00A2-412F-A49A-E81106B6D550}" type="datetime1">
              <a:rPr lang="en-US" smtClean="0"/>
              <a:t>10/6/2015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5-15-0067-01-agen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24CF32A-2F37-4BBA-93C7-4E21CE816C40}" type="datetime1">
              <a:rPr lang="en-US" smtClean="0"/>
              <a:t>10/6/2015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5-15-0067-01-agen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1900.5/dcn/15/5-15-0065-00-mins-minutes-of-the-ieee-1900-5-wg-meeting-september-01-2015.docx" TargetMode="External"/><Relationship Id="rId2" Type="http://schemas.openxmlformats.org/officeDocument/2006/relationships/hyperlink" Target="https://mentor.ieee.org/1900.5/dcn/15/5-15-0062-00-mins-minutes-of-the-ieee-1900-5-wg-meeting-august-04-2015.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grouper.ieee.org/groups/dyspan/5/P1900.5.1.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FC61D01-82FB-47F6-9F03-85AA9FCB82EB}" type="datetime1">
              <a:rPr lang="en-US" smtClean="0">
                <a:solidFill>
                  <a:srgbClr val="000099"/>
                </a:solidFill>
              </a:rPr>
              <a:t>10/6/2015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3164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06 October 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05 October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5-15-0067-01-agen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5-15-0067-01-agen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 Status</a:t>
            </a:r>
            <a:endParaRPr lang="en-US" dirty="0"/>
          </a:p>
        </p:txBody>
      </p:sp>
      <p:sp>
        <p:nvSpPr>
          <p:cNvPr id="3" name="Content Placeholder 2"/>
          <p:cNvSpPr>
            <a:spLocks noGrp="1"/>
          </p:cNvSpPr>
          <p:nvPr>
            <p:ph idx="1"/>
          </p:nvPr>
        </p:nvSpPr>
        <p:spPr/>
        <p:txBody>
          <a:bodyPr/>
          <a:lstStyle/>
          <a:p>
            <a:r>
              <a:rPr lang="en-US" dirty="0" smtClean="0"/>
              <a:t>LOA was sent to </a:t>
            </a:r>
            <a:r>
              <a:rPr lang="en-US" dirty="0" err="1"/>
              <a:t>Rivada</a:t>
            </a:r>
            <a:r>
              <a:rPr lang="en-US" dirty="0"/>
              <a:t> Networks, Inc</a:t>
            </a:r>
            <a:r>
              <a:rPr lang="en-US" dirty="0" smtClean="0"/>
              <a:t>.</a:t>
            </a:r>
          </a:p>
          <a:p>
            <a:pPr lvl="1"/>
            <a:r>
              <a:rPr lang="en-US" dirty="0"/>
              <a:t>Triggered by US 8,279,786 </a:t>
            </a:r>
            <a:r>
              <a:rPr lang="en-US" dirty="0" smtClean="0"/>
              <a:t>B1</a:t>
            </a:r>
          </a:p>
          <a:p>
            <a:pPr lvl="1"/>
            <a:r>
              <a:rPr lang="en-US" dirty="0" smtClean="0"/>
              <a:t>Dialogue but no LOA yet</a:t>
            </a:r>
          </a:p>
          <a:p>
            <a:pPr lvl="2"/>
            <a:r>
              <a:rPr lang="en-US" dirty="0" smtClean="0"/>
              <a:t>Would take time…</a:t>
            </a:r>
          </a:p>
          <a:p>
            <a:r>
              <a:rPr lang="en-US" dirty="0" smtClean="0"/>
              <a:t>No other pending LOAs…</a:t>
            </a:r>
            <a:endParaRPr lang="en-US" dirty="0"/>
          </a:p>
        </p:txBody>
      </p:sp>
      <p:sp>
        <p:nvSpPr>
          <p:cNvPr id="4" name="Date Placeholder 3"/>
          <p:cNvSpPr>
            <a:spLocks noGrp="1"/>
          </p:cNvSpPr>
          <p:nvPr>
            <p:ph type="dt" sz="half" idx="10"/>
          </p:nvPr>
        </p:nvSpPr>
        <p:spPr/>
        <p:txBody>
          <a:bodyPr/>
          <a:lstStyle/>
          <a:p>
            <a:pPr>
              <a:defRPr/>
            </a:pPr>
            <a:fld id="{5411CEDD-719E-4843-A8D7-EE5679313795}" type="datetime1">
              <a:rPr lang="en-US" smtClean="0"/>
              <a:t>10/6/2015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27827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E42A8A0-C348-4299-A325-E7B4A9D75FC2}" type="datetime1">
              <a:rPr lang="en-US" smtClean="0"/>
              <a:t>10/6/2015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400050" lvl="1">
              <a:lnSpc>
                <a:spcPct val="115000"/>
              </a:lnSpc>
              <a:spcBef>
                <a:spcPts val="0"/>
              </a:spcBef>
              <a:spcAft>
                <a:spcPts val="0"/>
              </a:spcAft>
            </a:pPr>
            <a:r>
              <a:rPr lang="en-US" dirty="0" smtClean="0">
                <a:ea typeface="Calibri"/>
                <a:cs typeface="Times New Roman"/>
                <a:hlinkClick r:id="rId2"/>
              </a:rPr>
              <a:t>5-15-0062-00</a:t>
            </a:r>
            <a:endParaRPr lang="en-US" dirty="0" smtClean="0">
              <a:ea typeface="Calibri"/>
              <a:cs typeface="Times New Roman"/>
            </a:endParaRPr>
          </a:p>
          <a:p>
            <a:pPr marL="400050" lvl="1">
              <a:lnSpc>
                <a:spcPct val="115000"/>
              </a:lnSpc>
              <a:spcBef>
                <a:spcPts val="0"/>
              </a:spcBef>
              <a:spcAft>
                <a:spcPts val="0"/>
              </a:spcAft>
            </a:pPr>
            <a:r>
              <a:rPr lang="en-US" dirty="0" smtClean="0">
                <a:ea typeface="Calibri"/>
                <a:cs typeface="Times New Roman"/>
                <a:hlinkClick r:id="rId3"/>
              </a:rPr>
              <a:t>5-15-0065-00</a:t>
            </a:r>
            <a:endParaRPr lang="en-US" dirty="0" smtClean="0">
              <a:ea typeface="Calibri"/>
              <a:cs typeface="Times New Roman"/>
            </a:endParaRPr>
          </a:p>
          <a:p>
            <a:endParaRPr dirty="0" smtClean="0"/>
          </a:p>
          <a:p>
            <a:r>
              <a:rPr dirty="0" smtClean="0"/>
              <a:t>Mover:  </a:t>
            </a:r>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437B9672-AC1A-4E1D-AB1A-61957CE4DA7B}" type="datetime1">
              <a:rPr lang="en-US" smtClean="0"/>
              <a:t>10/6/2015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Elections</a:t>
            </a:r>
            <a:endParaRPr lang="en-US" dirty="0"/>
          </a:p>
        </p:txBody>
      </p:sp>
      <p:sp>
        <p:nvSpPr>
          <p:cNvPr id="3" name="Content Placeholder 2"/>
          <p:cNvSpPr>
            <a:spLocks noGrp="1"/>
          </p:cNvSpPr>
          <p:nvPr>
            <p:ph idx="1"/>
          </p:nvPr>
        </p:nvSpPr>
        <p:spPr/>
        <p:txBody>
          <a:bodyPr/>
          <a:lstStyle/>
          <a:p>
            <a:r>
              <a:rPr lang="en-US" dirty="0" smtClean="0"/>
              <a:t>Planned for December Meetings…</a:t>
            </a:r>
          </a:p>
          <a:p>
            <a:pPr lvl="1"/>
            <a:r>
              <a:rPr lang="en-US" dirty="0" smtClean="0"/>
              <a:t>Will be synchronized with Tokyo meeting so may be painful…</a:t>
            </a:r>
          </a:p>
          <a:p>
            <a:r>
              <a:rPr lang="en-US" dirty="0" smtClean="0"/>
              <a:t>Need Elections officer</a:t>
            </a:r>
          </a:p>
          <a:p>
            <a:pPr lvl="1"/>
            <a:r>
              <a:rPr lang="en-US" dirty="0" smtClean="0"/>
              <a:t>Collects nominations and counts votes</a:t>
            </a:r>
          </a:p>
          <a:p>
            <a:pPr lvl="2"/>
            <a:r>
              <a:rPr lang="en-US" dirty="0" smtClean="0"/>
              <a:t>Can’t be current officer or nominee</a:t>
            </a:r>
          </a:p>
          <a:p>
            <a:pPr lvl="1"/>
            <a:r>
              <a:rPr lang="en-US" dirty="0" smtClean="0"/>
              <a:t>Volunteer?</a:t>
            </a:r>
          </a:p>
          <a:p>
            <a:r>
              <a:rPr lang="en-US" dirty="0" smtClean="0"/>
              <a:t>Schedule</a:t>
            </a:r>
          </a:p>
          <a:p>
            <a:pPr lvl="1"/>
            <a:r>
              <a:rPr lang="en-US" dirty="0" smtClean="0"/>
              <a:t>Oct 15:  Call for nominations</a:t>
            </a:r>
          </a:p>
          <a:p>
            <a:pPr lvl="1"/>
            <a:r>
              <a:rPr lang="en-US" dirty="0" smtClean="0"/>
              <a:t>Nov</a:t>
            </a:r>
            <a:endParaRPr lang="en-US" dirty="0"/>
          </a:p>
        </p:txBody>
      </p:sp>
      <p:sp>
        <p:nvSpPr>
          <p:cNvPr id="4" name="Date Placeholder 3"/>
          <p:cNvSpPr>
            <a:spLocks noGrp="1"/>
          </p:cNvSpPr>
          <p:nvPr>
            <p:ph type="dt" sz="half" idx="10"/>
          </p:nvPr>
        </p:nvSpPr>
        <p:spPr/>
        <p:txBody>
          <a:bodyPr/>
          <a:lstStyle/>
          <a:p>
            <a:pPr>
              <a:defRPr/>
            </a:pPr>
            <a:fld id="{74CA56DD-A966-4512-9E15-1072079FCC32}" type="datetime1">
              <a:rPr lang="en-US" smtClean="0"/>
              <a:t>10/6/2015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3184655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dirty="0" smtClean="0"/>
              <a:t>Current Status for 1900.5.1</a:t>
            </a:r>
          </a:p>
        </p:txBody>
      </p:sp>
      <p:sp>
        <p:nvSpPr>
          <p:cNvPr id="13315" name="Content Placeholder 2"/>
          <p:cNvSpPr>
            <a:spLocks noGrp="1"/>
          </p:cNvSpPr>
          <p:nvPr>
            <p:ph idx="1"/>
          </p:nvPr>
        </p:nvSpPr>
        <p:spPr>
          <a:xfrm>
            <a:off x="228600" y="1417638"/>
            <a:ext cx="8305800" cy="4525963"/>
          </a:xfrm>
        </p:spPr>
        <p:txBody>
          <a:bodyPr/>
          <a:lstStyle/>
          <a:p>
            <a:r>
              <a:rPr dirty="0" smtClean="0"/>
              <a:t>PAR Extension </a:t>
            </a:r>
          </a:p>
          <a:p>
            <a:pPr lvl="1"/>
            <a:r>
              <a:rPr dirty="0" smtClean="0"/>
              <a:t>Comments from reviewer</a:t>
            </a:r>
          </a:p>
          <a:p>
            <a:pPr lvl="2"/>
            <a:r>
              <a:rPr lang="en-US" dirty="0" smtClean="0"/>
              <a:t>Extended to Dec 2017</a:t>
            </a:r>
          </a:p>
          <a:p>
            <a:pPr lvl="2"/>
            <a:r>
              <a:rPr lang="en-US" dirty="0" smtClean="0"/>
              <a:t>Concern about limited participation</a:t>
            </a:r>
            <a:endParaRPr dirty="0" smtClean="0"/>
          </a:p>
          <a:p>
            <a:pPr lvl="1"/>
            <a:r>
              <a:rPr lang="en-US" dirty="0" err="1" smtClean="0"/>
              <a:t>NesCom</a:t>
            </a:r>
            <a:r>
              <a:rPr lang="en-US" dirty="0" smtClean="0"/>
              <a:t> approved 9/2/15 in Tokyo</a:t>
            </a:r>
          </a:p>
          <a:p>
            <a:pPr lvl="2"/>
            <a:r>
              <a:rPr lang="en-US" dirty="0" smtClean="0"/>
              <a:t>Standards Board also approved</a:t>
            </a:r>
          </a:p>
          <a:p>
            <a:pPr lvl="1"/>
            <a:r>
              <a:rPr lang="en-US" dirty="0" smtClean="0"/>
              <a:t>PAR still not updated</a:t>
            </a:r>
          </a:p>
          <a:p>
            <a:pPr lvl="2"/>
            <a:r>
              <a:rPr lang="en-US" dirty="0">
                <a:hlinkClick r:id="rId2"/>
              </a:rPr>
              <a:t>http://</a:t>
            </a:r>
            <a:r>
              <a:rPr lang="en-US" dirty="0" smtClean="0">
                <a:hlinkClick r:id="rId2"/>
              </a:rPr>
              <a:t>grouper.ieee.org/groups/dyspan/5/P1900.5.1.pdf</a:t>
            </a:r>
            <a:r>
              <a:rPr lang="en-US" dirty="0" smtClean="0"/>
              <a:t> </a:t>
            </a:r>
          </a:p>
          <a:p>
            <a:pPr lvl="2"/>
            <a:r>
              <a:rPr lang="en-US" dirty="0" smtClean="0"/>
              <a:t>I need to see how to post an updated PAR</a:t>
            </a:r>
            <a:endParaRPr dirty="0" smtClean="0"/>
          </a:p>
        </p:txBody>
      </p:sp>
      <p:sp>
        <p:nvSpPr>
          <p:cNvPr id="4" name="Date Placeholder 3"/>
          <p:cNvSpPr>
            <a:spLocks noGrp="1"/>
          </p:cNvSpPr>
          <p:nvPr>
            <p:ph type="dt" sz="quarter" idx="10"/>
          </p:nvPr>
        </p:nvSpPr>
        <p:spPr/>
        <p:txBody>
          <a:bodyPr/>
          <a:lstStyle/>
          <a:p>
            <a:pPr>
              <a:defRPr/>
            </a:pPr>
            <a:fld id="{3ED21AAD-798B-4793-995E-60DD76800A47}" type="datetime1">
              <a:rPr lang="en-US" smtClean="0"/>
              <a:t>10/6/2015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Status on 1900.5.1</a:t>
            </a:r>
            <a:endParaRPr lang="en-US" dirty="0"/>
          </a:p>
        </p:txBody>
      </p:sp>
      <p:sp>
        <p:nvSpPr>
          <p:cNvPr id="3" name="Content Placeholder 2"/>
          <p:cNvSpPr>
            <a:spLocks noGrp="1"/>
          </p:cNvSpPr>
          <p:nvPr>
            <p:ph idx="1"/>
          </p:nvPr>
        </p:nvSpPr>
        <p:spPr/>
        <p:txBody>
          <a:bodyPr/>
          <a:lstStyle/>
          <a:p>
            <a:r>
              <a:rPr lang="en-US" dirty="0" smtClean="0"/>
              <a:t>Held Ad Hoc on 9/29/15</a:t>
            </a:r>
          </a:p>
          <a:p>
            <a:pPr lvl="1"/>
            <a:r>
              <a:rPr lang="en-US" dirty="0" smtClean="0"/>
              <a:t>Focus on how to incorporate CRO</a:t>
            </a:r>
          </a:p>
          <a:p>
            <a:pPr lvl="1"/>
            <a:r>
              <a:rPr lang="en-US" dirty="0" smtClean="0"/>
              <a:t>Suggestion to add “SAS to SAS” support</a:t>
            </a:r>
          </a:p>
          <a:p>
            <a:pPr lvl="1"/>
            <a:r>
              <a:rPr lang="en-US" dirty="0" smtClean="0"/>
              <a:t>Request for “Ontology Requirements”</a:t>
            </a:r>
          </a:p>
          <a:p>
            <a:r>
              <a:rPr lang="en-US" dirty="0" smtClean="0"/>
              <a:t>Next Ad Hoc?</a:t>
            </a:r>
            <a:endParaRPr lang="en-US" dirty="0"/>
          </a:p>
        </p:txBody>
      </p:sp>
      <p:sp>
        <p:nvSpPr>
          <p:cNvPr id="4" name="Date Placeholder 3"/>
          <p:cNvSpPr>
            <a:spLocks noGrp="1"/>
          </p:cNvSpPr>
          <p:nvPr>
            <p:ph type="dt" sz="half" idx="10"/>
          </p:nvPr>
        </p:nvSpPr>
        <p:spPr/>
        <p:txBody>
          <a:bodyPr/>
          <a:lstStyle/>
          <a:p>
            <a:pPr>
              <a:defRPr/>
            </a:pPr>
            <a:fld id="{F6477FC2-0790-47AC-84D3-9D946B9F26AE}" type="datetime1">
              <a:rPr lang="en-US" smtClean="0"/>
              <a:t>10/6/2015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Tree>
    <p:extLst>
      <p:ext uri="{BB962C8B-B14F-4D97-AF65-F5344CB8AC3E}">
        <p14:creationId xmlns:p14="http://schemas.microsoft.com/office/powerpoint/2010/main" val="1514460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r>
              <a:rPr altLang="en-US" sz="1400" dirty="0" smtClean="0">
                <a:solidFill>
                  <a:srgbClr val="FF0000"/>
                </a:solidFill>
              </a:rPr>
              <a:t> √</a:t>
            </a:r>
          </a:p>
          <a:p>
            <a:r>
              <a:rPr altLang="en-US" sz="1400" dirty="0" smtClean="0"/>
              <a:t>Complete Draft for Clause 5					10/15</a:t>
            </a:r>
          </a:p>
          <a:p>
            <a:r>
              <a:rPr altLang="en-US" sz="1400" dirty="0" smtClean="0"/>
              <a:t>Complete Draft for Clause 6					1/16</a:t>
            </a:r>
          </a:p>
          <a:p>
            <a:r>
              <a:rPr altLang="en-US" sz="1400" dirty="0" smtClean="0"/>
              <a:t>Complete Draft for Clause 7					3/16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42BDB45F-C646-43BB-8866-3DE597EE337D}" type="datetime1">
              <a:rPr lang="en-US" smtClean="0"/>
              <a:t>10/6/2015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2D83ADA-2C31-4DD4-8578-3942F707F468}" type="slidenum">
              <a:rPr lang="en-US" altLang="en-US" smtClean="0">
                <a:solidFill>
                  <a:srgbClr val="000099"/>
                </a:solidFill>
              </a:rPr>
              <a:pPr/>
              <a:t>16</a:t>
            </a:fld>
            <a:endParaRPr lang="en-US" altLang="en-US" smtClean="0">
              <a:solidFill>
                <a:srgbClr val="000099"/>
              </a:solidFill>
            </a:endParaRPr>
          </a:p>
        </p:txBody>
      </p:sp>
    </p:spTree>
    <p:extLst>
      <p:ext uri="{BB962C8B-B14F-4D97-AF65-F5344CB8AC3E}">
        <p14:creationId xmlns:p14="http://schemas.microsoft.com/office/powerpoint/2010/main" val="2483101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Ballot invitation closed</a:t>
            </a:r>
          </a:p>
          <a:p>
            <a:pPr lvl="1"/>
            <a:r>
              <a:rPr lang="en-US" dirty="0" smtClean="0"/>
              <a:t>102 responses</a:t>
            </a:r>
          </a:p>
          <a:p>
            <a:pPr lvl="1"/>
            <a:r>
              <a:rPr lang="en-US" dirty="0" smtClean="0"/>
              <a:t>Pool looks balanced</a:t>
            </a:r>
          </a:p>
          <a:p>
            <a:r>
              <a:rPr dirty="0" smtClean="0"/>
              <a:t>Motion to sponsor ballot passed WG</a:t>
            </a:r>
          </a:p>
          <a:p>
            <a:r>
              <a:rPr lang="en-US" dirty="0" err="1" smtClean="0"/>
              <a:t>DySPAN</a:t>
            </a:r>
            <a:r>
              <a:rPr lang="en-US" dirty="0" smtClean="0"/>
              <a:t>-SC approved</a:t>
            </a:r>
          </a:p>
          <a:p>
            <a:pPr lvl="1"/>
            <a:r>
              <a:rPr lang="en-US" dirty="0" smtClean="0"/>
              <a:t>Passed 9/30/15 with vote of 5:0:0</a:t>
            </a:r>
            <a:endParaRPr dirty="0" smtClean="0"/>
          </a:p>
          <a:p>
            <a:r>
              <a:rPr lang="en-US" dirty="0" smtClean="0"/>
              <a:t>Daft for balloting provided 9/30/15</a:t>
            </a:r>
          </a:p>
          <a:p>
            <a:r>
              <a:rPr lang="en-US" dirty="0" smtClean="0"/>
              <a:t>Next step – Mandatory Coordination</a:t>
            </a:r>
            <a:endParaRPr dirty="0" smtClean="0"/>
          </a:p>
        </p:txBody>
      </p:sp>
      <p:sp>
        <p:nvSpPr>
          <p:cNvPr id="4" name="Date Placeholder 3"/>
          <p:cNvSpPr>
            <a:spLocks noGrp="1"/>
          </p:cNvSpPr>
          <p:nvPr>
            <p:ph type="dt" sz="quarter" idx="10"/>
          </p:nvPr>
        </p:nvSpPr>
        <p:spPr/>
        <p:txBody>
          <a:bodyPr/>
          <a:lstStyle/>
          <a:p>
            <a:pPr>
              <a:defRPr/>
            </a:pPr>
            <a:fld id="{8CDBCB15-1ECA-44D8-BE55-1423071271B3}" type="datetime1">
              <a:rPr lang="en-US" smtClean="0"/>
              <a:t>10/6/2015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lang="en-US" altLang="en-US" sz="1400" dirty="0" err="1" smtClean="0"/>
              <a:t>DySPAN</a:t>
            </a:r>
            <a:r>
              <a:rPr lang="en-US" altLang="en-US" sz="1400" dirty="0" smtClean="0"/>
              <a:t>-SC Approval						</a:t>
            </a:r>
            <a:r>
              <a:rPr lang="en-US" altLang="en-US" sz="1400" dirty="0" smtClean="0">
                <a:solidFill>
                  <a:srgbClr val="FF0000"/>
                </a:solidFill>
              </a:rPr>
              <a:t>8/28/15</a:t>
            </a:r>
            <a:r>
              <a:rPr lang="en-US" altLang="en-US" sz="1400" dirty="0" smtClean="0"/>
              <a:t> </a:t>
            </a:r>
            <a:r>
              <a:rPr lang="en-US" altLang="en-US" sz="1400" dirty="0" smtClean="0">
                <a:solidFill>
                  <a:srgbClr val="FF0000"/>
                </a:solidFill>
              </a:rPr>
              <a:t>(9/2)</a:t>
            </a:r>
            <a:r>
              <a:rPr lang="en-US" altLang="en-US" sz="1400" b="1" dirty="0" smtClean="0">
                <a:solidFill>
                  <a:srgbClr val="FF0000"/>
                </a:solidFill>
              </a:rPr>
              <a:t> 9/30</a:t>
            </a:r>
            <a:endParaRPr altLang="en-US" sz="1400" dirty="0" smtClean="0"/>
          </a:p>
          <a:p>
            <a:r>
              <a:rPr altLang="en-US" sz="1400" dirty="0" smtClean="0"/>
              <a:t>Mandatory Editorial Coordination Completes				9/30/15</a:t>
            </a:r>
          </a:p>
          <a:p>
            <a:r>
              <a:rPr altLang="en-US" sz="1400" dirty="0" smtClean="0"/>
              <a:t>Conduct Ballot						9/30/15</a:t>
            </a:r>
          </a:p>
          <a:p>
            <a:r>
              <a:rPr altLang="en-US" sz="1400" dirty="0" smtClean="0"/>
              <a:t>Ballot completes						10/30/15</a:t>
            </a:r>
          </a:p>
          <a:p>
            <a:r>
              <a:rPr altLang="en-US" sz="1400" dirty="0" smtClean="0"/>
              <a:t>Form Comment Resolution subcommittee				10/30/15</a:t>
            </a:r>
          </a:p>
          <a:p>
            <a:r>
              <a:rPr altLang="en-US" sz="1400" dirty="0" smtClean="0"/>
              <a:t>Suggested resolutions available					11/30/15</a:t>
            </a:r>
          </a:p>
          <a:p>
            <a:r>
              <a:rPr altLang="en-US" sz="1400" dirty="0" smtClean="0"/>
              <a:t>Vote for Recirculation Ballot					12/6/15</a:t>
            </a:r>
          </a:p>
          <a:p>
            <a:r>
              <a:rPr altLang="en-US" sz="1400" dirty="0" smtClean="0"/>
              <a:t>Conduct </a:t>
            </a:r>
            <a:r>
              <a:rPr altLang="en-US" sz="1400" dirty="0" err="1" smtClean="0"/>
              <a:t>Recirc</a:t>
            </a:r>
            <a:r>
              <a:rPr altLang="en-US" sz="1400" dirty="0" smtClean="0"/>
              <a:t> Ballot					12/15/15</a:t>
            </a:r>
          </a:p>
          <a:p>
            <a:r>
              <a:rPr altLang="en-US" sz="1400" dirty="0" smtClean="0"/>
              <a:t>Ballot completes						1 /1/16</a:t>
            </a:r>
          </a:p>
          <a:p>
            <a:r>
              <a:rPr altLang="en-US" sz="1400" dirty="0" smtClean="0"/>
              <a:t>Suggested comment resolutions available				1/15/16</a:t>
            </a:r>
          </a:p>
          <a:p>
            <a:r>
              <a:rPr altLang="en-US" sz="1400" dirty="0" smtClean="0"/>
              <a:t>Vote for </a:t>
            </a:r>
            <a:r>
              <a:rPr altLang="en-US" sz="1400" dirty="0" err="1" smtClean="0"/>
              <a:t>Recirc</a:t>
            </a:r>
            <a:r>
              <a:rPr altLang="en-US" sz="1400" dirty="0" smtClean="0"/>
              <a:t> Ballot					2/1/16</a:t>
            </a:r>
          </a:p>
          <a:p>
            <a:r>
              <a:rPr altLang="en-US" sz="1400" dirty="0" smtClean="0"/>
              <a:t>Conduct </a:t>
            </a:r>
            <a:r>
              <a:rPr altLang="en-US" sz="1400" dirty="0" err="1" smtClean="0"/>
              <a:t>Recirc</a:t>
            </a:r>
            <a:r>
              <a:rPr altLang="en-US" sz="1400" dirty="0" smtClean="0"/>
              <a:t> Ballot					2/15/16</a:t>
            </a:r>
          </a:p>
          <a:p>
            <a:r>
              <a:rPr altLang="en-US" sz="1400" dirty="0" smtClean="0"/>
              <a:t>Ballot completes						3/1/16</a:t>
            </a:r>
          </a:p>
          <a:p>
            <a:r>
              <a:rPr altLang="en-US" sz="1400" dirty="0" smtClean="0"/>
              <a:t>Approved by Standards Board					4/1/16</a:t>
            </a:r>
          </a:p>
          <a:p>
            <a:r>
              <a:rPr altLang="en-US" sz="1400" dirty="0" smtClean="0"/>
              <a:t>Reference implementation available				12/15</a:t>
            </a:r>
          </a:p>
          <a:p>
            <a:r>
              <a:rPr altLang="en-US" sz="1400" dirty="0" smtClean="0"/>
              <a:t>Certification available					3/16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A29974B1-29D9-425D-97E2-8D09C7AA7999}" type="datetime1">
              <a:rPr lang="en-US" smtClean="0"/>
              <a:t>10/6/2015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0398774-5C19-431B-BE5A-41B164640F9E}" type="slidenum">
              <a:rPr lang="en-US" altLang="en-US" sz="1200" smtClean="0"/>
              <a:pPr>
                <a:spcBef>
                  <a:spcPct val="0"/>
                </a:spcBef>
                <a:buFontTx/>
                <a:buNone/>
              </a:pPr>
              <a:t>18</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09800"/>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664249" y="2243695"/>
            <a:ext cx="2214389" cy="369332"/>
          </a:xfrm>
          <a:prstGeom prst="rect">
            <a:avLst/>
          </a:prstGeom>
          <a:noFill/>
        </p:spPr>
        <p:txBody>
          <a:bodyPr wrap="none" rtlCol="0">
            <a:spAutoFit/>
          </a:bodyPr>
          <a:lstStyle/>
          <a:p>
            <a:r>
              <a:rPr lang="en-US" dirty="0" smtClean="0"/>
              <a:t>Estimate 2 month slip</a:t>
            </a:r>
            <a:endParaRPr lang="en-US" dirty="0"/>
          </a:p>
        </p:txBody>
      </p:sp>
      <p:cxnSp>
        <p:nvCxnSpPr>
          <p:cNvPr id="9" name="Straight Arrow Connector 8"/>
          <p:cNvCxnSpPr/>
          <p:nvPr/>
        </p:nvCxnSpPr>
        <p:spPr>
          <a:xfrm>
            <a:off x="5791200" y="2613027"/>
            <a:ext cx="0" cy="3463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1224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9/2/15 &amp; 9/30</a:t>
            </a:r>
          </a:p>
          <a:p>
            <a:r>
              <a:rPr lang="en-US" dirty="0" smtClean="0"/>
              <a:t>Other activities?</a:t>
            </a:r>
          </a:p>
          <a:p>
            <a:pPr lvl="1"/>
            <a:r>
              <a:rPr lang="en-US" dirty="0" smtClean="0"/>
              <a:t>1900.7 PAR also up for renewal</a:t>
            </a:r>
          </a:p>
          <a:p>
            <a:pPr lvl="2"/>
            <a:r>
              <a:rPr lang="en-US" dirty="0" smtClean="0"/>
              <a:t>Approved by NESCOM/SB</a:t>
            </a:r>
          </a:p>
          <a:p>
            <a:pPr lvl="1"/>
            <a:endParaRPr lang="en-US" dirty="0" smtClean="0"/>
          </a:p>
        </p:txBody>
      </p:sp>
      <p:sp>
        <p:nvSpPr>
          <p:cNvPr id="4" name="Date Placeholder 3"/>
          <p:cNvSpPr>
            <a:spLocks noGrp="1"/>
          </p:cNvSpPr>
          <p:nvPr>
            <p:ph type="dt" sz="quarter" idx="10"/>
          </p:nvPr>
        </p:nvSpPr>
        <p:spPr/>
        <p:txBody>
          <a:bodyPr/>
          <a:lstStyle/>
          <a:p>
            <a:pPr>
              <a:defRPr/>
            </a:pPr>
            <a:fld id="{4B0C4394-1832-4AE5-B777-69A7F920BED5}" type="datetime1">
              <a:rPr lang="en-US" smtClean="0"/>
              <a:t>10/6/2015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2605A620-7EBF-426A-94C0-1942A6A7A261}" type="datetime1">
              <a:rPr lang="en-US" smtClean="0"/>
              <a:t>10/6/2015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p:txBody>
          <a:bodyPr/>
          <a:lstStyle/>
          <a:p>
            <a:r>
              <a:rPr dirty="0" err="1" smtClean="0"/>
              <a:t>WInnForum</a:t>
            </a:r>
            <a:r>
              <a:rPr dirty="0" smtClean="0"/>
              <a:t> 3.6GHz stakeholders? </a:t>
            </a:r>
          </a:p>
          <a:p>
            <a:r>
              <a:rPr lang="en-US" dirty="0" smtClean="0"/>
              <a:t>NSC</a:t>
            </a:r>
          </a:p>
          <a:p>
            <a:pPr lvl="1"/>
            <a:r>
              <a:rPr lang="en-US" dirty="0" smtClean="0"/>
              <a:t>No current action</a:t>
            </a:r>
            <a:endParaRPr dirty="0" smtClean="0"/>
          </a:p>
          <a:p>
            <a:r>
              <a:rPr dirty="0" err="1" smtClean="0"/>
              <a:t>DySPAN</a:t>
            </a:r>
            <a:r>
              <a:rPr dirty="0" smtClean="0"/>
              <a:t>-SC standards Paper 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50E99929-E3B0-48B4-BD5F-2E00EA7D59D3}" type="datetime1">
              <a:rPr lang="en-US" smtClean="0"/>
              <a:t>10/6/2015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lang="en-US" dirty="0" smtClean="0"/>
              <a:t>Next WG meeting:  03 November </a:t>
            </a:r>
            <a:endParaRPr dirty="0" smtClean="0"/>
          </a:p>
          <a:p>
            <a:r>
              <a:rPr lang="en-US" dirty="0" smtClean="0"/>
              <a:t>Ad </a:t>
            </a:r>
            <a:r>
              <a:rPr lang="en-US" dirty="0" err="1" smtClean="0"/>
              <a:t>Hocs</a:t>
            </a:r>
            <a:r>
              <a:rPr lang="en-US" dirty="0" smtClean="0"/>
              <a:t>?  </a:t>
            </a:r>
          </a:p>
          <a:p>
            <a:r>
              <a:rPr lang="en-US" dirty="0" smtClean="0"/>
              <a:t>December meetings (Synchronize with Tokyo)</a:t>
            </a:r>
          </a:p>
          <a:p>
            <a:pPr lvl="1"/>
            <a:r>
              <a:rPr lang="en-US" dirty="0" smtClean="0"/>
              <a:t>WG meeting:  Move time to 9 AM Tokyo</a:t>
            </a:r>
          </a:p>
          <a:p>
            <a:pPr lvl="2"/>
            <a:r>
              <a:rPr lang="en-US" dirty="0" smtClean="0"/>
              <a:t>Translates to 8 PM EDT</a:t>
            </a:r>
          </a:p>
          <a:p>
            <a:pPr lvl="2"/>
            <a:r>
              <a:rPr lang="en-US" dirty="0" smtClean="0"/>
              <a:t>Do we prefer Monday or Tuesday evening?</a:t>
            </a:r>
          </a:p>
          <a:p>
            <a:pPr lvl="3"/>
            <a:r>
              <a:rPr lang="en-US" dirty="0" smtClean="0"/>
              <a:t>Will hold elections early in evening… but need quorum</a:t>
            </a:r>
          </a:p>
          <a:p>
            <a:pPr lvl="1"/>
            <a:r>
              <a:rPr lang="en-US" dirty="0" smtClean="0"/>
              <a:t>December Ad </a:t>
            </a:r>
            <a:r>
              <a:rPr lang="en-US" dirty="0" err="1" smtClean="0"/>
              <a:t>Hocs</a:t>
            </a:r>
            <a:endParaRPr lang="en-US" dirty="0" smtClean="0"/>
          </a:p>
          <a:p>
            <a:pPr lvl="2"/>
            <a:r>
              <a:rPr lang="en-US" dirty="0" smtClean="0"/>
              <a:t>Do we want a face to face?</a:t>
            </a:r>
          </a:p>
        </p:txBody>
      </p:sp>
      <p:sp>
        <p:nvSpPr>
          <p:cNvPr id="4" name="Date Placeholder 3"/>
          <p:cNvSpPr>
            <a:spLocks noGrp="1"/>
          </p:cNvSpPr>
          <p:nvPr>
            <p:ph type="dt" sz="quarter" idx="10"/>
          </p:nvPr>
        </p:nvSpPr>
        <p:spPr/>
        <p:txBody>
          <a:bodyPr/>
          <a:lstStyle/>
          <a:p>
            <a:pPr>
              <a:defRPr/>
            </a:pPr>
            <a:fld id="{D2098317-CEF4-4A47-A42F-F01303A2C82B}" type="datetime1">
              <a:rPr lang="en-US" smtClean="0"/>
              <a:t>10/6/2015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62A2CA74-BD78-4672-83CE-FA7AAB6E15B3}" type="datetime1">
              <a:rPr lang="en-US" smtClean="0"/>
              <a:t>10/6/2015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BBC9E1C3-BD08-4291-BDBB-037C64898293}" type="datetime1">
              <a:rPr lang="en-US" smtClean="0"/>
              <a:t>10/6/2015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BA8E914B-8EF9-4EF9-B9D5-4AF10AAFA6BE}" type="datetime1">
              <a:rPr lang="en-US" smtClean="0"/>
              <a:t>10/6/2015</a:t>
            </a:fld>
            <a:endParaRPr lang="en-US"/>
          </a:p>
        </p:txBody>
      </p:sp>
      <p:sp>
        <p:nvSpPr>
          <p:cNvPr id="4" name="Footer Placeholder 3"/>
          <p:cNvSpPr>
            <a:spLocks noGrp="1"/>
          </p:cNvSpPr>
          <p:nvPr>
            <p:ph type="ftr" sz="quarter" idx="11"/>
          </p:nvPr>
        </p:nvSpPr>
        <p:spPr/>
        <p:txBody>
          <a:bodyPr/>
          <a:lstStyle/>
          <a:p>
            <a:pPr>
              <a:defRPr/>
            </a:pPr>
            <a:r>
              <a:rPr lang="en-US" smtClean="0"/>
              <a:t>Doc #: 5-15-0067-01-agen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503218" y="583233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21672414"/>
              </p:ext>
            </p:extLst>
          </p:nvPr>
        </p:nvGraphicFramePr>
        <p:xfrm>
          <a:off x="1981200" y="750025"/>
          <a:ext cx="4724400" cy="5105396"/>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Carlos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Syracuse University (Act. Secretary)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David</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V</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Sam</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055" marR="6055" marT="6055"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smtClean="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Zebrowitz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DISA/DSO - 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Jesse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Caufield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Keybridge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STAFF</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Jonathan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Goldberg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IEEE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Mark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Johnson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Aerospace Corp.</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Lee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Clegg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Yang Yi</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Tim</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Fulford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Airbus </a:t>
                      </a:r>
                      <a:r>
                        <a:rPr lang="en-US" sz="1000" u="none" strike="noStrike" dirty="0" err="1">
                          <a:effectLst/>
                        </a:rPr>
                        <a:t>Defence</a:t>
                      </a:r>
                      <a:r>
                        <a:rPr lang="en-US" sz="1000" u="none" strike="noStrike" dirty="0">
                          <a:effectLst/>
                        </a:rPr>
                        <a:t> &amp; Space</a:t>
                      </a:r>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316678"/>
            <a:ext cx="838200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lvl="1">
              <a:buFont typeface="Calibri" pitchFamily="34" charset="0"/>
              <a:buAutoNum type="alphaLcPeriod"/>
            </a:pPr>
            <a:r>
              <a:rPr lang="en-US" dirty="0" smtClean="0">
                <a:latin typeface="Times New Roman" pitchFamily="18" charset="0"/>
              </a:rPr>
              <a:t>WG Elections</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a:t>
            </a:r>
            <a:r>
              <a:rPr lang="en-US" dirty="0" smtClean="0">
                <a:latin typeface="Times New Roman" pitchFamily="18" charset="0"/>
              </a:rPr>
              <a:t>Status </a:t>
            </a:r>
          </a:p>
          <a:p>
            <a:pPr lvl="1">
              <a:buFont typeface="Calibri" pitchFamily="34" charset="0"/>
              <a:buAutoNum type="alphaLcPeriod"/>
            </a:pPr>
            <a:r>
              <a:rPr lang="en-US" dirty="0" smtClean="0">
                <a:latin typeface="Times New Roman" pitchFamily="18" charset="0"/>
              </a:rPr>
              <a:t>Draft status</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Ballot status</a:t>
            </a: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err="1">
                <a:latin typeface="Times New Roman" pitchFamily="18" charset="0"/>
              </a:rPr>
              <a:t>etc</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Ad Hoc Planning</a:t>
            </a:r>
          </a:p>
          <a:p>
            <a:pPr>
              <a:buFont typeface="Calibri" pitchFamily="34" charset="0"/>
              <a:buAutoNum type="arabicPeriod"/>
            </a:pPr>
            <a:r>
              <a:rPr lang="en-US" dirty="0">
                <a:latin typeface="Times New Roman" pitchFamily="18" charset="0"/>
              </a:rPr>
              <a:t>Review of 1900.5 meeting schedule</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3319B31E-9FB2-4206-83B3-979EAAED30EF}" type="datetime1">
              <a:rPr lang="en-US" smtClean="0"/>
              <a:t>10/6/2015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5-15-0067-01</a:t>
            </a:r>
            <a:endParaRPr dirty="0" smtClean="0"/>
          </a:p>
          <a:p>
            <a:r>
              <a:rPr dirty="0" smtClean="0"/>
              <a:t>Mover:</a:t>
            </a:r>
          </a:p>
          <a:p>
            <a:r>
              <a:rPr dirty="0" smtClean="0"/>
              <a:t>Second: </a:t>
            </a:r>
            <a:endParaRPr lang="en-US" dirty="0"/>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0CF54E36-525A-4455-B51C-A60009950283}" type="datetime1">
              <a:rPr lang="en-US" smtClean="0"/>
              <a:t>10/6/2015</a:t>
            </a:fld>
            <a:endParaRPr lang="en-US"/>
          </a:p>
        </p:txBody>
      </p:sp>
      <p:sp>
        <p:nvSpPr>
          <p:cNvPr id="5" name="Footer Placeholder 4"/>
          <p:cNvSpPr>
            <a:spLocks noGrp="1"/>
          </p:cNvSpPr>
          <p:nvPr>
            <p:ph type="ftr" sz="quarter" idx="11"/>
          </p:nvPr>
        </p:nvSpPr>
        <p:spPr/>
        <p:txBody>
          <a:bodyPr/>
          <a:lstStyle/>
          <a:p>
            <a:pPr>
              <a:defRPr/>
            </a:pPr>
            <a:r>
              <a:rPr lang="en-US" smtClean="0"/>
              <a:t>Doc #: 5-15-0067-01-agen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2A2C6C7-35F4-489B-8892-57AB8FBAC0FC}" type="datetime1">
              <a:rPr lang="en-US" smtClean="0"/>
              <a:t>10/6/2015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E52F31E8-CE7D-4964-9F33-FFA23991DDCA}" type="datetime1">
              <a:rPr lang="en-US" smtClean="0"/>
              <a:t>10/6/2015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A017B6EF-31E1-45BD-9982-CAFF548E9782}" type="datetime1">
              <a:rPr lang="en-US" smtClean="0"/>
              <a:t>10/6/2015</a:t>
            </a:fld>
            <a:endParaRPr lang="en-US"/>
          </a:p>
        </p:txBody>
      </p:sp>
      <p:sp>
        <p:nvSpPr>
          <p:cNvPr id="3" name="Footer Placeholder 2"/>
          <p:cNvSpPr>
            <a:spLocks noGrp="1"/>
          </p:cNvSpPr>
          <p:nvPr>
            <p:ph type="ftr" sz="quarter" idx="11"/>
          </p:nvPr>
        </p:nvSpPr>
        <p:spPr/>
        <p:txBody>
          <a:bodyPr/>
          <a:lstStyle/>
          <a:p>
            <a:pPr>
              <a:defRPr/>
            </a:pPr>
            <a:r>
              <a:rPr lang="en-US" smtClean="0"/>
              <a:t>Doc #: 5-15-0067-01-agen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6781</TotalTime>
  <Words>1620</Words>
  <Application>Microsoft Office PowerPoint</Application>
  <PresentationFormat>On-screen Show (4:3)</PresentationFormat>
  <Paragraphs>385</Paragraphs>
  <Slides>22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LOA Status</vt:lpstr>
      <vt:lpstr>Other Guidelines for IEEE WG Meetings</vt:lpstr>
      <vt:lpstr>Minutes for approval</vt:lpstr>
      <vt:lpstr>WG Elections</vt:lpstr>
      <vt:lpstr>Current Status for 1900.5.1</vt:lpstr>
      <vt:lpstr>Additional Status on 1900.5.1</vt:lpstr>
      <vt:lpstr>Working Schedule for 1900.5.1</vt:lpstr>
      <vt:lpstr>Current Status for 1900.5.2</vt:lpstr>
      <vt:lpstr>Working Schedule for 1900.5.2</vt:lpstr>
      <vt:lpstr>Other DySPAN-SC Activities</vt:lpstr>
      <vt:lpstr>Marketing Inputs</vt:lpstr>
      <vt:lpstr>Meeting Planning</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177</cp:revision>
  <dcterms:created xsi:type="dcterms:W3CDTF">2013-08-13T02:52:21Z</dcterms:created>
  <dcterms:modified xsi:type="dcterms:W3CDTF">2015-10-06T16:35:13Z</dcterms:modified>
</cp:coreProperties>
</file>