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36" r:id="rId13"/>
    <p:sldId id="358" r:id="rId14"/>
    <p:sldId id="335" r:id="rId15"/>
    <p:sldId id="356" r:id="rId16"/>
    <p:sldId id="359" r:id="rId17"/>
    <p:sldId id="344" r:id="rId18"/>
    <p:sldId id="346" r:id="rId19"/>
    <p:sldId id="347" r:id="rId20"/>
    <p:sldId id="35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53E1B7E-0DEE-4FED-936D-FFB967F4CAC9}" type="datetime1">
              <a:rPr lang="en-US" smtClean="0"/>
              <a:t>9/1/2015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470FB4-582E-45CD-92E7-152B6E7D1D23}" type="datetime1">
              <a:rPr lang="en-US" smtClean="0"/>
              <a:t>9/1/2015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8EC385-58B5-4884-AA05-461436FC0BCA}" type="datetime1">
              <a:rPr lang="en-US" smtClean="0"/>
              <a:t>9/1/2015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CDE48C-2A62-406A-A449-842092E50044}" type="datetime1">
              <a:rPr lang="en-US" smtClean="0"/>
              <a:t>9/1/2015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BAD455-948A-4B63-9F87-5FA4F8F0980E}" type="datetime1">
              <a:rPr lang="en-US" smtClean="0"/>
              <a:t>9/1/2015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3DD058F-FCF7-4D5F-9FD7-1173F3EEEEE0}" type="datetime1">
              <a:rPr lang="en-US" smtClean="0"/>
              <a:t>9/1/2015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E7E3E18-131C-4B29-A641-E7C9CA422605}" type="datetime1">
              <a:rPr lang="en-US" smtClean="0"/>
              <a:t>9/1/2015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7C37C1E-BF47-4F74-99C4-B7D758641ED1}" type="datetime1">
              <a:rPr lang="en-US" smtClean="0"/>
              <a:t>9/1/2015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031EFA2-3F6C-4105-BD55-05D3D77A92BF}" type="datetime1">
              <a:rPr lang="en-US" smtClean="0"/>
              <a:t>9/1/2015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CBDD98-F7FB-4209-9967-CD4FABE0402C}" type="datetime1">
              <a:rPr lang="en-US" smtClean="0"/>
              <a:t>9/1/2015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AD89BD-05C7-4543-9C15-8CDEBDF9184A}" type="datetime1">
              <a:rPr lang="en-US" smtClean="0"/>
              <a:t>9/1/2015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050FC96-161C-4497-8FD2-4234B55DD300}" type="datetime1">
              <a:rPr lang="en-US" smtClean="0"/>
              <a:t>9/1/2015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5-15-0061-01-agen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1900.5/dcn/15/5-15-0057-00-mins-minutes-of-the-ieee-1900-5-wg-meeting-july-28-2015.docx" TargetMode="External"/><Relationship Id="rId2" Type="http://schemas.openxmlformats.org/officeDocument/2006/relationships/hyperlink" Target="https://mentor.ieee.org/1900.5/dcn/15/5-15-0056-00-mins-minutes-of-the-ieee-1900-5-wg-meeting-july-27-2015.docx" TargetMode="External"/><Relationship Id="rId1" Type="http://schemas.openxmlformats.org/officeDocument/2006/relationships/slideLayout" Target="../slideLayouts/slideLayout2.xml"/><Relationship Id="rId5" Type="http://schemas.openxmlformats.org/officeDocument/2006/relationships/hyperlink" Target="https://mentor.ieee.org/1900.5/dcn/15/5-15-0059-01-mins-minutes-of-the-ieee-1900-5-wg-meeting-july-30-2015.docx" TargetMode="External"/><Relationship Id="rId4" Type="http://schemas.openxmlformats.org/officeDocument/2006/relationships/hyperlink" Target="https://mentor.ieee.org/1900.5/dcn/15/5-15-0058-01-mins-minutes-of-the-ieee-1900-5-wg-meeting-july-30-2015.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8E544EA-AA84-4B65-9750-ED9453AC62B2}" type="datetime1">
              <a:rPr lang="en-US" smtClean="0">
                <a:solidFill>
                  <a:srgbClr val="000099"/>
                </a:solidFill>
              </a:rPr>
              <a:t>9/1/2015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7930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01 September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31 August2015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5-15-0061-01-agen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5-15-0061-01-agen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0AA8869-306C-462B-998A-3AA7099F6519}"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400050" lvl="1">
              <a:lnSpc>
                <a:spcPct val="115000"/>
              </a:lnSpc>
              <a:spcBef>
                <a:spcPts val="0"/>
              </a:spcBef>
              <a:spcAft>
                <a:spcPts val="0"/>
              </a:spcAft>
            </a:pPr>
            <a:r>
              <a:rPr lang="en-US" dirty="0">
                <a:ea typeface="Calibri"/>
                <a:cs typeface="Times New Roman"/>
                <a:hlinkClick r:id="rId2"/>
              </a:rPr>
              <a:t>5-15-0056-00</a:t>
            </a:r>
            <a:endParaRPr lang="en-US" dirty="0">
              <a:ea typeface="Calibri"/>
              <a:cs typeface="Times New Roman"/>
            </a:endParaRPr>
          </a:p>
          <a:p>
            <a:pPr marL="400050" lvl="1">
              <a:lnSpc>
                <a:spcPct val="115000"/>
              </a:lnSpc>
              <a:spcBef>
                <a:spcPts val="0"/>
              </a:spcBef>
              <a:spcAft>
                <a:spcPts val="0"/>
              </a:spcAft>
            </a:pPr>
            <a:r>
              <a:rPr lang="en-US" dirty="0">
                <a:ea typeface="Calibri"/>
                <a:cs typeface="Times New Roman"/>
                <a:hlinkClick r:id="rId3"/>
              </a:rPr>
              <a:t>5-15-0057-00</a:t>
            </a:r>
            <a:endParaRPr lang="en-US" dirty="0">
              <a:ea typeface="Calibri"/>
              <a:cs typeface="Times New Roman"/>
            </a:endParaRPr>
          </a:p>
          <a:p>
            <a:pPr marL="400050" lvl="1">
              <a:lnSpc>
                <a:spcPct val="115000"/>
              </a:lnSpc>
              <a:spcBef>
                <a:spcPts val="0"/>
              </a:spcBef>
              <a:spcAft>
                <a:spcPts val="0"/>
              </a:spcAft>
            </a:pPr>
            <a:r>
              <a:rPr lang="en-US" dirty="0">
                <a:ea typeface="Calibri"/>
                <a:cs typeface="Times New Roman"/>
                <a:hlinkClick r:id="rId4"/>
              </a:rPr>
              <a:t>5-15-0058-01</a:t>
            </a:r>
            <a:endParaRPr lang="en-US" dirty="0">
              <a:ea typeface="Calibri"/>
              <a:cs typeface="Times New Roman"/>
            </a:endParaRPr>
          </a:p>
          <a:p>
            <a:pPr marL="400050" lvl="1">
              <a:lnSpc>
                <a:spcPct val="115000"/>
              </a:lnSpc>
              <a:spcBef>
                <a:spcPts val="0"/>
              </a:spcBef>
              <a:spcAft>
                <a:spcPts val="0"/>
              </a:spcAft>
            </a:pPr>
            <a:r>
              <a:rPr lang="en-US" dirty="0" smtClean="0">
                <a:ea typeface="Calibri"/>
                <a:cs typeface="Times New Roman"/>
                <a:hlinkClick r:id="rId5"/>
              </a:rPr>
              <a:t>5-15-0059-01</a:t>
            </a:r>
            <a:endParaRPr dirty="0" smtClean="0"/>
          </a:p>
          <a:p>
            <a:endParaRPr dirty="0" smtClean="0"/>
          </a:p>
          <a:p>
            <a:r>
              <a:rPr dirty="0" smtClean="0"/>
              <a:t>Mover:  Reinhard</a:t>
            </a:r>
          </a:p>
          <a:p>
            <a:r>
              <a:rPr dirty="0" smtClean="0"/>
              <a:t>Second:  John</a:t>
            </a:r>
          </a:p>
        </p:txBody>
      </p:sp>
      <p:sp>
        <p:nvSpPr>
          <p:cNvPr id="4" name="Date Placeholder 3"/>
          <p:cNvSpPr>
            <a:spLocks noGrp="1"/>
          </p:cNvSpPr>
          <p:nvPr>
            <p:ph type="dt" sz="quarter" idx="10"/>
          </p:nvPr>
        </p:nvSpPr>
        <p:spPr/>
        <p:txBody>
          <a:bodyPr/>
          <a:lstStyle/>
          <a:p>
            <a:pPr>
              <a:defRPr/>
            </a:pPr>
            <a:fld id="{166E1204-9AA8-4597-B713-759CDAF32E9D}"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Current Status for 1900.5.1</a:t>
            </a:r>
          </a:p>
        </p:txBody>
      </p:sp>
      <p:sp>
        <p:nvSpPr>
          <p:cNvPr id="13315" name="Content Placeholder 2"/>
          <p:cNvSpPr>
            <a:spLocks noGrp="1"/>
          </p:cNvSpPr>
          <p:nvPr>
            <p:ph idx="1"/>
          </p:nvPr>
        </p:nvSpPr>
        <p:spPr/>
        <p:txBody>
          <a:bodyPr/>
          <a:lstStyle/>
          <a:p>
            <a:r>
              <a:rPr dirty="0" smtClean="0"/>
              <a:t>PAR Extension </a:t>
            </a:r>
          </a:p>
          <a:p>
            <a:pPr lvl="1"/>
            <a:r>
              <a:rPr dirty="0" smtClean="0"/>
              <a:t>Comments from reviewer</a:t>
            </a:r>
          </a:p>
          <a:p>
            <a:pPr lvl="2"/>
            <a:r>
              <a:rPr lang="en-US" dirty="0" smtClean="0"/>
              <a:t>Extended to June 2017</a:t>
            </a:r>
          </a:p>
          <a:p>
            <a:pPr lvl="2"/>
            <a:r>
              <a:rPr lang="en-US" dirty="0" smtClean="0"/>
              <a:t>Concern about limited participation</a:t>
            </a:r>
            <a:endParaRPr dirty="0" smtClean="0"/>
          </a:p>
          <a:p>
            <a:pPr lvl="1"/>
            <a:r>
              <a:rPr lang="en-US" dirty="0" smtClean="0"/>
              <a:t>On </a:t>
            </a:r>
            <a:r>
              <a:rPr lang="en-US" dirty="0" err="1" smtClean="0"/>
              <a:t>NesCom</a:t>
            </a:r>
            <a:r>
              <a:rPr lang="en-US" dirty="0" smtClean="0"/>
              <a:t> agenda for 9/2/15 in Tokyo</a:t>
            </a:r>
            <a:endParaRPr dirty="0" smtClean="0"/>
          </a:p>
        </p:txBody>
      </p:sp>
      <p:sp>
        <p:nvSpPr>
          <p:cNvPr id="4" name="Date Placeholder 3"/>
          <p:cNvSpPr>
            <a:spLocks noGrp="1"/>
          </p:cNvSpPr>
          <p:nvPr>
            <p:ph type="dt" sz="quarter" idx="10"/>
          </p:nvPr>
        </p:nvSpPr>
        <p:spPr/>
        <p:txBody>
          <a:bodyPr/>
          <a:lstStyle/>
          <a:p>
            <a:pPr>
              <a:defRPr/>
            </a:pPr>
            <a:fld id="{E59E65CE-EB3B-4D68-8BD5-20AF1F58559D}"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6E5E9FF6-9093-45A4-8DA9-FA3DBB3D4635}"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13</a:t>
            </a:fld>
            <a:endParaRPr lang="en-US" altLang="en-US" smtClean="0">
              <a:solidFill>
                <a:srgbClr val="000099"/>
              </a:solidFill>
            </a:endParaRPr>
          </a:p>
        </p:txBody>
      </p:sp>
    </p:spTree>
    <p:extLst>
      <p:ext uri="{BB962C8B-B14F-4D97-AF65-F5344CB8AC3E}">
        <p14:creationId xmlns:p14="http://schemas.microsoft.com/office/powerpoint/2010/main" val="2483101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 closed</a:t>
            </a:r>
          </a:p>
          <a:p>
            <a:pPr lvl="1"/>
            <a:r>
              <a:rPr lang="en-US" dirty="0" smtClean="0"/>
              <a:t>102 responses</a:t>
            </a:r>
          </a:p>
          <a:p>
            <a:pPr lvl="1"/>
            <a:r>
              <a:rPr lang="en-US" dirty="0" smtClean="0"/>
              <a:t>Pool looks balanced</a:t>
            </a:r>
          </a:p>
          <a:p>
            <a:r>
              <a:rPr dirty="0" smtClean="0"/>
              <a:t>Motion to sponsor ballot passed WG</a:t>
            </a:r>
          </a:p>
          <a:p>
            <a:r>
              <a:rPr lang="en-US" dirty="0" smtClean="0"/>
              <a:t>Awaiting </a:t>
            </a:r>
            <a:r>
              <a:rPr lang="en-US" dirty="0" err="1" smtClean="0"/>
              <a:t>DySPAN</a:t>
            </a:r>
            <a:r>
              <a:rPr lang="en-US" dirty="0" smtClean="0"/>
              <a:t>-SC approval</a:t>
            </a:r>
          </a:p>
          <a:p>
            <a:pPr lvl="1"/>
            <a:r>
              <a:rPr lang="en-US" dirty="0" smtClean="0"/>
              <a:t>Meeting deferred till 9/2</a:t>
            </a:r>
            <a:endParaRPr dirty="0" smtClean="0"/>
          </a:p>
          <a:p>
            <a:r>
              <a:rPr lang="en-US" dirty="0" smtClean="0"/>
              <a:t>Other status?</a:t>
            </a:r>
            <a:endParaRPr dirty="0" smtClean="0"/>
          </a:p>
        </p:txBody>
      </p:sp>
      <p:sp>
        <p:nvSpPr>
          <p:cNvPr id="4" name="Date Placeholder 3"/>
          <p:cNvSpPr>
            <a:spLocks noGrp="1"/>
          </p:cNvSpPr>
          <p:nvPr>
            <p:ph type="dt" sz="quarter" idx="10"/>
          </p:nvPr>
        </p:nvSpPr>
        <p:spPr/>
        <p:txBody>
          <a:bodyPr/>
          <a:lstStyle/>
          <a:p>
            <a:pPr>
              <a:defRPr/>
            </a:pPr>
            <a:fld id="{EDD34F0F-9011-4FD7-8E52-545456D7A4D5}"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Current Ballot Pool Status</a:t>
            </a:r>
            <a:endParaRPr lang="en-US" dirty="0"/>
          </a:p>
        </p:txBody>
      </p:sp>
      <p:sp>
        <p:nvSpPr>
          <p:cNvPr id="4" name="Date Placeholder 3"/>
          <p:cNvSpPr>
            <a:spLocks noGrp="1"/>
          </p:cNvSpPr>
          <p:nvPr>
            <p:ph type="dt" sz="half" idx="10"/>
          </p:nvPr>
        </p:nvSpPr>
        <p:spPr/>
        <p:txBody>
          <a:bodyPr/>
          <a:lstStyle/>
          <a:p>
            <a:pPr>
              <a:defRPr/>
            </a:pPr>
            <a:fld id="{C53F927E-ACDD-48EA-990B-EA6240309ADA}"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8" name="Rectangle 7"/>
          <p:cNvSpPr/>
          <p:nvPr/>
        </p:nvSpPr>
        <p:spPr>
          <a:xfrm>
            <a:off x="647700" y="1524000"/>
            <a:ext cx="7848600" cy="3801041"/>
          </a:xfrm>
          <a:prstGeom prst="rect">
            <a:avLst/>
          </a:prstGeom>
        </p:spPr>
        <p:txBody>
          <a:bodyPr wrap="square">
            <a:spAutoFit/>
          </a:bodyPr>
          <a:lstStyle/>
          <a:p>
            <a:endParaRPr lang="en-US" sz="1100" dirty="0"/>
          </a:p>
          <a:p>
            <a:r>
              <a:rPr lang="en-US" sz="1000" dirty="0" smtClean="0">
                <a:latin typeface="Courier New" panose="02070309020205020404" pitchFamily="49" charset="0"/>
                <a:cs typeface="Courier New" panose="02070309020205020404" pitchFamily="49" charset="0"/>
              </a:rPr>
              <a:t>Classification  				Eligible Voters   	Percent</a:t>
            </a:r>
            <a:endParaRPr lang="en-US" sz="1000" dirty="0">
              <a:latin typeface="Courier New" panose="02070309020205020404" pitchFamily="49" charset="0"/>
              <a:cs typeface="Courier New" panose="02070309020205020404" pitchFamily="49" charset="0"/>
            </a:endParaRP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Academic - Other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Academic - Researcher	</a:t>
            </a:r>
            <a:r>
              <a:rPr lang="en-US" sz="1000" dirty="0" smtClean="0">
                <a:latin typeface="Courier New" panose="02070309020205020404" pitchFamily="49" charset="0"/>
                <a:cs typeface="Courier New" panose="02070309020205020404" pitchFamily="49" charset="0"/>
              </a:rPr>
              <a:t>				12</a:t>
            </a:r>
            <a:r>
              <a:rPr lang="en-US" sz="1000" dirty="0">
                <a:latin typeface="Courier New" panose="02070309020205020404" pitchFamily="49" charset="0"/>
                <a:cs typeface="Courier New" panose="02070309020205020404" pitchFamily="49" charset="0"/>
              </a:rPr>
              <a:t>	 11.8%</a:t>
            </a:r>
          </a:p>
          <a:p>
            <a:r>
              <a:rPr lang="en-US" sz="1000" dirty="0">
                <a:latin typeface="Courier New" panose="02070309020205020404" pitchFamily="49" charset="0"/>
                <a:cs typeface="Courier New" panose="02070309020205020404" pitchFamily="49" charset="0"/>
              </a:rPr>
              <a:t>Academic - Student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Academic - Teacher	</a:t>
            </a:r>
            <a:r>
              <a:rPr lang="en-US" sz="1000" dirty="0" smtClean="0">
                <a:latin typeface="Courier New" panose="02070309020205020404" pitchFamily="49" charset="0"/>
                <a:cs typeface="Courier New" panose="02070309020205020404" pitchFamily="49" charset="0"/>
              </a:rPr>
              <a:t>				4</a:t>
            </a:r>
            <a:r>
              <a:rPr lang="en-US" sz="1000" dirty="0">
                <a:latin typeface="Courier New" panose="02070309020205020404" pitchFamily="49" charset="0"/>
                <a:cs typeface="Courier New" panose="02070309020205020404" pitchFamily="49" charset="0"/>
              </a:rPr>
              <a:t>	 3.9%</a:t>
            </a:r>
          </a:p>
          <a:p>
            <a:r>
              <a:rPr lang="en-US" sz="1000" dirty="0">
                <a:latin typeface="Courier New" panose="02070309020205020404" pitchFamily="49" charset="0"/>
                <a:cs typeface="Courier New" panose="02070309020205020404" pitchFamily="49" charset="0"/>
              </a:rPr>
              <a:t>Consulting	</a:t>
            </a:r>
            <a:r>
              <a:rPr lang="en-US" sz="1000" dirty="0" smtClean="0">
                <a:latin typeface="Courier New" panose="02070309020205020404" pitchFamily="49" charset="0"/>
                <a:cs typeface="Courier New" panose="02070309020205020404" pitchFamily="49" charset="0"/>
              </a:rPr>
              <a:t>					18</a:t>
            </a:r>
            <a:r>
              <a:rPr lang="en-US" sz="1000" dirty="0">
                <a:latin typeface="Courier New" panose="02070309020205020404" pitchFamily="49" charset="0"/>
                <a:cs typeface="Courier New" panose="02070309020205020404" pitchFamily="49" charset="0"/>
              </a:rPr>
              <a:t>	 </a:t>
            </a:r>
            <a:r>
              <a:rPr lang="en-US" sz="1000" dirty="0" smtClean="0">
                <a:latin typeface="Courier New" panose="02070309020205020404" pitchFamily="49" charset="0"/>
                <a:cs typeface="Courier New" panose="02070309020205020404" pitchFamily="49" charset="0"/>
              </a:rPr>
              <a:t>17.6</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General Interest	</a:t>
            </a:r>
            <a:r>
              <a:rPr lang="en-US" sz="1000" dirty="0" smtClean="0">
                <a:latin typeface="Courier New" panose="02070309020205020404" pitchFamily="49" charset="0"/>
                <a:cs typeface="Courier New" panose="02070309020205020404" pitchFamily="49" charset="0"/>
              </a:rPr>
              <a:t>				19</a:t>
            </a:r>
            <a:r>
              <a:rPr lang="en-US" sz="1000" dirty="0">
                <a:latin typeface="Courier New" panose="02070309020205020404" pitchFamily="49" charset="0"/>
                <a:cs typeface="Courier New" panose="02070309020205020404" pitchFamily="49" charset="0"/>
              </a:rPr>
              <a:t>	 18.6%</a:t>
            </a:r>
          </a:p>
          <a:p>
            <a:r>
              <a:rPr lang="en-US" sz="1000" dirty="0">
                <a:latin typeface="Courier New" panose="02070309020205020404" pitchFamily="49" charset="0"/>
                <a:cs typeface="Courier New" panose="02070309020205020404" pitchFamily="49" charset="0"/>
              </a:rPr>
              <a:t>Government - Defense/Military	</a:t>
            </a:r>
            <a:r>
              <a:rPr lang="en-US" sz="1000" dirty="0" smtClean="0">
                <a:latin typeface="Courier New" panose="02070309020205020404" pitchFamily="49" charset="0"/>
                <a:cs typeface="Courier New" panose="02070309020205020404" pitchFamily="49" charset="0"/>
              </a:rPr>
              <a:t>			5</a:t>
            </a:r>
            <a:r>
              <a:rPr lang="en-US" sz="1000" dirty="0">
                <a:latin typeface="Courier New" panose="02070309020205020404" pitchFamily="49" charset="0"/>
                <a:cs typeface="Courier New" panose="02070309020205020404" pitchFamily="49" charset="0"/>
              </a:rPr>
              <a:t>	 4.9%</a:t>
            </a:r>
          </a:p>
          <a:p>
            <a:r>
              <a:rPr lang="en-US" sz="1000" dirty="0">
                <a:latin typeface="Courier New" panose="02070309020205020404" pitchFamily="49" charset="0"/>
                <a:cs typeface="Courier New" panose="02070309020205020404" pitchFamily="49" charset="0"/>
              </a:rPr>
              <a:t>Government - Other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Non-governmental Organization (NGO) / Advocacy Group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Producer - Component	</a:t>
            </a:r>
            <a:r>
              <a:rPr lang="en-US" sz="1000" dirty="0" smtClean="0">
                <a:latin typeface="Courier New" panose="02070309020205020404" pitchFamily="49" charset="0"/>
                <a:cs typeface="Courier New" panose="02070309020205020404" pitchFamily="49" charset="0"/>
              </a:rPr>
              <a:t>				4</a:t>
            </a:r>
            <a:r>
              <a:rPr lang="en-US" sz="1000" dirty="0">
                <a:latin typeface="Courier New" panose="02070309020205020404" pitchFamily="49" charset="0"/>
                <a:cs typeface="Courier New" panose="02070309020205020404" pitchFamily="49" charset="0"/>
              </a:rPr>
              <a:t>	 3.9%</a:t>
            </a:r>
          </a:p>
          <a:p>
            <a:r>
              <a:rPr lang="en-US" sz="1000" dirty="0">
                <a:latin typeface="Courier New" panose="02070309020205020404" pitchFamily="49" charset="0"/>
                <a:cs typeface="Courier New" panose="02070309020205020404" pitchFamily="49" charset="0"/>
              </a:rPr>
              <a:t>Producer - Other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Producer - Software	</a:t>
            </a:r>
            <a:r>
              <a:rPr lang="en-US" sz="1000" dirty="0" smtClean="0">
                <a:latin typeface="Courier New" panose="02070309020205020404" pitchFamily="49" charset="0"/>
                <a:cs typeface="Courier New" panose="02070309020205020404" pitchFamily="49" charset="0"/>
              </a:rPr>
              <a:t>				3</a:t>
            </a:r>
            <a:r>
              <a:rPr lang="en-US" sz="1000" dirty="0">
                <a:latin typeface="Courier New" panose="02070309020205020404" pitchFamily="49" charset="0"/>
                <a:cs typeface="Courier New" panose="02070309020205020404" pitchFamily="49" charset="0"/>
              </a:rPr>
              <a:t>	 2.9%</a:t>
            </a:r>
          </a:p>
          <a:p>
            <a:r>
              <a:rPr lang="en-US" sz="1000" dirty="0">
                <a:latin typeface="Courier New" panose="02070309020205020404" pitchFamily="49" charset="0"/>
                <a:cs typeface="Courier New" panose="02070309020205020404" pitchFamily="49" charset="0"/>
              </a:rPr>
              <a:t>Producer - System / Manufacturer	</a:t>
            </a:r>
            <a:r>
              <a:rPr lang="en-US" sz="1000" dirty="0" smtClean="0">
                <a:latin typeface="Courier New" panose="02070309020205020404" pitchFamily="49" charset="0"/>
                <a:cs typeface="Courier New" panose="02070309020205020404" pitchFamily="49" charset="0"/>
              </a:rPr>
              <a:t>			9</a:t>
            </a:r>
            <a:r>
              <a:rPr lang="en-US" sz="1000" dirty="0">
                <a:latin typeface="Courier New" panose="02070309020205020404" pitchFamily="49" charset="0"/>
                <a:cs typeface="Courier New" panose="02070309020205020404" pitchFamily="49" charset="0"/>
              </a:rPr>
              <a:t>	 8.8%</a:t>
            </a:r>
          </a:p>
          <a:p>
            <a:r>
              <a:rPr lang="en-US" sz="1000" dirty="0">
                <a:latin typeface="Courier New" panose="02070309020205020404" pitchFamily="49" charset="0"/>
                <a:cs typeface="Courier New" panose="02070309020205020404" pitchFamily="49" charset="0"/>
              </a:rPr>
              <a:t>Research	</a:t>
            </a:r>
            <a:r>
              <a:rPr lang="en-US" sz="1000" dirty="0" smtClean="0">
                <a:latin typeface="Courier New" panose="02070309020205020404" pitchFamily="49" charset="0"/>
                <a:cs typeface="Courier New" panose="02070309020205020404" pitchFamily="49" charset="0"/>
              </a:rPr>
              <a:t>					10</a:t>
            </a:r>
            <a:r>
              <a:rPr lang="en-US" sz="1000" dirty="0">
                <a:latin typeface="Courier New" panose="02070309020205020404" pitchFamily="49" charset="0"/>
                <a:cs typeface="Courier New" panose="02070309020205020404" pitchFamily="49" charset="0"/>
              </a:rPr>
              <a:t>	 9.8%</a:t>
            </a:r>
          </a:p>
          <a:p>
            <a:r>
              <a:rPr lang="en-US" sz="1000" dirty="0">
                <a:latin typeface="Courier New" panose="02070309020205020404" pitchFamily="49" charset="0"/>
                <a:cs typeface="Courier New" panose="02070309020205020404" pitchFamily="49" charset="0"/>
              </a:rPr>
              <a:t>Service Provider - Design Services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Standards Developing Organization (SDO)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Trade Association/Industry Trade Group/ Industry Consortium	</a:t>
            </a:r>
            <a:r>
              <a:rPr lang="en-US" sz="1000" dirty="0" smtClean="0">
                <a:latin typeface="Courier New" panose="02070309020205020404" pitchFamily="49" charset="0"/>
                <a:cs typeface="Courier New" panose="02070309020205020404" pitchFamily="49" charset="0"/>
              </a:rPr>
              <a:t>	3</a:t>
            </a:r>
            <a:r>
              <a:rPr lang="en-US" sz="1000" dirty="0">
                <a:latin typeface="Courier New" panose="02070309020205020404" pitchFamily="49" charset="0"/>
                <a:cs typeface="Courier New" panose="02070309020205020404" pitchFamily="49" charset="0"/>
              </a:rPr>
              <a:t>	 2.9%</a:t>
            </a:r>
          </a:p>
          <a:p>
            <a:r>
              <a:rPr lang="en-US" sz="1000" dirty="0">
                <a:latin typeface="Courier New" panose="02070309020205020404" pitchFamily="49" charset="0"/>
                <a:cs typeface="Courier New" panose="02070309020205020404" pitchFamily="49" charset="0"/>
              </a:rPr>
              <a:t>User - Consumer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User - Industrial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User - Other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b="1" dirty="0" smtClean="0">
                <a:latin typeface="Courier New" panose="02070309020205020404" pitchFamily="49" charset="0"/>
                <a:cs typeface="Courier New" panose="02070309020205020404" pitchFamily="49" charset="0"/>
              </a:rPr>
              <a:t>Total						102          100.0</a:t>
            </a:r>
            <a:r>
              <a:rPr lang="en-US" sz="10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507304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(9/2)</a:t>
            </a:r>
            <a:r>
              <a:rPr lang="en-US" altLang="en-US" sz="1400" b="1" dirty="0" smtClean="0">
                <a:solidFill>
                  <a:srgbClr val="FF0000"/>
                </a:solidFill>
              </a:rPr>
              <a:t> </a:t>
            </a:r>
            <a:endParaRPr altLang="en-US" sz="1400" dirty="0" smtClean="0"/>
          </a:p>
          <a:p>
            <a:r>
              <a:rPr altLang="en-US" sz="1400" dirty="0" smtClean="0"/>
              <a:t>Mandatory Editorial Coordination Completes				9/30/15</a:t>
            </a:r>
          </a:p>
          <a:p>
            <a:r>
              <a:rPr altLang="en-US" sz="1400" dirty="0" smtClean="0"/>
              <a:t>Conduct Ballot						9/30/15</a:t>
            </a:r>
          </a:p>
          <a:p>
            <a:r>
              <a:rPr altLang="en-US" sz="1400" dirty="0" smtClean="0"/>
              <a:t>Ballot completes						10/30/15</a:t>
            </a:r>
          </a:p>
          <a:p>
            <a:r>
              <a:rPr altLang="en-US" sz="1400" dirty="0" smtClean="0"/>
              <a:t>Form Comment Resolution subcommittee				10/30/15</a:t>
            </a:r>
          </a:p>
          <a:p>
            <a:r>
              <a:rPr altLang="en-US" sz="1400" dirty="0" smtClean="0"/>
              <a:t>Suggested resolutions available					11/30/15</a:t>
            </a:r>
          </a:p>
          <a:p>
            <a:r>
              <a:rPr altLang="en-US" sz="1400" dirty="0" smtClean="0"/>
              <a:t>Vote for Recirculation Ballot					12/6/15</a:t>
            </a:r>
          </a:p>
          <a:p>
            <a:r>
              <a:rPr altLang="en-US" sz="1400" dirty="0" smtClean="0"/>
              <a:t>Conduct </a:t>
            </a:r>
            <a:r>
              <a:rPr altLang="en-US" sz="1400" dirty="0" err="1" smtClean="0"/>
              <a:t>Recirc</a:t>
            </a:r>
            <a:r>
              <a:rPr altLang="en-US" sz="1400" dirty="0" smtClean="0"/>
              <a:t> Ballot					12/15/15</a:t>
            </a:r>
          </a:p>
          <a:p>
            <a:r>
              <a:rPr altLang="en-US" sz="1400" dirty="0" smtClean="0"/>
              <a:t>Ballot completes						1 /1/16</a:t>
            </a:r>
          </a:p>
          <a:p>
            <a:r>
              <a:rPr altLang="en-US" sz="1400" dirty="0" smtClean="0"/>
              <a:t>Suggested comment resolutions available				1/15/16</a:t>
            </a:r>
          </a:p>
          <a:p>
            <a:r>
              <a:rPr altLang="en-US" sz="1400" dirty="0" smtClean="0"/>
              <a:t>Vote for </a:t>
            </a:r>
            <a:r>
              <a:rPr altLang="en-US" sz="1400" dirty="0" err="1" smtClean="0"/>
              <a:t>Recirc</a:t>
            </a:r>
            <a:r>
              <a:rPr altLang="en-US" sz="1400" dirty="0" smtClean="0"/>
              <a:t> Ballot					2/1/16</a:t>
            </a:r>
          </a:p>
          <a:p>
            <a:r>
              <a:rPr altLang="en-US" sz="1400" dirty="0" smtClean="0"/>
              <a:t>Conduct </a:t>
            </a:r>
            <a:r>
              <a:rPr altLang="en-US" sz="1400" dirty="0" err="1" smtClean="0"/>
              <a:t>Recirc</a:t>
            </a:r>
            <a:r>
              <a:rPr altLang="en-US" sz="1400" dirty="0" smtClean="0"/>
              <a:t> Ballot					2/15/16</a:t>
            </a:r>
          </a:p>
          <a:p>
            <a:r>
              <a:rPr altLang="en-US" sz="1400" dirty="0" smtClean="0"/>
              <a:t>Ballot completes						3/1/16</a:t>
            </a:r>
          </a:p>
          <a:p>
            <a:r>
              <a:rPr altLang="en-US" sz="1400" dirty="0" smtClean="0"/>
              <a:t>Approved by Standards Board					4/1/16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6A4F8C81-673F-4329-BDC5-4A155BB1DE34}"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09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pPr lvl="1"/>
            <a:r>
              <a:rPr lang="en-US" dirty="0" smtClean="0"/>
              <a:t>9/2/15</a:t>
            </a:r>
          </a:p>
          <a:p>
            <a:r>
              <a:rPr lang="en-US" dirty="0" smtClean="0"/>
              <a:t>Other activities?</a:t>
            </a:r>
          </a:p>
          <a:p>
            <a:pPr lvl="1"/>
            <a:r>
              <a:rPr lang="en-US" dirty="0" smtClean="0"/>
              <a:t>1900.7 PAR also up for renewal</a:t>
            </a:r>
          </a:p>
          <a:p>
            <a:pPr lvl="1"/>
            <a:endParaRPr lang="en-US" dirty="0" smtClean="0"/>
          </a:p>
        </p:txBody>
      </p:sp>
      <p:sp>
        <p:nvSpPr>
          <p:cNvPr id="4" name="Date Placeholder 3"/>
          <p:cNvSpPr>
            <a:spLocks noGrp="1"/>
          </p:cNvSpPr>
          <p:nvPr>
            <p:ph type="dt" sz="quarter" idx="10"/>
          </p:nvPr>
        </p:nvSpPr>
        <p:spPr/>
        <p:txBody>
          <a:bodyPr/>
          <a:lstStyle/>
          <a:p>
            <a:pPr>
              <a:defRPr/>
            </a:pPr>
            <a:fld id="{C224590E-6E8C-41A3-96AC-83E7B2A30C6A}"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Did well for Technical Concepts</a:t>
            </a:r>
          </a:p>
          <a:p>
            <a:pPr lvl="2"/>
            <a:r>
              <a:rPr lang="en-US" dirty="0" smtClean="0"/>
              <a:t>Many 1900.5 related concepts appear well received</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95E27F6B-9BE8-4A53-96A0-ADFF01F8B476}"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meeting:  06 October </a:t>
            </a:r>
            <a:endParaRPr dirty="0" smtClean="0"/>
          </a:p>
          <a:p>
            <a:r>
              <a:rPr lang="en-US" dirty="0" smtClean="0"/>
              <a:t>Ad </a:t>
            </a:r>
            <a:r>
              <a:rPr lang="en-US" dirty="0" err="1" smtClean="0"/>
              <a:t>Hocs</a:t>
            </a:r>
            <a:r>
              <a:rPr lang="en-US" dirty="0" smtClean="0"/>
              <a:t>?  Extensions of the CRO for 1900.5.1 </a:t>
            </a:r>
          </a:p>
          <a:p>
            <a:pPr lvl="1"/>
            <a:r>
              <a:rPr lang="en-US" dirty="0" smtClean="0"/>
              <a:t>Sept 15 11:30 AM  (Mat will chair)</a:t>
            </a:r>
          </a:p>
        </p:txBody>
      </p:sp>
      <p:sp>
        <p:nvSpPr>
          <p:cNvPr id="4" name="Date Placeholder 3"/>
          <p:cNvSpPr>
            <a:spLocks noGrp="1"/>
          </p:cNvSpPr>
          <p:nvPr>
            <p:ph type="dt" sz="quarter" idx="10"/>
          </p:nvPr>
        </p:nvSpPr>
        <p:spPr/>
        <p:txBody>
          <a:bodyPr/>
          <a:lstStyle/>
          <a:p>
            <a:pPr>
              <a:defRPr/>
            </a:pPr>
            <a:fld id="{2CA44DC3-8D3D-4636-814F-BC266BD91D68}"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0A09575-2748-4D9B-B6F6-DB8AB1CF3C4F}"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F1C2FC2B-CF2B-43AD-9C27-7D080B1F9D5F}"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C1524010-D3E5-437B-BDB3-B0B67A3FA5B7}"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B624A788-298B-473C-9861-7428D752B9D2}" type="datetime1">
              <a:rPr lang="en-US" smtClean="0"/>
              <a:t>9/1/2015</a:t>
            </a:fld>
            <a:endParaRPr lang="en-US"/>
          </a:p>
        </p:txBody>
      </p:sp>
      <p:sp>
        <p:nvSpPr>
          <p:cNvPr id="4" name="Footer Placeholder 3"/>
          <p:cNvSpPr>
            <a:spLocks noGrp="1"/>
          </p:cNvSpPr>
          <p:nvPr>
            <p:ph type="ftr" sz="quarter" idx="11"/>
          </p:nvPr>
        </p:nvSpPr>
        <p:spPr/>
        <p:txBody>
          <a:bodyPr/>
          <a:lstStyle/>
          <a:p>
            <a:pPr>
              <a:defRPr/>
            </a:pPr>
            <a:r>
              <a:rPr lang="en-US" smtClean="0"/>
              <a:t>Doc #: 5-15-0061-01-agen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25111115"/>
              </p:ext>
            </p:extLst>
          </p:nvPr>
        </p:nvGraphicFramePr>
        <p:xfrm>
          <a:off x="1981200" y="750025"/>
          <a:ext cx="4724400" cy="5105396"/>
        </p:xfrm>
        <a:graphic>
          <a:graphicData uri="http://schemas.openxmlformats.org/drawingml/2006/table">
            <a:tbl>
              <a:tblPr>
                <a:tableStyleId>{5C22544A-7EE6-4342-B048-85BDC9FD1C3A}</a:tableStyleId>
              </a:tblPr>
              <a:tblGrid>
                <a:gridCol w="807334"/>
                <a:gridCol w="926940"/>
                <a:gridCol w="1076445"/>
                <a:gridCol w="1913681"/>
              </a:tblGrid>
              <a:tr h="491759">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r" fontAlgn="b"/>
                      <a:r>
                        <a:rPr lang="en-US" sz="1000" u="none" strike="noStrike" dirty="0">
                          <a:effectLst/>
                        </a:rPr>
                        <a:t>12</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Sam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Jesse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Mark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a:t>
            </a:r>
          </a:p>
          <a:p>
            <a:pPr lvl="1">
              <a:buFont typeface="Calibri" pitchFamily="34" charset="0"/>
              <a:buAutoNum type="alphaLcPeriod"/>
            </a:pPr>
            <a:r>
              <a:rPr lang="en-US" dirty="0" smtClean="0">
                <a:latin typeface="Times New Roman" pitchFamily="18" charset="0"/>
              </a:rPr>
              <a:t>Draft status</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8FE2B6C-3868-44B5-9003-00716FC726DE}"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5-15-0061-01</a:t>
            </a:r>
          </a:p>
          <a:p>
            <a:r>
              <a:rPr dirty="0" smtClean="0"/>
              <a:t>Mover: Tony</a:t>
            </a:r>
          </a:p>
          <a:p>
            <a:endParaRPr dirty="0" smtClean="0"/>
          </a:p>
          <a:p>
            <a:r>
              <a:rPr dirty="0" smtClean="0"/>
              <a:t>Second: Reinhard</a:t>
            </a:r>
          </a:p>
        </p:txBody>
      </p:sp>
      <p:sp>
        <p:nvSpPr>
          <p:cNvPr id="4" name="Date Placeholder 3"/>
          <p:cNvSpPr>
            <a:spLocks noGrp="1"/>
          </p:cNvSpPr>
          <p:nvPr>
            <p:ph type="dt" sz="quarter" idx="10"/>
          </p:nvPr>
        </p:nvSpPr>
        <p:spPr/>
        <p:txBody>
          <a:bodyPr/>
          <a:lstStyle/>
          <a:p>
            <a:pPr>
              <a:defRPr/>
            </a:pPr>
            <a:fld id="{403FEBAA-6C62-4CDD-A6BB-171877517E29}" type="datetime1">
              <a:rPr lang="en-US" smtClean="0"/>
              <a:t>9/1/2015</a:t>
            </a:fld>
            <a:endParaRPr lang="en-US"/>
          </a:p>
        </p:txBody>
      </p:sp>
      <p:sp>
        <p:nvSpPr>
          <p:cNvPr id="5" name="Footer Placeholder 4"/>
          <p:cNvSpPr>
            <a:spLocks noGrp="1"/>
          </p:cNvSpPr>
          <p:nvPr>
            <p:ph type="ftr" sz="quarter" idx="11"/>
          </p:nvPr>
        </p:nvSpPr>
        <p:spPr/>
        <p:txBody>
          <a:bodyPr/>
          <a:lstStyle/>
          <a:p>
            <a:pPr>
              <a:defRPr/>
            </a:pPr>
            <a:r>
              <a:rPr lang="en-US" smtClean="0"/>
              <a:t>Doc #: 5-15-0061-01-agen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8B9B5C1A-6E4A-4948-AEF7-B6180305FA06}"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D3E1CF3-61CF-40B4-8309-E456FE115303}"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21340493-0E99-4312-892B-9CED0E4318E7}" type="datetime1">
              <a:rPr lang="en-US" smtClean="0"/>
              <a:t>9/1/2015</a:t>
            </a:fld>
            <a:endParaRPr lang="en-US"/>
          </a:p>
        </p:txBody>
      </p:sp>
      <p:sp>
        <p:nvSpPr>
          <p:cNvPr id="3" name="Footer Placeholder 2"/>
          <p:cNvSpPr>
            <a:spLocks noGrp="1"/>
          </p:cNvSpPr>
          <p:nvPr>
            <p:ph type="ftr" sz="quarter" idx="11"/>
          </p:nvPr>
        </p:nvSpPr>
        <p:spPr/>
        <p:txBody>
          <a:bodyPr/>
          <a:lstStyle/>
          <a:p>
            <a:pPr>
              <a:defRPr/>
            </a:pPr>
            <a:r>
              <a:rPr lang="en-US" smtClean="0"/>
              <a:t>Doc #: 5-15-0061-01-agen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6652</TotalTime>
  <Words>1445</Words>
  <Application>Microsoft Office PowerPoint</Application>
  <PresentationFormat>On-screen Show (4:3)</PresentationFormat>
  <Paragraphs>369</Paragraphs>
  <Slides>20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Courier New</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Status for 1900.5.1</vt:lpstr>
      <vt:lpstr>Working Schedule for 1900.5.1</vt:lpstr>
      <vt:lpstr>Current Status for 1900.5.2</vt:lpstr>
      <vt:lpstr>Current Ballot Pool Status</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167</cp:revision>
  <dcterms:created xsi:type="dcterms:W3CDTF">2013-08-13T02:52:21Z</dcterms:created>
  <dcterms:modified xsi:type="dcterms:W3CDTF">2015-09-01T18:02:43Z</dcterms:modified>
</cp:coreProperties>
</file>