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13" r:id="rId5"/>
    <p:sldId id="332" r:id="rId6"/>
    <p:sldId id="317" r:id="rId7"/>
    <p:sldId id="352" r:id="rId8"/>
    <p:sldId id="353" r:id="rId9"/>
    <p:sldId id="354" r:id="rId10"/>
    <p:sldId id="355" r:id="rId11"/>
    <p:sldId id="307" r:id="rId12"/>
    <p:sldId id="336" r:id="rId13"/>
    <p:sldId id="358" r:id="rId14"/>
    <p:sldId id="335" r:id="rId15"/>
    <p:sldId id="356" r:id="rId16"/>
    <p:sldId id="359" r:id="rId17"/>
    <p:sldId id="344" r:id="rId18"/>
    <p:sldId id="346" r:id="rId19"/>
    <p:sldId id="347" r:id="rId20"/>
    <p:sldId id="35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8B33A2F-4FBD-4B4C-9914-095233D50669}" type="datetime1">
              <a:rPr lang="en-US" smtClean="0"/>
              <a:t>8/31/2015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439BBE-CAA4-4312-9CA3-01765F4164A8}" type="datetime1">
              <a:rPr lang="en-US" smtClean="0"/>
              <a:t>8/31/2015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C2D331-242E-499C-A9B8-9D44D7830BDD}" type="datetime1">
              <a:rPr lang="en-US" smtClean="0"/>
              <a:t>8/31/2015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F01536-69CA-41CB-B61D-282DE2668F30}" type="datetime1">
              <a:rPr lang="en-US" smtClean="0"/>
              <a:t>8/31/2015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D6C159-43D3-4542-B1CE-766E97E239CC}" type="datetime1">
              <a:rPr lang="en-US" smtClean="0"/>
              <a:t>8/31/2015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42639CF-9AF0-4DA2-BE26-AED264A619E1}" type="datetime1">
              <a:rPr lang="en-US" smtClean="0"/>
              <a:t>8/31/2015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CF7C4A2-E6AF-4145-BA13-0D8B8331DA68}" type="datetime1">
              <a:rPr lang="en-US" smtClean="0"/>
              <a:t>8/31/2015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CDFA377-54C8-4A3B-AB42-4F8E28B05216}" type="datetime1">
              <a:rPr lang="en-US" smtClean="0"/>
              <a:t>8/31/2015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4E5A364-6C39-4101-B162-AB8FB0694EFD}" type="datetime1">
              <a:rPr lang="en-US" smtClean="0"/>
              <a:t>8/31/2015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75FB177-2A0E-4C1F-8BFD-704C527D7273}" type="datetime1">
              <a:rPr lang="en-US" smtClean="0"/>
              <a:t>8/31/2015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4B1512-8ABB-40C3-9399-684A8B6BC50C}" type="datetime1">
              <a:rPr lang="en-US" smtClean="0"/>
              <a:t>8/31/2015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53DD99C-DDCF-4301-B1C8-C9DAC4333293}" type="datetime1">
              <a:rPr lang="en-US" smtClean="0"/>
              <a:t>8/31/2015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5-15-0061-00-agen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1900.5/dcn/15/5-15-0057-00-mins-minutes-of-the-ieee-1900-5-wg-meeting-july-28-2015.docx" TargetMode="External"/><Relationship Id="rId2" Type="http://schemas.openxmlformats.org/officeDocument/2006/relationships/hyperlink" Target="https://mentor.ieee.org/1900.5/dcn/15/5-15-0056-00-mins-minutes-of-the-ieee-1900-5-wg-meeting-july-27-2015.docx" TargetMode="External"/><Relationship Id="rId1" Type="http://schemas.openxmlformats.org/officeDocument/2006/relationships/slideLayout" Target="../slideLayouts/slideLayout2.xml"/><Relationship Id="rId5" Type="http://schemas.openxmlformats.org/officeDocument/2006/relationships/hyperlink" Target="https://mentor.ieee.org/1900.5/dcn/15/5-15-0059-00-mins-minutes-of-the-ieee-1900-5-wg-meeting-july-29-2015.docx" TargetMode="External"/><Relationship Id="rId4" Type="http://schemas.openxmlformats.org/officeDocument/2006/relationships/hyperlink" Target="https://mentor.ieee.org/1900.5/dcn/15/5-15-0058-01-mins-minutes-of-the-ieee-1900-5-wg-meeting-july-30-2015.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C3DE9C0-6ABD-4F18-AA81-35A738616C63}" type="datetime1">
              <a:rPr lang="en-US" smtClean="0">
                <a:solidFill>
                  <a:srgbClr val="000099"/>
                </a:solidFill>
              </a:rPr>
              <a:t>8/31/2015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57930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01 September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31 August2015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a:latin typeface="Arial" pitchFamily="34" charset="0"/>
                <a:cs typeface="Times New Roman" pitchFamily="18" charset="0"/>
              </a:rPr>
              <a:t>5-15-0061-00-agen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a:t>5-15-0061-00-agen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5A52E57-B016-422C-A9EE-3D7380A1C887}" type="datetime1">
              <a:rPr lang="en-US" smtClean="0"/>
              <a:t>8/31/2015</a:t>
            </a:fld>
            <a:endParaRPr lang="en-US"/>
          </a:p>
        </p:txBody>
      </p:sp>
      <p:sp>
        <p:nvSpPr>
          <p:cNvPr id="3" name="Footer Placeholder 2"/>
          <p:cNvSpPr>
            <a:spLocks noGrp="1"/>
          </p:cNvSpPr>
          <p:nvPr>
            <p:ph type="ftr" sz="quarter" idx="11"/>
          </p:nvPr>
        </p:nvSpPr>
        <p:spPr/>
        <p:txBody>
          <a:bodyPr/>
          <a:lstStyle/>
          <a:p>
            <a:pPr>
              <a:defRPr/>
            </a:pPr>
            <a:r>
              <a:rPr lang="en-US" smtClean="0"/>
              <a:t>Doc #: 5-15-0061-00-agen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a:t>
            </a:r>
            <a:r>
              <a:rPr dirty="0" smtClean="0"/>
              <a:t>in</a:t>
            </a:r>
          </a:p>
          <a:p>
            <a:pPr marL="400050" lvl="1">
              <a:lnSpc>
                <a:spcPct val="115000"/>
              </a:lnSpc>
              <a:spcBef>
                <a:spcPts val="0"/>
              </a:spcBef>
              <a:spcAft>
                <a:spcPts val="0"/>
              </a:spcAft>
            </a:pPr>
            <a:r>
              <a:rPr lang="en-US" dirty="0">
                <a:ea typeface="Calibri"/>
                <a:cs typeface="Times New Roman"/>
                <a:hlinkClick r:id="rId2"/>
              </a:rPr>
              <a:t>5-15-0056-00</a:t>
            </a:r>
            <a:endParaRPr lang="en-US" dirty="0">
              <a:ea typeface="Calibri"/>
              <a:cs typeface="Times New Roman"/>
            </a:endParaRPr>
          </a:p>
          <a:p>
            <a:pPr marL="400050" lvl="1">
              <a:lnSpc>
                <a:spcPct val="115000"/>
              </a:lnSpc>
              <a:spcBef>
                <a:spcPts val="0"/>
              </a:spcBef>
              <a:spcAft>
                <a:spcPts val="0"/>
              </a:spcAft>
            </a:pPr>
            <a:r>
              <a:rPr lang="en-US" dirty="0">
                <a:ea typeface="Calibri"/>
                <a:cs typeface="Times New Roman"/>
                <a:hlinkClick r:id="rId3"/>
              </a:rPr>
              <a:t>5-15-0057-00</a:t>
            </a:r>
            <a:endParaRPr lang="en-US" dirty="0">
              <a:ea typeface="Calibri"/>
              <a:cs typeface="Times New Roman"/>
            </a:endParaRPr>
          </a:p>
          <a:p>
            <a:pPr marL="400050" lvl="1">
              <a:lnSpc>
                <a:spcPct val="115000"/>
              </a:lnSpc>
              <a:spcBef>
                <a:spcPts val="0"/>
              </a:spcBef>
              <a:spcAft>
                <a:spcPts val="0"/>
              </a:spcAft>
            </a:pPr>
            <a:r>
              <a:rPr lang="en-US" dirty="0">
                <a:ea typeface="Calibri"/>
                <a:cs typeface="Times New Roman"/>
                <a:hlinkClick r:id="rId4"/>
              </a:rPr>
              <a:t>5-15-0058-01</a:t>
            </a:r>
            <a:endParaRPr lang="en-US" dirty="0">
              <a:ea typeface="Calibri"/>
              <a:cs typeface="Times New Roman"/>
            </a:endParaRPr>
          </a:p>
          <a:p>
            <a:pPr marL="400050" lvl="1">
              <a:lnSpc>
                <a:spcPct val="115000"/>
              </a:lnSpc>
              <a:spcBef>
                <a:spcPts val="0"/>
              </a:spcBef>
              <a:spcAft>
                <a:spcPts val="0"/>
              </a:spcAft>
            </a:pPr>
            <a:r>
              <a:rPr lang="en-US" dirty="0" smtClean="0">
                <a:ea typeface="Calibri"/>
                <a:cs typeface="Times New Roman"/>
                <a:hlinkClick r:id="rId5"/>
              </a:rPr>
              <a:t>5-15-0059-00</a:t>
            </a:r>
            <a:endParaRPr dirty="0" smtClean="0"/>
          </a:p>
          <a:p>
            <a:endParaRPr dirty="0" smtClean="0"/>
          </a:p>
          <a:p>
            <a:r>
              <a:rPr dirty="0" smtClean="0"/>
              <a:t>Mover</a:t>
            </a:r>
            <a:r>
              <a:rPr dirty="0" smtClean="0"/>
              <a:t>:  </a:t>
            </a:r>
          </a:p>
          <a:p>
            <a:r>
              <a:rPr dirty="0" smtClean="0"/>
              <a:t>Second</a:t>
            </a:r>
            <a:r>
              <a:rPr dirty="0" smtClean="0"/>
              <a:t>:  </a:t>
            </a:r>
          </a:p>
        </p:txBody>
      </p:sp>
      <p:sp>
        <p:nvSpPr>
          <p:cNvPr id="4" name="Date Placeholder 3"/>
          <p:cNvSpPr>
            <a:spLocks noGrp="1"/>
          </p:cNvSpPr>
          <p:nvPr>
            <p:ph type="dt" sz="quarter" idx="10"/>
          </p:nvPr>
        </p:nvSpPr>
        <p:spPr/>
        <p:txBody>
          <a:bodyPr/>
          <a:lstStyle/>
          <a:p>
            <a:pPr>
              <a:defRPr/>
            </a:pPr>
            <a:fld id="{F0EFF480-5DE6-4AB5-9252-1CA8E949CCE8}"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dirty="0" smtClean="0"/>
              <a:t>Current </a:t>
            </a:r>
            <a:r>
              <a:rPr dirty="0" smtClean="0"/>
              <a:t>Status </a:t>
            </a:r>
            <a:r>
              <a:rPr dirty="0" smtClean="0"/>
              <a:t>for 1900.5.1</a:t>
            </a:r>
          </a:p>
        </p:txBody>
      </p:sp>
      <p:sp>
        <p:nvSpPr>
          <p:cNvPr id="13315" name="Content Placeholder 2"/>
          <p:cNvSpPr>
            <a:spLocks noGrp="1"/>
          </p:cNvSpPr>
          <p:nvPr>
            <p:ph idx="1"/>
          </p:nvPr>
        </p:nvSpPr>
        <p:spPr/>
        <p:txBody>
          <a:bodyPr/>
          <a:lstStyle/>
          <a:p>
            <a:r>
              <a:rPr dirty="0" smtClean="0"/>
              <a:t>PAR </a:t>
            </a:r>
            <a:r>
              <a:rPr dirty="0" smtClean="0"/>
              <a:t>Extension </a:t>
            </a:r>
          </a:p>
          <a:p>
            <a:pPr lvl="1"/>
            <a:r>
              <a:rPr dirty="0" smtClean="0"/>
              <a:t>Comments from reviewer</a:t>
            </a:r>
          </a:p>
          <a:p>
            <a:pPr lvl="2"/>
            <a:r>
              <a:rPr lang="en-US" dirty="0" smtClean="0"/>
              <a:t>Extended to June 2017</a:t>
            </a:r>
          </a:p>
          <a:p>
            <a:pPr lvl="2"/>
            <a:r>
              <a:rPr lang="en-US" dirty="0" smtClean="0"/>
              <a:t>Concern about limited participation</a:t>
            </a:r>
            <a:endParaRPr dirty="0" smtClean="0"/>
          </a:p>
          <a:p>
            <a:pPr lvl="1"/>
            <a:r>
              <a:rPr lang="en-US" dirty="0" smtClean="0"/>
              <a:t>On </a:t>
            </a:r>
            <a:r>
              <a:rPr lang="en-US" dirty="0" err="1" smtClean="0"/>
              <a:t>NesCom</a:t>
            </a:r>
            <a:r>
              <a:rPr lang="en-US" dirty="0" smtClean="0"/>
              <a:t> agenda for 9/2/15 in Tokyo</a:t>
            </a:r>
            <a:endParaRPr dirty="0" smtClean="0"/>
          </a:p>
        </p:txBody>
      </p:sp>
      <p:sp>
        <p:nvSpPr>
          <p:cNvPr id="4" name="Date Placeholder 3"/>
          <p:cNvSpPr>
            <a:spLocks noGrp="1"/>
          </p:cNvSpPr>
          <p:nvPr>
            <p:ph type="dt" sz="quarter" idx="10"/>
          </p:nvPr>
        </p:nvSpPr>
        <p:spPr/>
        <p:txBody>
          <a:bodyPr/>
          <a:lstStyle/>
          <a:p>
            <a:pPr>
              <a:defRPr/>
            </a:pPr>
            <a:fld id="{095C345A-4D1E-4383-B436-A7DED501CB1E}"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a:t>
            </a:r>
            <a:r>
              <a:rPr altLang="en-US" sz="1400" dirty="0" smtClean="0"/>
              <a:t>7/30</a:t>
            </a:r>
            <a:r>
              <a:rPr altLang="en-US" sz="1400" dirty="0" smtClean="0">
                <a:solidFill>
                  <a:srgbClr val="FF0000"/>
                </a:solidFill>
              </a:rPr>
              <a:t> √</a:t>
            </a:r>
            <a:endParaRPr altLang="en-US" sz="1400" dirty="0" smtClean="0">
              <a:solidFill>
                <a:srgbClr val="FF0000"/>
              </a:solidFill>
            </a:endParaRPr>
          </a:p>
          <a:p>
            <a:r>
              <a:rPr altLang="en-US" sz="1400" dirty="0" smtClean="0"/>
              <a:t>Complete Draft for Clause 5					10/15</a:t>
            </a:r>
          </a:p>
          <a:p>
            <a:r>
              <a:rPr altLang="en-US" sz="1400" dirty="0" smtClean="0"/>
              <a:t>Complete Draft for Clause 6					1/16</a:t>
            </a:r>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A83E2101-C48F-4D06-910B-79C4DB7AD2A7}"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2D83ADA-2C31-4DD4-8578-3942F707F468}" type="slidenum">
              <a:rPr lang="en-US" altLang="en-US" smtClean="0">
                <a:solidFill>
                  <a:srgbClr val="000099"/>
                </a:solidFill>
              </a:rPr>
              <a:pPr/>
              <a:t>13</a:t>
            </a:fld>
            <a:endParaRPr lang="en-US" altLang="en-US" smtClean="0">
              <a:solidFill>
                <a:srgbClr val="000099"/>
              </a:solidFill>
            </a:endParaRPr>
          </a:p>
        </p:txBody>
      </p:sp>
    </p:spTree>
    <p:extLst>
      <p:ext uri="{BB962C8B-B14F-4D97-AF65-F5344CB8AC3E}">
        <p14:creationId xmlns:p14="http://schemas.microsoft.com/office/powerpoint/2010/main" val="2483101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a:t>
            </a:r>
            <a:r>
              <a:rPr dirty="0" smtClean="0"/>
              <a:t>Status </a:t>
            </a:r>
            <a:r>
              <a:rPr dirty="0" smtClean="0"/>
              <a:t>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Ballot </a:t>
            </a:r>
            <a:r>
              <a:rPr lang="en-US" dirty="0" smtClean="0"/>
              <a:t>invitation closed</a:t>
            </a:r>
            <a:endParaRPr lang="en-US" dirty="0" smtClean="0"/>
          </a:p>
          <a:p>
            <a:pPr lvl="1"/>
            <a:r>
              <a:rPr lang="en-US" dirty="0" smtClean="0"/>
              <a:t>102 responses</a:t>
            </a:r>
            <a:endParaRPr lang="en-US" dirty="0" smtClean="0"/>
          </a:p>
          <a:p>
            <a:pPr lvl="1"/>
            <a:r>
              <a:rPr lang="en-US" dirty="0" smtClean="0"/>
              <a:t>Pool looks balanced</a:t>
            </a:r>
          </a:p>
          <a:p>
            <a:r>
              <a:rPr dirty="0" smtClean="0"/>
              <a:t>Motion to sponsor ballot passed WG</a:t>
            </a:r>
          </a:p>
          <a:p>
            <a:r>
              <a:rPr lang="en-US" dirty="0" smtClean="0"/>
              <a:t>Awaiting </a:t>
            </a:r>
            <a:r>
              <a:rPr lang="en-US" dirty="0" err="1" smtClean="0"/>
              <a:t>DySPAN</a:t>
            </a:r>
            <a:r>
              <a:rPr lang="en-US" dirty="0" smtClean="0"/>
              <a:t>-SC approval</a:t>
            </a:r>
          </a:p>
          <a:p>
            <a:pPr lvl="1"/>
            <a:r>
              <a:rPr lang="en-US" dirty="0" smtClean="0"/>
              <a:t>Meeting deferred till 9/2</a:t>
            </a:r>
            <a:endParaRPr dirty="0" smtClean="0"/>
          </a:p>
          <a:p>
            <a:r>
              <a:rPr lang="en-US" dirty="0" smtClean="0"/>
              <a:t>Other status?</a:t>
            </a:r>
            <a:endParaRPr dirty="0" smtClean="0"/>
          </a:p>
        </p:txBody>
      </p:sp>
      <p:sp>
        <p:nvSpPr>
          <p:cNvPr id="4" name="Date Placeholder 3"/>
          <p:cNvSpPr>
            <a:spLocks noGrp="1"/>
          </p:cNvSpPr>
          <p:nvPr>
            <p:ph type="dt" sz="quarter" idx="10"/>
          </p:nvPr>
        </p:nvSpPr>
        <p:spPr/>
        <p:txBody>
          <a:bodyPr/>
          <a:lstStyle/>
          <a:p>
            <a:pPr>
              <a:defRPr/>
            </a:pPr>
            <a:fld id="{1A67D9AA-49DB-4C14-9664-6D6E34A30D27}"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Current Ballot Pool Status</a:t>
            </a:r>
            <a:endParaRPr lang="en-US" dirty="0"/>
          </a:p>
        </p:txBody>
      </p:sp>
      <p:sp>
        <p:nvSpPr>
          <p:cNvPr id="4" name="Date Placeholder 3"/>
          <p:cNvSpPr>
            <a:spLocks noGrp="1"/>
          </p:cNvSpPr>
          <p:nvPr>
            <p:ph type="dt" sz="half" idx="10"/>
          </p:nvPr>
        </p:nvSpPr>
        <p:spPr/>
        <p:txBody>
          <a:bodyPr/>
          <a:lstStyle/>
          <a:p>
            <a:pPr>
              <a:defRPr/>
            </a:pPr>
            <a:fld id="{25307496-FE70-4605-A209-ED2C4292A891}"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
        <p:nvSpPr>
          <p:cNvPr id="8" name="Rectangle 7"/>
          <p:cNvSpPr/>
          <p:nvPr/>
        </p:nvSpPr>
        <p:spPr>
          <a:xfrm>
            <a:off x="647700" y="1524000"/>
            <a:ext cx="7848600" cy="3801041"/>
          </a:xfrm>
          <a:prstGeom prst="rect">
            <a:avLst/>
          </a:prstGeom>
        </p:spPr>
        <p:txBody>
          <a:bodyPr wrap="square">
            <a:spAutoFit/>
          </a:bodyPr>
          <a:lstStyle/>
          <a:p>
            <a:endParaRPr lang="en-US" sz="1100" dirty="0"/>
          </a:p>
          <a:p>
            <a:r>
              <a:rPr lang="en-US" sz="1000" dirty="0" smtClean="0">
                <a:latin typeface="Courier New" panose="02070309020205020404" pitchFamily="49" charset="0"/>
                <a:cs typeface="Courier New" panose="02070309020205020404" pitchFamily="49" charset="0"/>
              </a:rPr>
              <a:t>Classification  			</a:t>
            </a:r>
            <a:r>
              <a:rPr lang="en-US" sz="1000" dirty="0" smtClean="0">
                <a:latin typeface="Courier New" panose="02070309020205020404" pitchFamily="49" charset="0"/>
                <a:cs typeface="Courier New" panose="02070309020205020404" pitchFamily="49" charset="0"/>
              </a:rPr>
              <a:t>	Eligible </a:t>
            </a:r>
            <a:r>
              <a:rPr lang="en-US" sz="1000" dirty="0" smtClean="0">
                <a:latin typeface="Courier New" panose="02070309020205020404" pitchFamily="49" charset="0"/>
                <a:cs typeface="Courier New" panose="02070309020205020404" pitchFamily="49" charset="0"/>
              </a:rPr>
              <a:t>Voters   </a:t>
            </a:r>
            <a:r>
              <a:rPr lang="en-US" sz="1000" dirty="0" smtClean="0">
                <a:latin typeface="Courier New" panose="02070309020205020404" pitchFamily="49" charset="0"/>
                <a:cs typeface="Courier New" panose="02070309020205020404" pitchFamily="49" charset="0"/>
              </a:rPr>
              <a:t>	Percent</a:t>
            </a:r>
            <a:endParaRPr lang="en-US" sz="1000" dirty="0">
              <a:latin typeface="Courier New" panose="02070309020205020404" pitchFamily="49" charset="0"/>
              <a:cs typeface="Courier New" panose="02070309020205020404" pitchFamily="49" charset="0"/>
            </a:endParaRPr>
          </a:p>
          <a:p>
            <a:endParaRPr lang="en-US" sz="1000" dirty="0">
              <a:latin typeface="Courier New" panose="02070309020205020404" pitchFamily="49" charset="0"/>
              <a:cs typeface="Courier New" panose="02070309020205020404" pitchFamily="49" charset="0"/>
            </a:endParaRPr>
          </a:p>
          <a:p>
            <a:r>
              <a:rPr lang="en-US" sz="1000" dirty="0">
                <a:latin typeface="Courier New" panose="02070309020205020404" pitchFamily="49" charset="0"/>
                <a:cs typeface="Courier New" panose="02070309020205020404" pitchFamily="49" charset="0"/>
              </a:rPr>
              <a:t>Academic - Other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dirty="0">
                <a:latin typeface="Courier New" panose="02070309020205020404" pitchFamily="49" charset="0"/>
                <a:cs typeface="Courier New" panose="02070309020205020404" pitchFamily="49" charset="0"/>
              </a:rPr>
              <a:t>Academic - Researcher	</a:t>
            </a:r>
            <a:r>
              <a:rPr lang="en-US" sz="1000" dirty="0" smtClean="0">
                <a:latin typeface="Courier New" panose="02070309020205020404" pitchFamily="49" charset="0"/>
                <a:cs typeface="Courier New" panose="02070309020205020404" pitchFamily="49" charset="0"/>
              </a:rPr>
              <a:t>				12</a:t>
            </a:r>
            <a:r>
              <a:rPr lang="en-US" sz="1000" dirty="0">
                <a:latin typeface="Courier New" panose="02070309020205020404" pitchFamily="49" charset="0"/>
                <a:cs typeface="Courier New" panose="02070309020205020404" pitchFamily="49" charset="0"/>
              </a:rPr>
              <a:t>	 11.8%</a:t>
            </a:r>
          </a:p>
          <a:p>
            <a:r>
              <a:rPr lang="en-US" sz="1000" dirty="0">
                <a:latin typeface="Courier New" panose="02070309020205020404" pitchFamily="49" charset="0"/>
                <a:cs typeface="Courier New" panose="02070309020205020404" pitchFamily="49" charset="0"/>
              </a:rPr>
              <a:t>Academic - Student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dirty="0">
                <a:latin typeface="Courier New" panose="02070309020205020404" pitchFamily="49" charset="0"/>
                <a:cs typeface="Courier New" panose="02070309020205020404" pitchFamily="49" charset="0"/>
              </a:rPr>
              <a:t>Academic - Teacher	</a:t>
            </a:r>
            <a:r>
              <a:rPr lang="en-US" sz="1000" dirty="0" smtClean="0">
                <a:latin typeface="Courier New" panose="02070309020205020404" pitchFamily="49" charset="0"/>
                <a:cs typeface="Courier New" panose="02070309020205020404" pitchFamily="49" charset="0"/>
              </a:rPr>
              <a:t>				4</a:t>
            </a:r>
            <a:r>
              <a:rPr lang="en-US" sz="1000" dirty="0">
                <a:latin typeface="Courier New" panose="02070309020205020404" pitchFamily="49" charset="0"/>
                <a:cs typeface="Courier New" panose="02070309020205020404" pitchFamily="49" charset="0"/>
              </a:rPr>
              <a:t>	 3.9%</a:t>
            </a:r>
          </a:p>
          <a:p>
            <a:r>
              <a:rPr lang="en-US" sz="1000" dirty="0">
                <a:latin typeface="Courier New" panose="02070309020205020404" pitchFamily="49" charset="0"/>
                <a:cs typeface="Courier New" panose="02070309020205020404" pitchFamily="49" charset="0"/>
              </a:rPr>
              <a:t>Consulting	</a:t>
            </a:r>
            <a:r>
              <a:rPr lang="en-US" sz="1000" dirty="0" smtClean="0">
                <a:latin typeface="Courier New" panose="02070309020205020404" pitchFamily="49" charset="0"/>
                <a:cs typeface="Courier New" panose="02070309020205020404" pitchFamily="49" charset="0"/>
              </a:rPr>
              <a:t>					18</a:t>
            </a:r>
            <a:r>
              <a:rPr lang="en-US" sz="1000" dirty="0">
                <a:latin typeface="Courier New" panose="02070309020205020404" pitchFamily="49" charset="0"/>
                <a:cs typeface="Courier New" panose="02070309020205020404" pitchFamily="49" charset="0"/>
              </a:rPr>
              <a:t>	 </a:t>
            </a:r>
            <a:r>
              <a:rPr lang="en-US" sz="1000" dirty="0" smtClean="0">
                <a:latin typeface="Courier New" panose="02070309020205020404" pitchFamily="49" charset="0"/>
                <a:cs typeface="Courier New" panose="02070309020205020404" pitchFamily="49" charset="0"/>
              </a:rPr>
              <a:t>17.6</a:t>
            </a:r>
            <a:r>
              <a:rPr lang="en-US" sz="1000" dirty="0">
                <a:latin typeface="Courier New" panose="02070309020205020404" pitchFamily="49" charset="0"/>
                <a:cs typeface="Courier New" panose="02070309020205020404" pitchFamily="49" charset="0"/>
              </a:rPr>
              <a:t>%</a:t>
            </a:r>
          </a:p>
          <a:p>
            <a:r>
              <a:rPr lang="en-US" sz="1000" dirty="0">
                <a:latin typeface="Courier New" panose="02070309020205020404" pitchFamily="49" charset="0"/>
                <a:cs typeface="Courier New" panose="02070309020205020404" pitchFamily="49" charset="0"/>
              </a:rPr>
              <a:t>General Interest	</a:t>
            </a:r>
            <a:r>
              <a:rPr lang="en-US" sz="1000" dirty="0" smtClean="0">
                <a:latin typeface="Courier New" panose="02070309020205020404" pitchFamily="49" charset="0"/>
                <a:cs typeface="Courier New" panose="02070309020205020404" pitchFamily="49" charset="0"/>
              </a:rPr>
              <a:t>				19</a:t>
            </a:r>
            <a:r>
              <a:rPr lang="en-US" sz="1000" dirty="0">
                <a:latin typeface="Courier New" panose="02070309020205020404" pitchFamily="49" charset="0"/>
                <a:cs typeface="Courier New" panose="02070309020205020404" pitchFamily="49" charset="0"/>
              </a:rPr>
              <a:t>	 18.6%</a:t>
            </a:r>
          </a:p>
          <a:p>
            <a:r>
              <a:rPr lang="en-US" sz="1000" dirty="0">
                <a:latin typeface="Courier New" panose="02070309020205020404" pitchFamily="49" charset="0"/>
                <a:cs typeface="Courier New" panose="02070309020205020404" pitchFamily="49" charset="0"/>
              </a:rPr>
              <a:t>Government - Defense/Military	</a:t>
            </a:r>
            <a:r>
              <a:rPr lang="en-US" sz="1000" dirty="0" smtClean="0">
                <a:latin typeface="Courier New" panose="02070309020205020404" pitchFamily="49" charset="0"/>
                <a:cs typeface="Courier New" panose="02070309020205020404" pitchFamily="49" charset="0"/>
              </a:rPr>
              <a:t>			5</a:t>
            </a:r>
            <a:r>
              <a:rPr lang="en-US" sz="1000" dirty="0">
                <a:latin typeface="Courier New" panose="02070309020205020404" pitchFamily="49" charset="0"/>
                <a:cs typeface="Courier New" panose="02070309020205020404" pitchFamily="49" charset="0"/>
              </a:rPr>
              <a:t>	 4.9%</a:t>
            </a:r>
          </a:p>
          <a:p>
            <a:r>
              <a:rPr lang="en-US" sz="1000" dirty="0">
                <a:latin typeface="Courier New" panose="02070309020205020404" pitchFamily="49" charset="0"/>
                <a:cs typeface="Courier New" panose="02070309020205020404" pitchFamily="49" charset="0"/>
              </a:rPr>
              <a:t>Government - Other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Non-governmental Organization (NGO) / Advocacy Group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dirty="0">
                <a:latin typeface="Courier New" panose="02070309020205020404" pitchFamily="49" charset="0"/>
                <a:cs typeface="Courier New" panose="02070309020205020404" pitchFamily="49" charset="0"/>
              </a:rPr>
              <a:t>Producer - Component	</a:t>
            </a:r>
            <a:r>
              <a:rPr lang="en-US" sz="1000" dirty="0" smtClean="0">
                <a:latin typeface="Courier New" panose="02070309020205020404" pitchFamily="49" charset="0"/>
                <a:cs typeface="Courier New" panose="02070309020205020404" pitchFamily="49" charset="0"/>
              </a:rPr>
              <a:t>				4</a:t>
            </a:r>
            <a:r>
              <a:rPr lang="en-US" sz="1000" dirty="0">
                <a:latin typeface="Courier New" panose="02070309020205020404" pitchFamily="49" charset="0"/>
                <a:cs typeface="Courier New" panose="02070309020205020404" pitchFamily="49" charset="0"/>
              </a:rPr>
              <a:t>	 3.9%</a:t>
            </a:r>
          </a:p>
          <a:p>
            <a:r>
              <a:rPr lang="en-US" sz="1000" dirty="0">
                <a:latin typeface="Courier New" panose="02070309020205020404" pitchFamily="49" charset="0"/>
                <a:cs typeface="Courier New" panose="02070309020205020404" pitchFamily="49" charset="0"/>
              </a:rPr>
              <a:t>Producer - Other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Producer - Software	</a:t>
            </a:r>
            <a:r>
              <a:rPr lang="en-US" sz="1000" dirty="0" smtClean="0">
                <a:latin typeface="Courier New" panose="02070309020205020404" pitchFamily="49" charset="0"/>
                <a:cs typeface="Courier New" panose="02070309020205020404" pitchFamily="49" charset="0"/>
              </a:rPr>
              <a:t>				3</a:t>
            </a:r>
            <a:r>
              <a:rPr lang="en-US" sz="1000" dirty="0">
                <a:latin typeface="Courier New" panose="02070309020205020404" pitchFamily="49" charset="0"/>
                <a:cs typeface="Courier New" panose="02070309020205020404" pitchFamily="49" charset="0"/>
              </a:rPr>
              <a:t>	 2.9%</a:t>
            </a:r>
          </a:p>
          <a:p>
            <a:r>
              <a:rPr lang="en-US" sz="1000" dirty="0">
                <a:latin typeface="Courier New" panose="02070309020205020404" pitchFamily="49" charset="0"/>
                <a:cs typeface="Courier New" panose="02070309020205020404" pitchFamily="49" charset="0"/>
              </a:rPr>
              <a:t>Producer - System / Manufacturer	</a:t>
            </a:r>
            <a:r>
              <a:rPr lang="en-US" sz="1000" dirty="0" smtClean="0">
                <a:latin typeface="Courier New" panose="02070309020205020404" pitchFamily="49" charset="0"/>
                <a:cs typeface="Courier New" panose="02070309020205020404" pitchFamily="49" charset="0"/>
              </a:rPr>
              <a:t>			9</a:t>
            </a:r>
            <a:r>
              <a:rPr lang="en-US" sz="1000" dirty="0">
                <a:latin typeface="Courier New" panose="02070309020205020404" pitchFamily="49" charset="0"/>
                <a:cs typeface="Courier New" panose="02070309020205020404" pitchFamily="49" charset="0"/>
              </a:rPr>
              <a:t>	 8.8%</a:t>
            </a:r>
          </a:p>
          <a:p>
            <a:r>
              <a:rPr lang="en-US" sz="1000" dirty="0">
                <a:latin typeface="Courier New" panose="02070309020205020404" pitchFamily="49" charset="0"/>
                <a:cs typeface="Courier New" panose="02070309020205020404" pitchFamily="49" charset="0"/>
              </a:rPr>
              <a:t>Research	</a:t>
            </a:r>
            <a:r>
              <a:rPr lang="en-US" sz="1000" dirty="0" smtClean="0">
                <a:latin typeface="Courier New" panose="02070309020205020404" pitchFamily="49" charset="0"/>
                <a:cs typeface="Courier New" panose="02070309020205020404" pitchFamily="49" charset="0"/>
              </a:rPr>
              <a:t>					10</a:t>
            </a:r>
            <a:r>
              <a:rPr lang="en-US" sz="1000" dirty="0">
                <a:latin typeface="Courier New" panose="02070309020205020404" pitchFamily="49" charset="0"/>
                <a:cs typeface="Courier New" panose="02070309020205020404" pitchFamily="49" charset="0"/>
              </a:rPr>
              <a:t>	 9.8%</a:t>
            </a:r>
          </a:p>
          <a:p>
            <a:r>
              <a:rPr lang="en-US" sz="1000" dirty="0">
                <a:latin typeface="Courier New" panose="02070309020205020404" pitchFamily="49" charset="0"/>
                <a:cs typeface="Courier New" panose="02070309020205020404" pitchFamily="49" charset="0"/>
              </a:rPr>
              <a:t>Service Provider - Design Services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Standards Developing Organization (SDO)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dirty="0">
                <a:latin typeface="Courier New" panose="02070309020205020404" pitchFamily="49" charset="0"/>
                <a:cs typeface="Courier New" panose="02070309020205020404" pitchFamily="49" charset="0"/>
              </a:rPr>
              <a:t>Trade Association/Industry Trade Group/ Industry Consortium	</a:t>
            </a:r>
            <a:r>
              <a:rPr lang="en-US" sz="1000" dirty="0" smtClean="0">
                <a:latin typeface="Courier New" panose="02070309020205020404" pitchFamily="49" charset="0"/>
                <a:cs typeface="Courier New" panose="02070309020205020404" pitchFamily="49" charset="0"/>
              </a:rPr>
              <a:t>	3</a:t>
            </a:r>
            <a:r>
              <a:rPr lang="en-US" sz="1000" dirty="0">
                <a:latin typeface="Courier New" panose="02070309020205020404" pitchFamily="49" charset="0"/>
                <a:cs typeface="Courier New" panose="02070309020205020404" pitchFamily="49" charset="0"/>
              </a:rPr>
              <a:t>	 2.9%</a:t>
            </a:r>
          </a:p>
          <a:p>
            <a:r>
              <a:rPr lang="en-US" sz="1000" dirty="0">
                <a:latin typeface="Courier New" panose="02070309020205020404" pitchFamily="49" charset="0"/>
                <a:cs typeface="Courier New" panose="02070309020205020404" pitchFamily="49" charset="0"/>
              </a:rPr>
              <a:t>User - Consumer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User - Industrial	</a:t>
            </a:r>
            <a:r>
              <a:rPr lang="en-US" sz="1000" dirty="0" smtClean="0">
                <a:latin typeface="Courier New" panose="02070309020205020404" pitchFamily="49" charset="0"/>
                <a:cs typeface="Courier New" panose="02070309020205020404" pitchFamily="49" charset="0"/>
              </a:rPr>
              <a:t>				2</a:t>
            </a:r>
            <a:r>
              <a:rPr lang="en-US" sz="1000" dirty="0">
                <a:latin typeface="Courier New" panose="02070309020205020404" pitchFamily="49" charset="0"/>
                <a:cs typeface="Courier New" panose="02070309020205020404" pitchFamily="49" charset="0"/>
              </a:rPr>
              <a:t>	 2.0%</a:t>
            </a:r>
          </a:p>
          <a:p>
            <a:r>
              <a:rPr lang="en-US" sz="1000" dirty="0">
                <a:latin typeface="Courier New" panose="02070309020205020404" pitchFamily="49" charset="0"/>
                <a:cs typeface="Courier New" panose="02070309020205020404" pitchFamily="49" charset="0"/>
              </a:rPr>
              <a:t>User - Other	</a:t>
            </a:r>
            <a:r>
              <a:rPr lang="en-US" sz="1000" dirty="0" smtClean="0">
                <a:latin typeface="Courier New" panose="02070309020205020404" pitchFamily="49" charset="0"/>
                <a:cs typeface="Courier New" panose="02070309020205020404" pitchFamily="49" charset="0"/>
              </a:rPr>
              <a:t>				1</a:t>
            </a:r>
            <a:r>
              <a:rPr lang="en-US" sz="1000" dirty="0">
                <a:latin typeface="Courier New" panose="02070309020205020404" pitchFamily="49" charset="0"/>
                <a:cs typeface="Courier New" panose="02070309020205020404" pitchFamily="49" charset="0"/>
              </a:rPr>
              <a:t>	 1.0%</a:t>
            </a:r>
          </a:p>
          <a:p>
            <a:r>
              <a:rPr lang="en-US" sz="1000" b="1" dirty="0" smtClean="0">
                <a:latin typeface="Courier New" panose="02070309020205020404" pitchFamily="49" charset="0"/>
                <a:cs typeface="Courier New" panose="02070309020205020404" pitchFamily="49" charset="0"/>
              </a:rPr>
              <a:t>Total</a:t>
            </a:r>
            <a:r>
              <a:rPr lang="en-US" sz="1000" b="1" dirty="0" smtClean="0">
                <a:latin typeface="Courier New" panose="02070309020205020404" pitchFamily="49" charset="0"/>
                <a:cs typeface="Courier New" panose="02070309020205020404" pitchFamily="49" charset="0"/>
              </a:rPr>
              <a:t>				</a:t>
            </a:r>
            <a:r>
              <a:rPr lang="en-US" sz="1000" b="1" dirty="0" smtClean="0">
                <a:latin typeface="Courier New" panose="02070309020205020404" pitchFamily="49" charset="0"/>
                <a:cs typeface="Courier New" panose="02070309020205020404" pitchFamily="49" charset="0"/>
              </a:rPr>
              <a:t>		102          </a:t>
            </a:r>
            <a:r>
              <a:rPr lang="en-US" sz="1000" b="1" dirty="0" smtClean="0">
                <a:latin typeface="Courier New" panose="02070309020205020404" pitchFamily="49" charset="0"/>
                <a:cs typeface="Courier New" panose="02070309020205020404" pitchFamily="49" charset="0"/>
              </a:rPr>
              <a:t>100.0</a:t>
            </a:r>
            <a:r>
              <a:rPr lang="en-US" sz="10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507304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r>
              <a:rPr altLang="en-US" sz="1400" b="1" dirty="0" smtClean="0">
                <a:solidFill>
                  <a:srgbClr val="FF0000"/>
                </a:solidFill>
              </a:rPr>
              <a:t>√</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(9/2)</a:t>
            </a:r>
            <a:r>
              <a:rPr lang="en-US" altLang="en-US" sz="1400" b="1" dirty="0" smtClean="0">
                <a:solidFill>
                  <a:srgbClr val="FF0000"/>
                </a:solidFill>
              </a:rPr>
              <a:t> </a:t>
            </a:r>
            <a:endParaRPr altLang="en-US" sz="1400" dirty="0" smtClean="0"/>
          </a:p>
          <a:p>
            <a:r>
              <a:rPr altLang="en-US" sz="1400" dirty="0" smtClean="0"/>
              <a:t>Mandatory </a:t>
            </a:r>
            <a:r>
              <a:rPr altLang="en-US" sz="1400" dirty="0" smtClean="0"/>
              <a:t>Editorial Coordination Completes				</a:t>
            </a:r>
            <a:r>
              <a:rPr altLang="en-US" sz="1400" dirty="0" smtClean="0"/>
              <a:t>9/30/15</a:t>
            </a:r>
            <a:endParaRPr altLang="en-US" sz="1400" dirty="0" smtClean="0"/>
          </a:p>
          <a:p>
            <a:r>
              <a:rPr altLang="en-US" sz="1400" dirty="0" smtClean="0"/>
              <a:t>Conduct Ballot						9/30/15</a:t>
            </a:r>
          </a:p>
          <a:p>
            <a:r>
              <a:rPr altLang="en-US" sz="1400" dirty="0" smtClean="0"/>
              <a:t>Ballot completes						10/30/15</a:t>
            </a:r>
          </a:p>
          <a:p>
            <a:r>
              <a:rPr altLang="en-US" sz="1400" dirty="0" smtClean="0"/>
              <a:t>Form Comment Resolution subcommittee				10/30/15</a:t>
            </a:r>
          </a:p>
          <a:p>
            <a:r>
              <a:rPr altLang="en-US" sz="1400" dirty="0" smtClean="0"/>
              <a:t>Suggested resolutions available					11/30/15</a:t>
            </a:r>
          </a:p>
          <a:p>
            <a:r>
              <a:rPr altLang="en-US" sz="1400" dirty="0" smtClean="0"/>
              <a:t>Vote for Recirculation Ballot					12/6/15</a:t>
            </a:r>
          </a:p>
          <a:p>
            <a:r>
              <a:rPr altLang="en-US" sz="1400" dirty="0" smtClean="0"/>
              <a:t>Conduct </a:t>
            </a:r>
            <a:r>
              <a:rPr altLang="en-US" sz="1400" dirty="0" err="1" smtClean="0"/>
              <a:t>Recirc</a:t>
            </a:r>
            <a:r>
              <a:rPr altLang="en-US" sz="1400" dirty="0" smtClean="0"/>
              <a:t> Ballot					12/15/15</a:t>
            </a:r>
          </a:p>
          <a:p>
            <a:r>
              <a:rPr altLang="en-US" sz="1400" dirty="0" smtClean="0"/>
              <a:t>Ballot completes						1 /1/16</a:t>
            </a:r>
          </a:p>
          <a:p>
            <a:r>
              <a:rPr altLang="en-US" sz="1400" dirty="0" smtClean="0"/>
              <a:t>Suggested comment resolutions available				1/15/16</a:t>
            </a:r>
          </a:p>
          <a:p>
            <a:r>
              <a:rPr altLang="en-US" sz="1400" dirty="0" smtClean="0"/>
              <a:t>Vote for </a:t>
            </a:r>
            <a:r>
              <a:rPr altLang="en-US" sz="1400" dirty="0" err="1" smtClean="0"/>
              <a:t>Recirc</a:t>
            </a:r>
            <a:r>
              <a:rPr altLang="en-US" sz="1400" dirty="0" smtClean="0"/>
              <a:t> Ballot					2/1/16</a:t>
            </a:r>
          </a:p>
          <a:p>
            <a:r>
              <a:rPr altLang="en-US" sz="1400" dirty="0" smtClean="0"/>
              <a:t>Conduct </a:t>
            </a:r>
            <a:r>
              <a:rPr altLang="en-US" sz="1400" dirty="0" err="1" smtClean="0"/>
              <a:t>Recirc</a:t>
            </a:r>
            <a:r>
              <a:rPr altLang="en-US" sz="1400" dirty="0" smtClean="0"/>
              <a:t> Ballot					2/15/16</a:t>
            </a:r>
          </a:p>
          <a:p>
            <a:r>
              <a:rPr altLang="en-US" sz="1400" dirty="0" smtClean="0"/>
              <a:t>Ballot completes						3/1/16</a:t>
            </a:r>
          </a:p>
          <a:p>
            <a:r>
              <a:rPr altLang="en-US" sz="1400" dirty="0" smtClean="0"/>
              <a:t>Approved by Standards Board					4/1/16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CD445230-6C85-4A39-B8BE-F3C29D784205}"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09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a:t>
            </a:r>
          </a:p>
          <a:p>
            <a:pPr lvl="1"/>
            <a:r>
              <a:rPr lang="en-US" dirty="0" smtClean="0"/>
              <a:t>9/2/15</a:t>
            </a:r>
          </a:p>
          <a:p>
            <a:r>
              <a:rPr lang="en-US" dirty="0" smtClean="0"/>
              <a:t>Other activities?</a:t>
            </a:r>
          </a:p>
          <a:p>
            <a:pPr lvl="1"/>
            <a:r>
              <a:rPr lang="en-US" dirty="0" smtClean="0"/>
              <a:t>1900.7 PAR also up for renewal</a:t>
            </a:r>
          </a:p>
          <a:p>
            <a:pPr lvl="1"/>
            <a:endParaRPr lang="en-US" dirty="0" smtClean="0"/>
          </a:p>
        </p:txBody>
      </p:sp>
      <p:sp>
        <p:nvSpPr>
          <p:cNvPr id="4" name="Date Placeholder 3"/>
          <p:cNvSpPr>
            <a:spLocks noGrp="1"/>
          </p:cNvSpPr>
          <p:nvPr>
            <p:ph type="dt" sz="quarter" idx="10"/>
          </p:nvPr>
        </p:nvSpPr>
        <p:spPr/>
        <p:txBody>
          <a:bodyPr/>
          <a:lstStyle/>
          <a:p>
            <a:pPr>
              <a:defRPr/>
            </a:pPr>
            <a:fld id="{AE544BBE-BA5D-4843-A308-861478F261DA}"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a:t>
            </a:r>
            <a:r>
              <a:rPr dirty="0" smtClean="0"/>
              <a:t>stakeholders? </a:t>
            </a:r>
            <a:endParaRPr dirty="0" smtClean="0"/>
          </a:p>
          <a:p>
            <a:r>
              <a:rPr lang="en-US" dirty="0" smtClean="0"/>
              <a:t>NSC</a:t>
            </a:r>
          </a:p>
          <a:p>
            <a:pPr lvl="1"/>
            <a:r>
              <a:rPr lang="en-US" dirty="0" smtClean="0"/>
              <a:t>Did well for Technical Concepts</a:t>
            </a:r>
          </a:p>
          <a:p>
            <a:pPr lvl="2"/>
            <a:r>
              <a:rPr lang="en-US" dirty="0" smtClean="0"/>
              <a:t>Many 1900.5 related concepts appear well received</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4D62EE70-AE97-4A61-B2DD-7A2D343D347F}"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Next WG meeting:  06 October </a:t>
            </a:r>
            <a:endParaRPr dirty="0" smtClean="0"/>
          </a:p>
          <a:p>
            <a:r>
              <a:rPr lang="en-US" dirty="0" smtClean="0"/>
              <a:t>Ad </a:t>
            </a:r>
            <a:r>
              <a:rPr lang="en-US" dirty="0" err="1" smtClean="0"/>
              <a:t>Hocs</a:t>
            </a:r>
            <a:r>
              <a:rPr lang="en-US" dirty="0" smtClean="0"/>
              <a:t>?</a:t>
            </a:r>
            <a:endParaRPr lang="en-US" dirty="0" smtClean="0"/>
          </a:p>
        </p:txBody>
      </p:sp>
      <p:sp>
        <p:nvSpPr>
          <p:cNvPr id="4" name="Date Placeholder 3"/>
          <p:cNvSpPr>
            <a:spLocks noGrp="1"/>
          </p:cNvSpPr>
          <p:nvPr>
            <p:ph type="dt" sz="quarter" idx="10"/>
          </p:nvPr>
        </p:nvSpPr>
        <p:spPr/>
        <p:txBody>
          <a:bodyPr/>
          <a:lstStyle/>
          <a:p>
            <a:pPr>
              <a:defRPr/>
            </a:pPr>
            <a:fld id="{ECE71064-29CD-478A-8D2F-47557290912D}"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CDA7FF24-D7C0-4006-8DF8-FADBBA566D9F}" type="datetime1">
              <a:rPr lang="en-US" smtClean="0"/>
              <a:t>8/31/2015</a:t>
            </a:fld>
            <a:endParaRPr lang="en-US"/>
          </a:p>
        </p:txBody>
      </p:sp>
      <p:sp>
        <p:nvSpPr>
          <p:cNvPr id="3" name="Footer Placeholder 2"/>
          <p:cNvSpPr>
            <a:spLocks noGrp="1"/>
          </p:cNvSpPr>
          <p:nvPr>
            <p:ph type="ftr" sz="quarter" idx="11"/>
          </p:nvPr>
        </p:nvSpPr>
        <p:spPr/>
        <p:txBody>
          <a:bodyPr/>
          <a:lstStyle/>
          <a:p>
            <a:pPr>
              <a:defRPr/>
            </a:pPr>
            <a:r>
              <a:rPr lang="en-US" smtClean="0"/>
              <a:t>Doc #: 5-15-0061-00-agen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943B4572-3F1D-4B66-83ED-C9CE17AD4EC1}"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6F043089-7B86-42C6-A5B6-6F1252045B46}" type="datetime1">
              <a:rPr lang="en-US" smtClean="0"/>
              <a:t>8/31/2015</a:t>
            </a:fld>
            <a:endParaRPr lang="en-US"/>
          </a:p>
        </p:txBody>
      </p:sp>
      <p:sp>
        <p:nvSpPr>
          <p:cNvPr id="3" name="Footer Placeholder 2"/>
          <p:cNvSpPr>
            <a:spLocks noGrp="1"/>
          </p:cNvSpPr>
          <p:nvPr>
            <p:ph type="ftr" sz="quarter" idx="11"/>
          </p:nvPr>
        </p:nvSpPr>
        <p:spPr/>
        <p:txBody>
          <a:bodyPr/>
          <a:lstStyle/>
          <a:p>
            <a:pPr>
              <a:defRPr/>
            </a:pPr>
            <a:r>
              <a:rPr lang="en-US" smtClean="0"/>
              <a:t>Doc #: 5-15-0061-00-agen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11F195E1-B808-4D69-922A-63EF0A09E302}" type="datetime1">
              <a:rPr lang="en-US" smtClean="0"/>
              <a:t>8/31/2015</a:t>
            </a:fld>
            <a:endParaRPr lang="en-US"/>
          </a:p>
        </p:txBody>
      </p:sp>
      <p:sp>
        <p:nvSpPr>
          <p:cNvPr id="4" name="Footer Placeholder 3"/>
          <p:cNvSpPr>
            <a:spLocks noGrp="1"/>
          </p:cNvSpPr>
          <p:nvPr>
            <p:ph type="ftr" sz="quarter" idx="11"/>
          </p:nvPr>
        </p:nvSpPr>
        <p:spPr/>
        <p:txBody>
          <a:bodyPr/>
          <a:lstStyle/>
          <a:p>
            <a:pPr>
              <a:defRPr/>
            </a:pPr>
            <a:r>
              <a:rPr lang="en-US" smtClean="0"/>
              <a:t>Doc #: 5-15-0061-00-agen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3218" y="583233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325111115"/>
              </p:ext>
            </p:extLst>
          </p:nvPr>
        </p:nvGraphicFramePr>
        <p:xfrm>
          <a:off x="1981200" y="750025"/>
          <a:ext cx="4724400" cy="5105396"/>
        </p:xfrm>
        <a:graphic>
          <a:graphicData uri="http://schemas.openxmlformats.org/drawingml/2006/table">
            <a:tbl>
              <a:tblPr>
                <a:tableStyleId>{5C22544A-7EE6-4342-B048-85BDC9FD1C3A}</a:tableStyleId>
              </a:tblPr>
              <a:tblGrid>
                <a:gridCol w="807334"/>
                <a:gridCol w="926940"/>
                <a:gridCol w="1076445"/>
                <a:gridCol w="1913681"/>
              </a:tblGrid>
              <a:tr h="491759">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r" fontAlgn="b"/>
                      <a:r>
                        <a:rPr lang="en-US" sz="1000" u="none" strike="noStrike" dirty="0">
                          <a:effectLst/>
                        </a:rPr>
                        <a:t>12</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Carlos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Syracuse University (Act. Secretary)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David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V</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Sam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055" marR="6055" marT="6055" marB="0" anchor="b"/>
                </a:tc>
              </a:tr>
              <a:tr h="187824">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Zebrowitz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DISA/DSO - 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Jesse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Caufield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Keybridge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Jonathan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Goldberg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IEEE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Mark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Aerospace Corp.</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Lee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Clegg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Yang Yi</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Tim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Fulford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Airbus </a:t>
                      </a:r>
                      <a:r>
                        <a:rPr lang="en-US" sz="1000" u="none" strike="noStrike" dirty="0" err="1">
                          <a:effectLst/>
                        </a:rPr>
                        <a:t>Defence</a:t>
                      </a:r>
                      <a:r>
                        <a:rPr lang="en-US" sz="1000" u="none" strike="noStrike" dirty="0">
                          <a:effectLst/>
                        </a:rPr>
                        <a:t> &amp; Space</a:t>
                      </a:r>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60363" y="609600"/>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a:latin typeface="Times New Roman" pitchFamily="18" charset="0"/>
              </a:rPr>
              <a:t>PAR </a:t>
            </a:r>
            <a:r>
              <a:rPr lang="en-US" dirty="0" smtClean="0">
                <a:latin typeface="Times New Roman" pitchFamily="18" charset="0"/>
              </a:rPr>
              <a:t>Status </a:t>
            </a:r>
          </a:p>
          <a:p>
            <a:pPr lvl="1">
              <a:buFont typeface="Calibri" pitchFamily="34" charset="0"/>
              <a:buAutoNum type="alphaLcPeriod"/>
            </a:pPr>
            <a:r>
              <a:rPr lang="en-US" dirty="0" smtClean="0">
                <a:latin typeface="Times New Roman" pitchFamily="18" charset="0"/>
              </a:rPr>
              <a:t>Draft status</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endParaRPr lang="en-US" dirty="0" smtClean="0">
              <a:latin typeface="Times New Roman" pitchFamily="18" charset="0"/>
            </a:endParaRP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err="1">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Ad Hoc Planning</a:t>
            </a:r>
          </a:p>
          <a:p>
            <a:pPr>
              <a:buFont typeface="Calibri" pitchFamily="34" charset="0"/>
              <a:buAutoNum type="arabicPeriod"/>
            </a:pPr>
            <a:r>
              <a:rPr lang="en-US" dirty="0">
                <a:latin typeface="Times New Roman" pitchFamily="18" charset="0"/>
              </a:rPr>
              <a:t>Review of 1900.5 meeting schedule</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D376567-E4F4-4B06-8DCC-E9D31C123525}" type="datetime1">
              <a:rPr lang="en-US" smtClean="0"/>
              <a:t>8/31/2015</a:t>
            </a:fld>
            <a:endParaRPr lang="en-US"/>
          </a:p>
        </p:txBody>
      </p:sp>
      <p:sp>
        <p:nvSpPr>
          <p:cNvPr id="3" name="Footer Placeholder 2"/>
          <p:cNvSpPr>
            <a:spLocks noGrp="1"/>
          </p:cNvSpPr>
          <p:nvPr>
            <p:ph type="ftr" sz="quarter" idx="11"/>
          </p:nvPr>
        </p:nvSpPr>
        <p:spPr/>
        <p:txBody>
          <a:bodyPr/>
          <a:lstStyle/>
          <a:p>
            <a:pPr>
              <a:defRPr/>
            </a:pPr>
            <a:r>
              <a:rPr lang="en-US" smtClean="0"/>
              <a:t>Doc #: 5-15-0061-00-agen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7F31F90E-1A60-49A7-AB18-C0B1FD4873C3}" type="datetime1">
              <a:rPr lang="en-US" smtClean="0"/>
              <a:t>8/31/2015</a:t>
            </a:fld>
            <a:endParaRPr lang="en-US"/>
          </a:p>
        </p:txBody>
      </p:sp>
      <p:sp>
        <p:nvSpPr>
          <p:cNvPr id="5" name="Footer Placeholder 4"/>
          <p:cNvSpPr>
            <a:spLocks noGrp="1"/>
          </p:cNvSpPr>
          <p:nvPr>
            <p:ph type="ftr" sz="quarter" idx="11"/>
          </p:nvPr>
        </p:nvSpPr>
        <p:spPr/>
        <p:txBody>
          <a:bodyPr/>
          <a:lstStyle/>
          <a:p>
            <a:pPr>
              <a:defRPr/>
            </a:pPr>
            <a:r>
              <a:rPr lang="en-US" smtClean="0"/>
              <a:t>Doc #: 5-15-0061-00-agen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F6B4681-8A68-4620-86EE-0392F0DB4621}" type="datetime1">
              <a:rPr lang="en-US" smtClean="0"/>
              <a:t>8/31/2015</a:t>
            </a:fld>
            <a:endParaRPr lang="en-US"/>
          </a:p>
        </p:txBody>
      </p:sp>
      <p:sp>
        <p:nvSpPr>
          <p:cNvPr id="3" name="Footer Placeholder 2"/>
          <p:cNvSpPr>
            <a:spLocks noGrp="1"/>
          </p:cNvSpPr>
          <p:nvPr>
            <p:ph type="ftr" sz="quarter" idx="11"/>
          </p:nvPr>
        </p:nvSpPr>
        <p:spPr/>
        <p:txBody>
          <a:bodyPr/>
          <a:lstStyle/>
          <a:p>
            <a:pPr>
              <a:defRPr/>
            </a:pPr>
            <a:r>
              <a:rPr lang="en-US" smtClean="0"/>
              <a:t>Doc #: 5-15-0061-00-agen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0F324A23-555B-44E9-A791-17E1A6815956}" type="datetime1">
              <a:rPr lang="en-US" smtClean="0"/>
              <a:t>8/31/2015</a:t>
            </a:fld>
            <a:endParaRPr lang="en-US"/>
          </a:p>
        </p:txBody>
      </p:sp>
      <p:sp>
        <p:nvSpPr>
          <p:cNvPr id="3" name="Footer Placeholder 2"/>
          <p:cNvSpPr>
            <a:spLocks noGrp="1"/>
          </p:cNvSpPr>
          <p:nvPr>
            <p:ph type="ftr" sz="quarter" idx="11"/>
          </p:nvPr>
        </p:nvSpPr>
        <p:spPr/>
        <p:txBody>
          <a:bodyPr/>
          <a:lstStyle/>
          <a:p>
            <a:pPr>
              <a:defRPr/>
            </a:pPr>
            <a:r>
              <a:rPr lang="en-US" smtClean="0"/>
              <a:t>Doc #: 5-15-0061-00-agen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E97E85F6-7709-4E47-98DE-2AB80674E2A9}" type="datetime1">
              <a:rPr lang="en-US" smtClean="0"/>
              <a:t>8/31/2015</a:t>
            </a:fld>
            <a:endParaRPr lang="en-US"/>
          </a:p>
        </p:txBody>
      </p:sp>
      <p:sp>
        <p:nvSpPr>
          <p:cNvPr id="3" name="Footer Placeholder 2"/>
          <p:cNvSpPr>
            <a:spLocks noGrp="1"/>
          </p:cNvSpPr>
          <p:nvPr>
            <p:ph type="ftr" sz="quarter" idx="11"/>
          </p:nvPr>
        </p:nvSpPr>
        <p:spPr/>
        <p:txBody>
          <a:bodyPr/>
          <a:lstStyle/>
          <a:p>
            <a:pPr>
              <a:defRPr/>
            </a:pPr>
            <a:r>
              <a:rPr lang="en-US" smtClean="0"/>
              <a:t>Doc #: 5-15-0061-00-agen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6593</TotalTime>
  <Words>1426</Words>
  <Application>Microsoft Office PowerPoint</Application>
  <PresentationFormat>On-screen Show (4:3)</PresentationFormat>
  <Paragraphs>368</Paragraphs>
  <Slides>20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Courier New</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Current Status for 1900.5.1</vt:lpstr>
      <vt:lpstr>Working Schedule for 1900.5.1</vt:lpstr>
      <vt:lpstr>Current Status for 1900.5.2</vt:lpstr>
      <vt:lpstr>Current Ballot Pool Status</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163</cp:revision>
  <dcterms:created xsi:type="dcterms:W3CDTF">2013-08-13T02:52:21Z</dcterms:created>
  <dcterms:modified xsi:type="dcterms:W3CDTF">2015-09-01T02:41:42Z</dcterms:modified>
</cp:coreProperties>
</file>