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315" r:id="rId3"/>
    <p:sldId id="337" r:id="rId4"/>
    <p:sldId id="313" r:id="rId5"/>
    <p:sldId id="332" r:id="rId6"/>
    <p:sldId id="352" r:id="rId7"/>
    <p:sldId id="353" r:id="rId8"/>
    <p:sldId id="354" r:id="rId9"/>
    <p:sldId id="355" r:id="rId10"/>
    <p:sldId id="358" r:id="rId11"/>
    <p:sldId id="335" r:id="rId12"/>
    <p:sldId id="307" r:id="rId13"/>
    <p:sldId id="344" r:id="rId14"/>
    <p:sldId id="351"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2" d="100"/>
          <a:sy n="82" d="100"/>
        </p:scale>
        <p:origin x="293"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8/4/2015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6</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325680D-8FD2-45F5-8635-C15C7A4B355A}" type="datetime1">
              <a:rPr lang="en-US" smtClean="0"/>
              <a:t>8/4/2015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6DC6974-100A-454E-82BA-1D8B050FAFB0}" type="datetime1">
              <a:rPr lang="en-US" smtClean="0"/>
              <a:t>8/4/2015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F6AD5E6-33E9-4F4D-B5D3-09AF0BB28237}" type="datetime1">
              <a:rPr lang="en-US" smtClean="0"/>
              <a:t>8/4/2015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FD8A36F-F1A7-49D4-A8D8-B3F1A92C15A3}" type="datetime1">
              <a:rPr lang="en-US" smtClean="0"/>
              <a:t>8/4/2015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5D72E19-E397-44A9-83DF-1506D008CE6B}" type="datetime1">
              <a:rPr lang="en-US" smtClean="0"/>
              <a:t>8/4/2015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288412F-D859-4076-89FB-2CB53F91DCCA}" type="datetime1">
              <a:rPr lang="en-US" smtClean="0"/>
              <a:t>8/4/2015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2DD40E2-5F4B-4A3F-ACEB-5B74A3E2488A}" type="datetime1">
              <a:rPr lang="en-US" smtClean="0"/>
              <a:t>8/4/2015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5-15-0054-00-agen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6A02F0E-5A81-4E58-AF81-56690423F6CD}" type="datetime1">
              <a:rPr lang="en-US" smtClean="0"/>
              <a:t>8/4/2015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5-15-0054-00-agen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74BBDD7-3041-4CA5-A004-CCB7BC1081A6}" type="datetime1">
              <a:rPr lang="en-US" smtClean="0"/>
              <a:t>8/4/2015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5-15-0054-00-agen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A2D41AB-6C48-460F-9D4B-B3CF1B2B75A3}" type="datetime1">
              <a:rPr lang="en-US" smtClean="0"/>
              <a:t>8/4/2015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7884EFE-D50E-4E11-9FA5-623A4D225084}" type="datetime1">
              <a:rPr lang="en-US" smtClean="0"/>
              <a:t>8/4/2015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B13C0EBD-E4E3-4DAB-9CD2-888FD80EF0A9}" type="datetime1">
              <a:rPr lang="en-US" smtClean="0"/>
              <a:t>8/4/2015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5-15-0054-00-agen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F07E402-3DCB-47A0-A2B2-574D18E58811}" type="datetime1">
              <a:rPr lang="en-US" smtClean="0">
                <a:solidFill>
                  <a:srgbClr val="000099"/>
                </a:solidFill>
              </a:rPr>
              <a:t>8/4/2015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80192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a:t>
            </a:r>
            <a:r>
              <a:rPr lang="en-US" sz="1200" b="1" dirty="0" smtClean="0">
                <a:latin typeface="Arial" pitchFamily="34" charset="0"/>
                <a:cs typeface="Times New Roman" pitchFamily="18" charset="0"/>
              </a:rPr>
              <a:t>Ad Hoc Meeting </a:t>
            </a:r>
            <a:r>
              <a:rPr lang="en-US" sz="1200" b="1" dirty="0">
                <a:latin typeface="Arial" pitchFamily="34" charset="0"/>
                <a:cs typeface="Times New Roman" pitchFamily="18" charset="0"/>
              </a:rPr>
              <a:t>on </a:t>
            </a:r>
            <a:r>
              <a:rPr lang="en-US" sz="1200" b="1" dirty="0" smtClean="0">
                <a:latin typeface="Arial" pitchFamily="34" charset="0"/>
                <a:cs typeface="Times New Roman" pitchFamily="18" charset="0"/>
              </a:rPr>
              <a:t>4 August</a:t>
            </a:r>
            <a:r>
              <a:rPr lang="en-US" sz="1200" b="1" dirty="0" smtClean="0">
                <a:latin typeface="Arial" pitchFamily="34" charset="0"/>
                <a:cs typeface="Times New Roman" pitchFamily="18" charset="0"/>
              </a:rPr>
              <a:t> </a:t>
            </a:r>
            <a:r>
              <a:rPr lang="en-US" sz="1200" b="1" dirty="0">
                <a:latin typeface="Arial" pitchFamily="34" charset="0"/>
                <a:cs typeface="Times New Roman" pitchFamily="18" charset="0"/>
              </a:rPr>
              <a:t>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a:latin typeface="Arial" pitchFamily="34" charset="0"/>
                <a:cs typeface="Times New Roman" pitchFamily="18" charset="0"/>
              </a:rPr>
              <a:t>4</a:t>
            </a:r>
            <a:r>
              <a:rPr lang="en-US" sz="1200" b="1" dirty="0" smtClean="0">
                <a:latin typeface="Arial" pitchFamily="34" charset="0"/>
                <a:cs typeface="Times New Roman" pitchFamily="18" charset="0"/>
              </a:rPr>
              <a:t> August </a:t>
            </a:r>
            <a:r>
              <a:rPr lang="en-US" sz="1200" b="1" dirty="0">
                <a:latin typeface="Arial" pitchFamily="34" charset="0"/>
                <a:cs typeface="Times New Roman" pitchFamily="18" charset="0"/>
              </a:rPr>
              <a:t>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5-15-0054-00-agen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5-15-0054-00-agen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LOA Requests</a:t>
            </a:r>
            <a:endParaRPr lang="en-US" dirty="0"/>
          </a:p>
        </p:txBody>
      </p:sp>
      <p:sp>
        <p:nvSpPr>
          <p:cNvPr id="3" name="Content Placeholder 2"/>
          <p:cNvSpPr>
            <a:spLocks noGrp="1"/>
          </p:cNvSpPr>
          <p:nvPr>
            <p:ph idx="1"/>
          </p:nvPr>
        </p:nvSpPr>
        <p:spPr/>
        <p:txBody>
          <a:bodyPr/>
          <a:lstStyle/>
          <a:p>
            <a:r>
              <a:rPr lang="en-US" dirty="0" smtClean="0"/>
              <a:t>I’ve been requested to secure an LOA regarding US </a:t>
            </a:r>
            <a:r>
              <a:rPr lang="en-US" dirty="0"/>
              <a:t>Patent </a:t>
            </a:r>
            <a:r>
              <a:rPr lang="en-US" dirty="0" smtClean="0"/>
              <a:t>8,279,786 (</a:t>
            </a:r>
            <a:r>
              <a:rPr lang="es-ES" dirty="0" err="1" smtClean="0"/>
              <a:t>Rivada</a:t>
            </a:r>
            <a:r>
              <a:rPr lang="es-ES" dirty="0" smtClean="0"/>
              <a:t> </a:t>
            </a:r>
            <a:r>
              <a:rPr lang="es-ES" dirty="0"/>
              <a:t>Networks, LLC, </a:t>
            </a:r>
            <a:r>
              <a:rPr lang="es-ES" dirty="0" smtClean="0"/>
              <a:t>Arlington</a:t>
            </a:r>
            <a:r>
              <a:rPr lang="es-ES" dirty="0"/>
              <a:t>, </a:t>
            </a:r>
            <a:r>
              <a:rPr lang="es-ES" dirty="0" smtClean="0"/>
              <a:t>VA)</a:t>
            </a:r>
          </a:p>
          <a:p>
            <a:pPr lvl="1"/>
            <a:r>
              <a:rPr lang="en-US" dirty="0" smtClean="0"/>
              <a:t>Initiated </a:t>
            </a:r>
            <a:r>
              <a:rPr lang="en-US" dirty="0"/>
              <a:t>contact with the </a:t>
            </a:r>
            <a:r>
              <a:rPr lang="en-US" dirty="0" smtClean="0"/>
              <a:t>company</a:t>
            </a:r>
          </a:p>
          <a:p>
            <a:pPr lvl="1"/>
            <a:r>
              <a:rPr lang="en-US" dirty="0" smtClean="0"/>
              <a:t>Searching for correct contact point</a:t>
            </a:r>
          </a:p>
          <a:p>
            <a:endParaRPr lang="en-US" dirty="0"/>
          </a:p>
        </p:txBody>
      </p:sp>
      <p:sp>
        <p:nvSpPr>
          <p:cNvPr id="4" name="Date Placeholder 3"/>
          <p:cNvSpPr>
            <a:spLocks noGrp="1"/>
          </p:cNvSpPr>
          <p:nvPr>
            <p:ph type="dt" sz="half" idx="10"/>
          </p:nvPr>
        </p:nvSpPr>
        <p:spPr/>
        <p:txBody>
          <a:bodyPr/>
          <a:lstStyle/>
          <a:p>
            <a:pPr>
              <a:defRPr/>
            </a:pPr>
            <a:fld id="{62BAB8BD-E097-4B63-BC30-2C77CBDD19D2}" type="datetime1">
              <a:rPr lang="en-US" smtClean="0"/>
              <a:t>8/4/2015</a:t>
            </a:fld>
            <a:endParaRPr lang="en-US"/>
          </a:p>
        </p:txBody>
      </p:sp>
      <p:sp>
        <p:nvSpPr>
          <p:cNvPr id="5" name="Footer Placeholder 4"/>
          <p:cNvSpPr>
            <a:spLocks noGrp="1"/>
          </p:cNvSpPr>
          <p:nvPr>
            <p:ph type="ftr" sz="quarter" idx="11"/>
          </p:nvPr>
        </p:nvSpPr>
        <p:spPr/>
        <p:txBody>
          <a:bodyPr/>
          <a:lstStyle/>
          <a:p>
            <a:pPr>
              <a:defRPr/>
            </a:pPr>
            <a:r>
              <a:rPr lang="en-US" smtClean="0"/>
              <a:t>Doc #: 5-15-0054-00-agen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2704613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Status of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5-15-6-26 is latest draft</a:t>
            </a:r>
            <a:endParaRPr lang="en-US" dirty="0" smtClean="0"/>
          </a:p>
          <a:p>
            <a:pPr lvl="1"/>
            <a:r>
              <a:rPr lang="en-US" dirty="0" smtClean="0"/>
              <a:t>Does not include latest input of definition to 1900.1</a:t>
            </a:r>
          </a:p>
          <a:p>
            <a:r>
              <a:rPr lang="en-US" dirty="0" smtClean="0"/>
              <a:t>John will update draft and provide another version for consideration prior to vote</a:t>
            </a:r>
          </a:p>
        </p:txBody>
      </p:sp>
      <p:sp>
        <p:nvSpPr>
          <p:cNvPr id="4" name="Date Placeholder 3"/>
          <p:cNvSpPr>
            <a:spLocks noGrp="1"/>
          </p:cNvSpPr>
          <p:nvPr>
            <p:ph type="dt" sz="quarter" idx="10"/>
          </p:nvPr>
        </p:nvSpPr>
        <p:spPr/>
        <p:txBody>
          <a:bodyPr/>
          <a:lstStyle/>
          <a:p>
            <a:pPr>
              <a:defRPr/>
            </a:pPr>
            <a:fld id="{54FE7E02-7DE7-4409-B0A0-48F12BA61CFB}" type="datetime1">
              <a:rPr lang="en-US" smtClean="0"/>
              <a:t>8/4/2015</a:t>
            </a:fld>
            <a:endParaRPr lang="en-US"/>
          </a:p>
        </p:txBody>
      </p:sp>
      <p:sp>
        <p:nvSpPr>
          <p:cNvPr id="5" name="Footer Placeholder 4"/>
          <p:cNvSpPr>
            <a:spLocks noGrp="1"/>
          </p:cNvSpPr>
          <p:nvPr>
            <p:ph type="ftr" sz="quarter" idx="11"/>
          </p:nvPr>
        </p:nvSpPr>
        <p:spPr/>
        <p:txBody>
          <a:bodyPr/>
          <a:lstStyle/>
          <a:p>
            <a:pPr>
              <a:defRPr/>
            </a:pPr>
            <a:r>
              <a:rPr lang="en-US" smtClean="0"/>
              <a:t>Doc #: 5-15-0054-00-agen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04800" y="274638"/>
            <a:ext cx="8382000" cy="1143000"/>
          </a:xfrm>
        </p:spPr>
        <p:txBody>
          <a:bodyPr/>
          <a:lstStyle/>
          <a:p>
            <a:r>
              <a:rPr lang="en-US" dirty="0" smtClean="0"/>
              <a:t>Motion to move 1900.5.2 to Sponsor Ballot</a:t>
            </a:r>
            <a:endParaRPr dirty="0" smtClean="0"/>
          </a:p>
        </p:txBody>
      </p:sp>
      <p:sp>
        <p:nvSpPr>
          <p:cNvPr id="12291" name="Content Placeholder 2"/>
          <p:cNvSpPr>
            <a:spLocks noGrp="1"/>
          </p:cNvSpPr>
          <p:nvPr>
            <p:ph idx="1"/>
          </p:nvPr>
        </p:nvSpPr>
        <p:spPr/>
        <p:txBody>
          <a:bodyPr/>
          <a:lstStyle/>
          <a:p>
            <a:r>
              <a:rPr dirty="0" smtClean="0"/>
              <a:t>Motion to </a:t>
            </a:r>
            <a:r>
              <a:rPr dirty="0" smtClean="0"/>
              <a:t>adopt document </a:t>
            </a:r>
            <a:r>
              <a:rPr lang="en-US" dirty="0"/>
              <a:t>#xxx </a:t>
            </a:r>
            <a:r>
              <a:rPr lang="en-US" dirty="0" smtClean="0"/>
              <a:t>as the new 1900.5.2 draft and </a:t>
            </a:r>
            <a:r>
              <a:rPr dirty="0" smtClean="0"/>
              <a:t>instruct </a:t>
            </a:r>
            <a:r>
              <a:rPr dirty="0" smtClean="0"/>
              <a:t>the IEEE 1900.5 Chair to take actions as required to conduct sponsor ballot on </a:t>
            </a:r>
            <a:r>
              <a:rPr dirty="0" smtClean="0"/>
              <a:t>that draft and </a:t>
            </a:r>
            <a:r>
              <a:rPr dirty="0" smtClean="0"/>
              <a:t>make editorial changes as required </a:t>
            </a:r>
            <a:r>
              <a:rPr dirty="0" smtClean="0"/>
              <a:t>for the </a:t>
            </a:r>
            <a:r>
              <a:rPr dirty="0" smtClean="0"/>
              <a:t>ballot.</a:t>
            </a:r>
            <a:endParaRPr lang="en-US" dirty="0"/>
          </a:p>
          <a:p>
            <a:r>
              <a:rPr dirty="0" smtClean="0"/>
              <a:t>Mover:  </a:t>
            </a:r>
            <a:r>
              <a:rPr dirty="0" smtClean="0"/>
              <a:t>John</a:t>
            </a:r>
            <a:endParaRPr dirty="0" smtClean="0"/>
          </a:p>
          <a:p>
            <a:endParaRPr dirty="0" smtClean="0"/>
          </a:p>
          <a:p>
            <a:r>
              <a:rPr dirty="0" smtClean="0"/>
              <a:t>Second:  </a:t>
            </a:r>
            <a:r>
              <a:rPr dirty="0" smtClean="0"/>
              <a:t>Colby</a:t>
            </a:r>
            <a:endParaRPr dirty="0" smtClean="0"/>
          </a:p>
        </p:txBody>
      </p:sp>
      <p:sp>
        <p:nvSpPr>
          <p:cNvPr id="4" name="Date Placeholder 3"/>
          <p:cNvSpPr>
            <a:spLocks noGrp="1"/>
          </p:cNvSpPr>
          <p:nvPr>
            <p:ph type="dt" sz="quarter" idx="10"/>
          </p:nvPr>
        </p:nvSpPr>
        <p:spPr/>
        <p:txBody>
          <a:bodyPr/>
          <a:lstStyle/>
          <a:p>
            <a:pPr>
              <a:defRPr/>
            </a:pPr>
            <a:fld id="{FF7FC3D2-DF9B-4520-8444-D4CFD39942D6}" type="datetime1">
              <a:rPr lang="en-US" smtClean="0"/>
              <a:t>8/4/2015</a:t>
            </a:fld>
            <a:endParaRPr lang="en-US"/>
          </a:p>
        </p:txBody>
      </p:sp>
      <p:sp>
        <p:nvSpPr>
          <p:cNvPr id="5" name="Footer Placeholder 4"/>
          <p:cNvSpPr>
            <a:spLocks noGrp="1"/>
          </p:cNvSpPr>
          <p:nvPr>
            <p:ph type="ftr" sz="quarter" idx="11"/>
          </p:nvPr>
        </p:nvSpPr>
        <p:spPr/>
        <p:txBody>
          <a:bodyPr/>
          <a:lstStyle/>
          <a:p>
            <a:pPr>
              <a:defRPr/>
            </a:pPr>
            <a:r>
              <a:rPr lang="en-US" smtClean="0"/>
              <a:t>Doc #: 5-15-0054-00-agen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12</a:t>
            </a:fld>
            <a:endParaRPr lang="en-US"/>
          </a:p>
        </p:txBody>
      </p:sp>
      <p:sp>
        <p:nvSpPr>
          <p:cNvPr id="3" name="Rectangle 2"/>
          <p:cNvSpPr/>
          <p:nvPr/>
        </p:nvSpPr>
        <p:spPr>
          <a:xfrm rot="19664962">
            <a:off x="-153887" y="2986018"/>
            <a:ext cx="8506364" cy="1754326"/>
          </a:xfrm>
          <a:prstGeom prst="rect">
            <a:avLst/>
          </a:prstGeom>
          <a:noFill/>
        </p:spPr>
        <p:txBody>
          <a:bodyPr wrap="square" lIns="91440" tIns="45720" rIns="91440" bIns="45720">
            <a:spAutoFit/>
          </a:bodyPr>
          <a:lstStyle/>
          <a:p>
            <a:pPr algn="ctr"/>
            <a:r>
              <a:rPr lang="en-US" sz="5400" b="1" cap="none" spc="0" dirty="0" smtClean="0">
                <a:ln w="12700">
                  <a:solidFill>
                    <a:schemeClr val="accent5"/>
                  </a:solidFill>
                  <a:prstDash val="solid"/>
                </a:ln>
                <a:pattFill prst="ltDnDiag">
                  <a:fgClr>
                    <a:schemeClr val="accent5">
                      <a:lumMod val="60000"/>
                      <a:lumOff val="40000"/>
                    </a:schemeClr>
                  </a:fgClr>
                  <a:bgClr>
                    <a:schemeClr val="bg1"/>
                  </a:bgClr>
                </a:pattFill>
                <a:effectLst/>
              </a:rPr>
              <a:t>To be conducted as electronic ballot</a:t>
            </a:r>
            <a:endParaRPr lang="en-US" sz="5400" b="1" cap="none" spc="0" dirty="0">
              <a:ln w="12700">
                <a:solidFill>
                  <a:schemeClr val="accent5"/>
                </a:solidFill>
                <a:prstDash val="solid"/>
              </a:ln>
              <a:pattFill prst="ltDnDiag">
                <a:fgClr>
                  <a:schemeClr val="accent5">
                    <a:lumMod val="60000"/>
                    <a:lumOff val="40000"/>
                  </a:schemeClr>
                </a:fgClr>
                <a:bgClr>
                  <a:schemeClr val="bg1"/>
                </a:bgClr>
              </a:pattFill>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dirty="0" smtClean="0"/>
              <a:t>Next 1900.5 meeting</a:t>
            </a:r>
            <a:endParaRPr dirty="0" smtClean="0"/>
          </a:p>
        </p:txBody>
      </p:sp>
      <p:sp>
        <p:nvSpPr>
          <p:cNvPr id="15363" name="Content Placeholder 2"/>
          <p:cNvSpPr>
            <a:spLocks noGrp="1"/>
          </p:cNvSpPr>
          <p:nvPr>
            <p:ph idx="1"/>
          </p:nvPr>
        </p:nvSpPr>
        <p:spPr/>
        <p:txBody>
          <a:bodyPr/>
          <a:lstStyle/>
          <a:p>
            <a:r>
              <a:rPr lang="en-US" dirty="0" smtClean="0"/>
              <a:t>No Ad </a:t>
            </a:r>
            <a:r>
              <a:rPr lang="en-US" dirty="0" err="1" smtClean="0"/>
              <a:t>Hocs</a:t>
            </a:r>
            <a:r>
              <a:rPr lang="en-US" dirty="0" smtClean="0"/>
              <a:t> planned</a:t>
            </a:r>
            <a:endParaRPr dirty="0" smtClean="0"/>
          </a:p>
          <a:p>
            <a:r>
              <a:rPr dirty="0" smtClean="0"/>
              <a:t>Next WG meeting:</a:t>
            </a:r>
          </a:p>
          <a:p>
            <a:pPr lvl="1"/>
            <a:r>
              <a:rPr dirty="0" smtClean="0"/>
              <a:t>Tuesday 9/1/15 @11:30 AM EDT</a:t>
            </a:r>
            <a:endParaRPr lang="en-US" dirty="0" smtClean="0"/>
          </a:p>
        </p:txBody>
      </p:sp>
      <p:sp>
        <p:nvSpPr>
          <p:cNvPr id="4" name="Date Placeholder 3"/>
          <p:cNvSpPr>
            <a:spLocks noGrp="1"/>
          </p:cNvSpPr>
          <p:nvPr>
            <p:ph type="dt" sz="quarter" idx="10"/>
          </p:nvPr>
        </p:nvSpPr>
        <p:spPr/>
        <p:txBody>
          <a:bodyPr/>
          <a:lstStyle/>
          <a:p>
            <a:pPr>
              <a:defRPr/>
            </a:pPr>
            <a:fld id="{C7376AC2-2048-4D4A-A504-1CAE7E65B48D}" type="datetime1">
              <a:rPr lang="en-US" smtClean="0"/>
              <a:t>8/4/2015</a:t>
            </a:fld>
            <a:endParaRPr lang="en-US"/>
          </a:p>
        </p:txBody>
      </p:sp>
      <p:sp>
        <p:nvSpPr>
          <p:cNvPr id="5" name="Footer Placeholder 4"/>
          <p:cNvSpPr>
            <a:spLocks noGrp="1"/>
          </p:cNvSpPr>
          <p:nvPr>
            <p:ph type="ftr" sz="quarter" idx="11"/>
          </p:nvPr>
        </p:nvSpPr>
        <p:spPr/>
        <p:txBody>
          <a:bodyPr/>
          <a:lstStyle/>
          <a:p>
            <a:pPr>
              <a:defRPr/>
            </a:pPr>
            <a:r>
              <a:rPr lang="en-US" smtClean="0"/>
              <a:t>Doc #: 5-15-0054-00-agen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err="1" smtClean="0"/>
              <a:t>AoB</a:t>
            </a:r>
            <a:r>
              <a:rPr dirty="0"/>
              <a:t>?</a:t>
            </a:r>
            <a:endParaRPr dirty="0" smtClean="0"/>
          </a:p>
        </p:txBody>
      </p:sp>
      <p:sp>
        <p:nvSpPr>
          <p:cNvPr id="17411" name="Content Placeholder 2"/>
          <p:cNvSpPr>
            <a:spLocks noGrp="1"/>
          </p:cNvSpPr>
          <p:nvPr>
            <p:ph idx="1"/>
          </p:nvPr>
        </p:nvSpPr>
        <p:spPr/>
        <p:txBody>
          <a:bodyPr/>
          <a:lstStyle/>
          <a:p>
            <a:r>
              <a:rPr lang="en-US" dirty="0" smtClean="0"/>
              <a:t>None</a:t>
            </a:r>
            <a:endParaRPr dirty="0" smtClean="0"/>
          </a:p>
        </p:txBody>
      </p:sp>
      <p:sp>
        <p:nvSpPr>
          <p:cNvPr id="4" name="Date Placeholder 3"/>
          <p:cNvSpPr>
            <a:spLocks noGrp="1"/>
          </p:cNvSpPr>
          <p:nvPr>
            <p:ph type="dt" sz="quarter" idx="10"/>
          </p:nvPr>
        </p:nvSpPr>
        <p:spPr/>
        <p:txBody>
          <a:bodyPr/>
          <a:lstStyle/>
          <a:p>
            <a:pPr>
              <a:defRPr/>
            </a:pPr>
            <a:fld id="{EB996D6B-4B48-4B67-BAF1-8CC9F3EFF91B}" type="datetime1">
              <a:rPr lang="en-US" smtClean="0"/>
              <a:t>8/4/2015</a:t>
            </a:fld>
            <a:endParaRPr lang="en-US"/>
          </a:p>
        </p:txBody>
      </p:sp>
      <p:sp>
        <p:nvSpPr>
          <p:cNvPr id="5" name="Footer Placeholder 4"/>
          <p:cNvSpPr>
            <a:spLocks noGrp="1"/>
          </p:cNvSpPr>
          <p:nvPr>
            <p:ph type="ftr" sz="quarter" idx="11"/>
          </p:nvPr>
        </p:nvSpPr>
        <p:spPr/>
        <p:txBody>
          <a:bodyPr/>
          <a:lstStyle/>
          <a:p>
            <a:pPr>
              <a:defRPr/>
            </a:pPr>
            <a:r>
              <a:rPr lang="en-US" smtClean="0"/>
              <a:t>Doc #: 5-15-0054-00-agen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14</a:t>
            </a:fld>
            <a:endParaRPr lang="en-US"/>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z="3200" dirty="0" smtClean="0"/>
              <a:t> Using Monthly WG Meeting</a:t>
            </a:r>
            <a:br>
              <a:rPr sz="3200" dirty="0" smtClean="0"/>
            </a:br>
            <a:r>
              <a:rPr sz="3200" dirty="0" smtClean="0"/>
              <a:t>Electronic Meeting Details</a:t>
            </a:r>
            <a:br>
              <a:rPr sz="3200" dirty="0" smtClean="0"/>
            </a:br>
            <a:r>
              <a:rPr lang="en-US" sz="3200" dirty="0" smtClean="0"/>
              <a:t>(All 4 days: 7/27-30/15)</a:t>
            </a:r>
            <a:endParaRPr sz="3200" dirty="0" smtClean="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BD3B1EF6-6540-4CB8-92B8-49BA5010DB3B}" type="datetime1">
              <a:rPr lang="en-US" smtClean="0"/>
              <a:t>8/4/2015</a:t>
            </a:fld>
            <a:endParaRPr lang="en-US"/>
          </a:p>
        </p:txBody>
      </p:sp>
      <p:sp>
        <p:nvSpPr>
          <p:cNvPr id="3" name="Footer Placeholder 2"/>
          <p:cNvSpPr>
            <a:spLocks noGrp="1"/>
          </p:cNvSpPr>
          <p:nvPr>
            <p:ph type="ftr" sz="quarter" idx="11"/>
          </p:nvPr>
        </p:nvSpPr>
        <p:spPr/>
        <p:txBody>
          <a:bodyPr/>
          <a:lstStyle/>
          <a:p>
            <a:pPr>
              <a:defRPr/>
            </a:pPr>
            <a:r>
              <a:rPr lang="en-US" smtClean="0"/>
              <a:t>Doc #: 5-15-0054-00-agen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Germany: +49 (0) 692 5736 7210 </a:t>
            </a:r>
            <a:br>
              <a:rPr lang="en-US" dirty="0"/>
            </a:br>
            <a:r>
              <a:rPr lang="en-US" dirty="0"/>
              <a:t>Ireland: +353 (0) 14 845 978 </a:t>
            </a:r>
            <a:br>
              <a:rPr lang="en-US" dirty="0"/>
            </a:br>
            <a:r>
              <a:rPr lang="en-US" dirty="0"/>
              <a:t>Italy: +39 0 553 98 95 67 </a:t>
            </a:r>
            <a:br>
              <a:rPr lang="en-US" dirty="0"/>
            </a:br>
            <a:r>
              <a:rPr lang="en-US" dirty="0"/>
              <a:t>Netherlands: +31 (0) 208 080 381 </a:t>
            </a:r>
            <a:br>
              <a:rPr lang="en-US" dirty="0"/>
            </a:br>
            <a:r>
              <a:rPr lang="en-US" dirty="0"/>
              <a:t>New Zealand: +64 (0) 4 974 7214 </a:t>
            </a:r>
            <a:br>
              <a:rPr lang="en-US" dirty="0"/>
            </a:br>
            <a:r>
              <a:rPr lang="en-US" dirty="0"/>
              <a:t>Norway: +47 21 03 58 98 </a:t>
            </a:r>
            <a:br>
              <a:rPr lang="en-US" dirty="0"/>
            </a:br>
            <a:r>
              <a:rPr lang="en-US" dirty="0"/>
              <a:t>Spain: +34 955 32 0845 </a:t>
            </a:r>
            <a:br>
              <a:rPr lang="en-US" dirty="0"/>
            </a:br>
            <a:r>
              <a:rPr lang="en-US" dirty="0"/>
              <a:t>Sweden: +46 (0) 853 527 836 </a:t>
            </a:r>
            <a:br>
              <a:rPr lang="en-US" dirty="0"/>
            </a:br>
            <a:r>
              <a:rPr lang="en-US" dirty="0"/>
              <a:t>Switzerland: +41 (0) 435 0167 09 </a:t>
            </a:r>
            <a:br>
              <a:rPr lang="en-US" dirty="0"/>
            </a:br>
            <a:r>
              <a:rPr lang="en-US" dirty="0"/>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7F6C2D10-8FA9-4E12-99A3-EC5B210753CD}" type="datetime1">
              <a:rPr lang="en-US" smtClean="0"/>
              <a:t>8/4/2015</a:t>
            </a:fld>
            <a:endParaRPr lang="en-US"/>
          </a:p>
        </p:txBody>
      </p:sp>
      <p:sp>
        <p:nvSpPr>
          <p:cNvPr id="3" name="Footer Placeholder 2"/>
          <p:cNvSpPr>
            <a:spLocks noGrp="1"/>
          </p:cNvSpPr>
          <p:nvPr>
            <p:ph type="ftr" sz="quarter" idx="11"/>
          </p:nvPr>
        </p:nvSpPr>
        <p:spPr/>
        <p:txBody>
          <a:bodyPr/>
          <a:lstStyle/>
          <a:p>
            <a:pPr>
              <a:defRPr/>
            </a:pPr>
            <a:r>
              <a:rPr lang="en-US" smtClean="0"/>
              <a:t>Doc #: 5-15-0054-00-agen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0"/>
            <a:ext cx="8229600" cy="1143001"/>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58EA8314-BB5C-484C-8ACD-B10985233F13}" type="datetime1">
              <a:rPr lang="en-US" smtClean="0"/>
              <a:t>8/4/2015</a:t>
            </a:fld>
            <a:endParaRPr lang="en-US"/>
          </a:p>
        </p:txBody>
      </p:sp>
      <p:sp>
        <p:nvSpPr>
          <p:cNvPr id="4" name="Footer Placeholder 3"/>
          <p:cNvSpPr>
            <a:spLocks noGrp="1"/>
          </p:cNvSpPr>
          <p:nvPr>
            <p:ph type="ftr" sz="quarter" idx="11"/>
          </p:nvPr>
        </p:nvSpPr>
        <p:spPr/>
        <p:txBody>
          <a:bodyPr/>
          <a:lstStyle/>
          <a:p>
            <a:pPr>
              <a:defRPr/>
            </a:pPr>
            <a:r>
              <a:rPr lang="en-US" smtClean="0"/>
              <a:t>Doc #: 5-15-0054-00-agen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670718" y="5434610"/>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(6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019800" y="5332960"/>
            <a:ext cx="1828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No Quorum</a:t>
            </a:r>
            <a:r>
              <a:rPr lang="en-US" sz="2400" b="1" i="1" dirty="0">
                <a:solidFill>
                  <a:srgbClr val="FF0000"/>
                </a:solidFill>
                <a:latin typeface="Times New Roman" pitchFamily="18" charset="0"/>
              </a:rPr>
              <a:t> </a:t>
            </a:r>
            <a:r>
              <a:rPr lang="en-US" sz="2400" b="1" i="1" dirty="0" smtClean="0">
                <a:solidFill>
                  <a:srgbClr val="FF0000"/>
                </a:solidFill>
                <a:latin typeface="Times New Roman" pitchFamily="18" charset="0"/>
              </a:rPr>
              <a:t>was present!</a:t>
            </a:r>
            <a:endParaRPr lang="en-US" sz="2400" b="1" i="1" dirty="0">
              <a:solidFill>
                <a:srgbClr val="FF0000"/>
              </a:solidFill>
              <a:latin typeface="Times New Roman" pitchFamily="18" charset="0"/>
            </a:endParaRPr>
          </a:p>
        </p:txBody>
      </p:sp>
      <p:sp>
        <p:nvSpPr>
          <p:cNvPr id="9" name="TextBox 8"/>
          <p:cNvSpPr txBox="1"/>
          <p:nvPr/>
        </p:nvSpPr>
        <p:spPr>
          <a:xfrm>
            <a:off x="1795561" y="6058311"/>
            <a:ext cx="4398576" cy="369332"/>
          </a:xfrm>
          <a:prstGeom prst="rect">
            <a:avLst/>
          </a:prstGeom>
          <a:noFill/>
        </p:spPr>
        <p:txBody>
          <a:bodyPr wrap="none" rtlCol="0">
            <a:spAutoFit/>
          </a:bodyPr>
          <a:lstStyle/>
          <a:p>
            <a:r>
              <a:rPr lang="en-US" dirty="0" smtClean="0"/>
              <a:t>* If you see an error, please inform the chair!</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44791621"/>
              </p:ext>
            </p:extLst>
          </p:nvPr>
        </p:nvGraphicFramePr>
        <p:xfrm>
          <a:off x="1143000" y="838200"/>
          <a:ext cx="6477001" cy="4525970"/>
        </p:xfrm>
        <a:graphic>
          <a:graphicData uri="http://schemas.openxmlformats.org/drawingml/2006/table">
            <a:tbl>
              <a:tblPr>
                <a:tableStyleId>{5C22544A-7EE6-4342-B048-85BDC9FD1C3A}</a:tableStyleId>
              </a:tblPr>
              <a:tblGrid>
                <a:gridCol w="595890"/>
                <a:gridCol w="820956"/>
                <a:gridCol w="703044"/>
                <a:gridCol w="798319"/>
                <a:gridCol w="1281165"/>
                <a:gridCol w="2277627"/>
              </a:tblGrid>
              <a:tr h="450407">
                <a:tc>
                  <a:txBody>
                    <a:bodyPr/>
                    <a:lstStyle/>
                    <a:p>
                      <a:pPr algn="l" fontAlgn="b"/>
                      <a:r>
                        <a:rPr lang="en-US" sz="900" u="none" strike="noStrike" dirty="0">
                          <a:effectLst/>
                        </a:rPr>
                        <a:t>Last 2 WG Credit?</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WG Status</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b="0" i="0" u="none" strike="noStrike" dirty="0" smtClean="0">
                          <a:solidFill>
                            <a:srgbClr val="000000"/>
                          </a:solidFill>
                          <a:effectLst/>
                          <a:latin typeface="Calibri" panose="020F0502020204030204" pitchFamily="34" charset="0"/>
                        </a:rPr>
                        <a:t>Attendance</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Member</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Syracuse University (Act. Secretary)</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b="0" i="0" u="none" strike="noStrike" dirty="0" smtClean="0">
                          <a:solidFill>
                            <a:srgbClr val="000000"/>
                          </a:solidFill>
                          <a:effectLst/>
                          <a:latin typeface="Calibri" panose="020F0502020204030204" pitchFamily="34" charset="0"/>
                        </a:rPr>
                        <a:t>x</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Harris</a:t>
                      </a:r>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Member</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err="1">
                          <a:effectLst/>
                        </a:rPr>
                        <a:t>VIStology</a:t>
                      </a:r>
                      <a:r>
                        <a:rPr lang="en-US" sz="900" u="none" strike="noStrike" dirty="0">
                          <a:effectLst/>
                        </a:rPr>
                        <a:t> &amp; Northeastern University</a:t>
                      </a:r>
                      <a:endParaRPr lang="en-US" sz="900" b="0" i="0" u="none" strike="noStrike" dirty="0">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Member</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Member</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b="0" i="0" u="none" strike="noStrike" dirty="0" smtClean="0">
                          <a:solidFill>
                            <a:srgbClr val="000000"/>
                          </a:solidFill>
                          <a:effectLst/>
                          <a:latin typeface="Calibri" panose="020F0502020204030204" pitchFamily="34" charset="0"/>
                        </a:rPr>
                        <a:t>x</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Sam</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Schmitz</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Member</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b="0" i="0" u="none" strike="noStrike" dirty="0" smtClean="0">
                          <a:solidFill>
                            <a:srgbClr val="000000"/>
                          </a:solidFill>
                          <a:effectLst/>
                          <a:latin typeface="Calibri" panose="020F0502020204030204" pitchFamily="34" charset="0"/>
                        </a:rPr>
                        <a:t>x</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Mat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Sherman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BAE Systems (Chair)</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Member</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b="0" i="0" u="none" strike="noStrike" dirty="0" smtClean="0">
                          <a:solidFill>
                            <a:srgbClr val="000000"/>
                          </a:solidFill>
                          <a:effectLst/>
                          <a:latin typeface="Calibri" panose="020F0502020204030204" pitchFamily="34" charset="0"/>
                        </a:rPr>
                        <a:t>x</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John </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Swain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Member</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Foundry Inc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Member</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Member</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Nilesh</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Khamberkar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Univ. of Buffalo</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Member</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b="0" i="0" u="none" strike="noStrike" dirty="0" smtClean="0">
                          <a:solidFill>
                            <a:srgbClr val="000000"/>
                          </a:solidFill>
                          <a:effectLst/>
                          <a:latin typeface="Calibri" panose="020F0502020204030204" pitchFamily="34" charset="0"/>
                        </a:rPr>
                        <a:t>x</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Colby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Harper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Pathfinder Wireless Corp</a:t>
                      </a:r>
                      <a:endParaRPr lang="en-US" sz="900" b="0" i="0" u="none" strike="noStrike">
                        <a:solidFill>
                          <a:srgbClr val="000000"/>
                        </a:solidFill>
                        <a:effectLst/>
                        <a:latin typeface="Calibri" panose="020F0502020204030204" pitchFamily="34" charset="0"/>
                      </a:endParaRPr>
                    </a:p>
                  </a:txBody>
                  <a:tcPr marL="6256" marR="6256" marT="6256" marB="0" anchor="b"/>
                </a:tc>
              </a:tr>
              <a:tr h="172030">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Yuriy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Posherstnik</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US Army RDECOM CERDEC</a:t>
                      </a:r>
                      <a:endParaRPr lang="en-US" sz="900" b="0" i="0" u="none" strike="noStrike" dirty="0">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Harris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Zebrowitz</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DISA/DSO - 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Jesse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Caufield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Keybridge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STAFF</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Jonathan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Goldberg</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IEEE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b="0" i="0" u="none" strike="noStrike" dirty="0" smtClean="0">
                          <a:solidFill>
                            <a:srgbClr val="000000"/>
                          </a:solidFill>
                          <a:effectLst/>
                          <a:latin typeface="Calibri" panose="020F0502020204030204" pitchFamily="34" charset="0"/>
                        </a:rPr>
                        <a:t>x</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Mark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Aerospace Corp.</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Andy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Lee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Andy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Clegg</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Yang Yi</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Chen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Northeastern University</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Paul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Falvell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CGI Group Inc.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Tim</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Fulford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Airbus </a:t>
                      </a:r>
                      <a:r>
                        <a:rPr lang="en-US" sz="900" u="none" strike="noStrike" dirty="0" err="1">
                          <a:effectLst/>
                        </a:rPr>
                        <a:t>Defence</a:t>
                      </a:r>
                      <a:r>
                        <a:rPr lang="en-US" sz="900" u="none" strike="noStrike" dirty="0">
                          <a:effectLst/>
                        </a:rPr>
                        <a:t> &amp; Space</a:t>
                      </a:r>
                      <a:endParaRPr lang="en-US" sz="900" b="0" i="0" u="none" strike="noStrike" dirty="0">
                        <a:solidFill>
                          <a:srgbClr val="000000"/>
                        </a:solidFill>
                        <a:effectLst/>
                        <a:latin typeface="Calibri" panose="020F0502020204030204" pitchFamily="34" charset="0"/>
                      </a:endParaRPr>
                    </a:p>
                  </a:txBody>
                  <a:tcPr marL="6256" marR="6256" marT="6256"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1143000"/>
          </a:xfrm>
        </p:spPr>
        <p:txBody>
          <a:bodyPr/>
          <a:lstStyle/>
          <a:p>
            <a:r>
              <a:rPr dirty="0" smtClean="0"/>
              <a:t> Draft </a:t>
            </a:r>
            <a:r>
              <a:rPr dirty="0" smtClean="0"/>
              <a:t>Agenda</a:t>
            </a:r>
            <a:endParaRPr dirty="0" smtClean="0"/>
          </a:p>
        </p:txBody>
      </p:sp>
      <p:sp>
        <p:nvSpPr>
          <p:cNvPr id="6147" name="Text Box 5040"/>
          <p:cNvSpPr txBox="1">
            <a:spLocks noChangeArrowheads="1"/>
          </p:cNvSpPr>
          <p:nvPr/>
        </p:nvSpPr>
        <p:spPr bwMode="auto">
          <a:xfrm>
            <a:off x="381000" y="762000"/>
            <a:ext cx="83820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 (to be performed daily)</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a:t>
            </a:r>
            <a:r>
              <a:rPr lang="en-US" dirty="0" smtClean="0">
                <a:latin typeface="Times New Roman" pitchFamily="18" charset="0"/>
              </a:rPr>
              <a:t>1900.5.2</a:t>
            </a:r>
          </a:p>
          <a:p>
            <a:pPr lvl="1">
              <a:buFont typeface="Calibri" pitchFamily="34" charset="0"/>
              <a:buAutoNum type="alphaLcPeriod"/>
            </a:pPr>
            <a:r>
              <a:rPr lang="en-US" dirty="0" smtClean="0">
                <a:latin typeface="Times New Roman" pitchFamily="18" charset="0"/>
              </a:rPr>
              <a:t>Vote to Ballot?</a:t>
            </a:r>
          </a:p>
          <a:p>
            <a:pPr>
              <a:buFont typeface="Calibri" pitchFamily="34" charset="0"/>
              <a:buAutoNum type="arabicPeriod"/>
            </a:pPr>
            <a:r>
              <a:rPr lang="en-US" dirty="0" err="1" smtClean="0">
                <a:latin typeface="Times New Roman" pitchFamily="18" charset="0"/>
              </a:rPr>
              <a:t>AoB</a:t>
            </a:r>
            <a:endParaRPr lang="en-US" dirty="0" smtClean="0">
              <a:latin typeface="Times New Roman" pitchFamily="18" charset="0"/>
            </a:endParaRPr>
          </a:p>
        </p:txBody>
      </p:sp>
      <p:sp>
        <p:nvSpPr>
          <p:cNvPr id="6148" name="TextBox 1"/>
          <p:cNvSpPr txBox="1">
            <a:spLocks noChangeArrowheads="1"/>
          </p:cNvSpPr>
          <p:nvPr/>
        </p:nvSpPr>
        <p:spPr bwMode="auto">
          <a:xfrm>
            <a:off x="4343400" y="3286244"/>
            <a:ext cx="31242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r>
              <a:rPr lang="en-US" sz="2400" b="1" i="1" dirty="0" smtClean="0">
                <a:solidFill>
                  <a:srgbClr val="FF0000"/>
                </a:solidFill>
                <a:latin typeface="Times New Roman" pitchFamily="18" charset="0"/>
              </a:rPr>
              <a:t>?</a:t>
            </a:r>
          </a:p>
          <a:p>
            <a:pPr eaLnBrk="1" hangingPunct="1"/>
            <a:r>
              <a:rPr lang="en-US" sz="2400" b="1" i="1" dirty="0" smtClean="0">
                <a:solidFill>
                  <a:srgbClr val="FF0000"/>
                </a:solidFill>
                <a:latin typeface="Times New Roman" pitchFamily="18" charset="0"/>
              </a:rPr>
              <a:t>None were requested.</a:t>
            </a:r>
          </a:p>
          <a:p>
            <a:pPr eaLnBrk="1" hangingPunct="1"/>
            <a:r>
              <a:rPr lang="en-US" sz="2400" b="1" i="1" dirty="0" smtClean="0">
                <a:solidFill>
                  <a:srgbClr val="FF0000"/>
                </a:solidFill>
                <a:latin typeface="Times New Roman" pitchFamily="18" charset="0"/>
              </a:rPr>
              <a:t>No vote as no quorum</a:t>
            </a:r>
          </a:p>
          <a:p>
            <a:pPr eaLnBrk="1" hangingPunct="1"/>
            <a:r>
              <a:rPr lang="en-US" sz="2400" b="1" i="1" dirty="0" smtClean="0">
                <a:solidFill>
                  <a:srgbClr val="FF0000"/>
                </a:solidFill>
                <a:latin typeface="Times New Roman" pitchFamily="18" charset="0"/>
              </a:rPr>
              <a:t>Proceeded in Ad Hoc</a:t>
            </a:r>
            <a:endParaRPr lang="en-US" sz="2400" b="1" i="1" dirty="0">
              <a:solidFill>
                <a:srgbClr val="FF0000"/>
              </a:solidFill>
              <a:latin typeface="Times New Roman" pitchFamily="18" charset="0"/>
            </a:endParaRPr>
          </a:p>
        </p:txBody>
      </p:sp>
      <p:sp>
        <p:nvSpPr>
          <p:cNvPr id="2" name="Date Placeholder 1"/>
          <p:cNvSpPr>
            <a:spLocks noGrp="1"/>
          </p:cNvSpPr>
          <p:nvPr>
            <p:ph type="dt" sz="quarter" idx="10"/>
          </p:nvPr>
        </p:nvSpPr>
        <p:spPr/>
        <p:txBody>
          <a:bodyPr/>
          <a:lstStyle/>
          <a:p>
            <a:pPr>
              <a:defRPr/>
            </a:pPr>
            <a:fld id="{4E7CEAFB-5605-4733-B39F-4E41E8FA5AE2}" type="datetime1">
              <a:rPr lang="en-US" smtClean="0"/>
              <a:t>8/4/2015</a:t>
            </a:fld>
            <a:endParaRPr lang="en-US"/>
          </a:p>
        </p:txBody>
      </p:sp>
      <p:sp>
        <p:nvSpPr>
          <p:cNvPr id="3" name="Footer Placeholder 2"/>
          <p:cNvSpPr>
            <a:spLocks noGrp="1"/>
          </p:cNvSpPr>
          <p:nvPr>
            <p:ph type="ftr" sz="quarter" idx="11"/>
          </p:nvPr>
        </p:nvSpPr>
        <p:spPr/>
        <p:txBody>
          <a:bodyPr/>
          <a:lstStyle/>
          <a:p>
            <a:pPr>
              <a:defRPr/>
            </a:pPr>
            <a:r>
              <a:rPr lang="en-US" smtClean="0"/>
              <a:t>Doc #: 5-15-0054-00-agen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E747A646-2EAA-484D-9626-4D6D9E900AD9}" type="datetime1">
              <a:rPr lang="en-US" smtClean="0"/>
              <a:t>8/4/2015</a:t>
            </a:fld>
            <a:endParaRPr lang="en-US"/>
          </a:p>
        </p:txBody>
      </p:sp>
      <p:sp>
        <p:nvSpPr>
          <p:cNvPr id="3" name="Footer Placeholder 2"/>
          <p:cNvSpPr>
            <a:spLocks noGrp="1"/>
          </p:cNvSpPr>
          <p:nvPr>
            <p:ph type="ftr" sz="quarter" idx="11"/>
          </p:nvPr>
        </p:nvSpPr>
        <p:spPr/>
        <p:txBody>
          <a:bodyPr/>
          <a:lstStyle/>
          <a:p>
            <a:pPr>
              <a:defRPr/>
            </a:pPr>
            <a:r>
              <a:rPr lang="en-US" smtClean="0"/>
              <a:t>Doc #: 5-15-0054-00-agen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7E76365F-D330-493F-BE2D-8969F85A813E}" type="datetime1">
              <a:rPr lang="en-US" smtClean="0"/>
              <a:t>8/4/2015</a:t>
            </a:fld>
            <a:endParaRPr lang="en-US"/>
          </a:p>
        </p:txBody>
      </p:sp>
      <p:sp>
        <p:nvSpPr>
          <p:cNvPr id="3" name="Footer Placeholder 2"/>
          <p:cNvSpPr>
            <a:spLocks noGrp="1"/>
          </p:cNvSpPr>
          <p:nvPr>
            <p:ph type="ftr" sz="quarter" idx="11"/>
          </p:nvPr>
        </p:nvSpPr>
        <p:spPr/>
        <p:txBody>
          <a:bodyPr/>
          <a:lstStyle/>
          <a:p>
            <a:pPr>
              <a:defRPr/>
            </a:pPr>
            <a:r>
              <a:rPr lang="en-US" smtClean="0"/>
              <a:t>Doc #: 5-15-0054-00-agen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48C1BC5D-B755-44C6-B847-9A097AD3A1CF}" type="datetime1">
              <a:rPr lang="en-US" smtClean="0"/>
              <a:t>8/4/2015</a:t>
            </a:fld>
            <a:endParaRPr lang="en-US"/>
          </a:p>
        </p:txBody>
      </p:sp>
      <p:sp>
        <p:nvSpPr>
          <p:cNvPr id="3" name="Footer Placeholder 2"/>
          <p:cNvSpPr>
            <a:spLocks noGrp="1"/>
          </p:cNvSpPr>
          <p:nvPr>
            <p:ph type="ftr" sz="quarter" idx="11"/>
          </p:nvPr>
        </p:nvSpPr>
        <p:spPr/>
        <p:txBody>
          <a:bodyPr/>
          <a:lstStyle/>
          <a:p>
            <a:pPr>
              <a:defRPr/>
            </a:pPr>
            <a:r>
              <a:rPr lang="en-US" smtClean="0"/>
              <a:t>Doc #: 5-15-0054-00-agen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4681FB5E-C4C3-4535-BA75-E16204B272FB}" type="datetime1">
              <a:rPr lang="en-US" smtClean="0"/>
              <a:t>8/4/2015</a:t>
            </a:fld>
            <a:endParaRPr lang="en-US"/>
          </a:p>
        </p:txBody>
      </p:sp>
      <p:sp>
        <p:nvSpPr>
          <p:cNvPr id="3" name="Footer Placeholder 2"/>
          <p:cNvSpPr>
            <a:spLocks noGrp="1"/>
          </p:cNvSpPr>
          <p:nvPr>
            <p:ph type="ftr" sz="quarter" idx="11"/>
          </p:nvPr>
        </p:nvSpPr>
        <p:spPr/>
        <p:txBody>
          <a:bodyPr/>
          <a:lstStyle/>
          <a:p>
            <a:pPr>
              <a:defRPr/>
            </a:pPr>
            <a:r>
              <a:rPr lang="en-US" smtClean="0"/>
              <a:t>Doc #: 5-15-0054-00-agen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8212</TotalTime>
  <Words>1397</Words>
  <Application>Microsoft Office PowerPoint</Application>
  <PresentationFormat>On-screen Show (4:3)</PresentationFormat>
  <Paragraphs>284</Paragraphs>
  <Slides>14</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Helvetica</vt:lpstr>
      <vt:lpstr>Monotype Sorts</vt:lpstr>
      <vt:lpstr>Times New Roman</vt:lpstr>
      <vt:lpstr>Office Theme</vt:lpstr>
      <vt:lpstr>PowerPoint Presentation</vt:lpstr>
      <vt:lpstr> Using Monthly WG Meeting Electronic Meeting Details (All 4 days: 7/27-30/15)</vt:lpstr>
      <vt:lpstr>Rules</vt:lpstr>
      <vt:lpstr>Current Membership*</vt:lpstr>
      <vt:lpstr> Draft Agenda</vt:lpstr>
      <vt:lpstr>Participants, Patents, and Duty to Inform</vt:lpstr>
      <vt:lpstr>Patent Related Links</vt:lpstr>
      <vt:lpstr>Call for Potentially Essential Patents</vt:lpstr>
      <vt:lpstr>Other Guidelines for IEEE WG Meetings</vt:lpstr>
      <vt:lpstr>Status on LOA Requests</vt:lpstr>
      <vt:lpstr>Status of 1900.5.2</vt:lpstr>
      <vt:lpstr>Motion to move 1900.5.2 to Sponsor Ballot</vt:lpstr>
      <vt:lpstr>Next 1900.5 meeting</vt:lpstr>
      <vt:lpstr>AoB?</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194</cp:revision>
  <dcterms:created xsi:type="dcterms:W3CDTF">2013-08-13T02:52:21Z</dcterms:created>
  <dcterms:modified xsi:type="dcterms:W3CDTF">2015-08-04T16:23:08Z</dcterms:modified>
</cp:coreProperties>
</file>