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15" r:id="rId3"/>
    <p:sldId id="359" r:id="rId4"/>
    <p:sldId id="337" r:id="rId5"/>
    <p:sldId id="313" r:id="rId6"/>
    <p:sldId id="332" r:id="rId7"/>
    <p:sldId id="350" r:id="rId8"/>
    <p:sldId id="317" r:id="rId9"/>
    <p:sldId id="352" r:id="rId10"/>
    <p:sldId id="353" r:id="rId11"/>
    <p:sldId id="354" r:id="rId12"/>
    <p:sldId id="355" r:id="rId13"/>
    <p:sldId id="358" r:id="rId14"/>
    <p:sldId id="361" r:id="rId15"/>
    <p:sldId id="336" r:id="rId16"/>
    <p:sldId id="348" r:id="rId17"/>
    <p:sldId id="335" r:id="rId18"/>
    <p:sldId id="360" r:id="rId19"/>
    <p:sldId id="307" r:id="rId20"/>
    <p:sldId id="344" r:id="rId21"/>
    <p:sldId id="346" r:id="rId22"/>
    <p:sldId id="347" r:id="rId23"/>
    <p:sldId id="35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329959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9</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C5E5EB9-74A8-437B-911F-ED700C10C207}" type="datetime1">
              <a:rPr lang="en-US" smtClean="0"/>
              <a:t>7/30/2015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2522AC-2E49-41B7-98A8-76E105963DC1}" type="datetime1">
              <a:rPr lang="en-US" smtClean="0"/>
              <a:t>7/30/2015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C2DB593-2ECE-4BC1-B63A-014BF2D5E36E}" type="datetime1">
              <a:rPr lang="en-US" smtClean="0"/>
              <a:t>7/30/2015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FECB47-3274-4E7F-AD4E-4453A87B44D7}" type="datetime1">
              <a:rPr lang="en-US" smtClean="0"/>
              <a:t>7/30/2015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3AEA9B0-4951-45C3-8DF8-62F4A9DC54F3}" type="datetime1">
              <a:rPr lang="en-US" smtClean="0"/>
              <a:t>7/30/2015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CB7FA0C-0E67-45F7-8E44-92A3EC29997E}" type="datetime1">
              <a:rPr lang="en-US" smtClean="0"/>
              <a:t>7/30/2015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7E6A066-9CB8-49BE-A970-22BE651A9E96}" type="datetime1">
              <a:rPr lang="en-US" smtClean="0"/>
              <a:t>7/30/2015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BE2BD56-7667-40D1-B19F-965F6D994068}" type="datetime1">
              <a:rPr lang="en-US" smtClean="0"/>
              <a:t>7/30/2015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1F31B9-618A-4351-BE63-54B59F144CEA}" type="datetime1">
              <a:rPr lang="en-US" smtClean="0"/>
              <a:t>7/30/2015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556FC7C-1798-47BB-94F5-C557D57FB671}" type="datetime1">
              <a:rPr lang="en-US" smtClean="0"/>
              <a:t>7/30/2015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54CDB52-A2A1-4FA4-A687-712E6777BD49}" type="datetime1">
              <a:rPr lang="en-US" smtClean="0"/>
              <a:t>7/30/2015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5-15-0050-04-agen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43F0CC9-A4BA-4FE6-88FD-C44F51B509C1}" type="datetime1">
              <a:rPr lang="en-US" smtClean="0"/>
              <a:t>7/30/2015</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5-15-0050-04-agen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128132477"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51F071-BBEA-42CD-87C9-CBE83C5DBFB3}" type="datetime1">
              <a:rPr lang="en-US" smtClean="0">
                <a:solidFill>
                  <a:srgbClr val="000099"/>
                </a:solidFill>
              </a:rPr>
              <a:t>7/30/2015</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3997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27-30 July </a:t>
            </a:r>
            <a:r>
              <a:rPr lang="en-US" sz="1200" b="1" dirty="0">
                <a:latin typeface="Arial" pitchFamily="34" charset="0"/>
                <a:cs typeface="Times New Roman" pitchFamily="18" charset="0"/>
              </a:rPr>
              <a:t>2015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29 July </a:t>
            </a:r>
            <a:r>
              <a:rPr lang="en-US" sz="1200" b="1" dirty="0">
                <a:latin typeface="Arial" pitchFamily="34" charset="0"/>
                <a:cs typeface="Times New Roman" pitchFamily="18" charset="0"/>
              </a:rPr>
              <a:t>2015</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5-15-0050-04-agen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5-15-0050-04-agen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6D71B40D-FF8D-4888-BD68-3631757480CB}"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3B9584E0-1231-440E-8506-C50FD194A012}"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9F0BBCF4-419F-475F-9CBE-A562776D1676}"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LOA Requests</a:t>
            </a:r>
            <a:endParaRPr lang="en-US" dirty="0"/>
          </a:p>
        </p:txBody>
      </p:sp>
      <p:sp>
        <p:nvSpPr>
          <p:cNvPr id="3" name="Content Placeholder 2"/>
          <p:cNvSpPr>
            <a:spLocks noGrp="1"/>
          </p:cNvSpPr>
          <p:nvPr>
            <p:ph idx="1"/>
          </p:nvPr>
        </p:nvSpPr>
        <p:spPr/>
        <p:txBody>
          <a:bodyPr/>
          <a:lstStyle/>
          <a:p>
            <a:r>
              <a:rPr lang="en-US" dirty="0" smtClean="0"/>
              <a:t>I’ve been requested to secure an LOA regarding US </a:t>
            </a:r>
            <a:r>
              <a:rPr lang="en-US" dirty="0"/>
              <a:t>Patent </a:t>
            </a:r>
            <a:r>
              <a:rPr lang="en-US" dirty="0" smtClean="0"/>
              <a:t>8,279,786 (</a:t>
            </a:r>
            <a:r>
              <a:rPr lang="es-ES" dirty="0" err="1" smtClean="0"/>
              <a:t>Rivada</a:t>
            </a:r>
            <a:r>
              <a:rPr lang="es-ES" dirty="0" smtClean="0"/>
              <a:t> </a:t>
            </a:r>
            <a:r>
              <a:rPr lang="es-ES" dirty="0"/>
              <a:t>Networks, LLC, </a:t>
            </a:r>
            <a:r>
              <a:rPr lang="es-ES" dirty="0" smtClean="0"/>
              <a:t>Arlington</a:t>
            </a:r>
            <a:r>
              <a:rPr lang="es-ES" dirty="0"/>
              <a:t>, </a:t>
            </a:r>
            <a:r>
              <a:rPr lang="es-ES" dirty="0" smtClean="0"/>
              <a:t>VA)</a:t>
            </a:r>
          </a:p>
          <a:p>
            <a:pPr lvl="1"/>
            <a:r>
              <a:rPr lang="en-US" dirty="0" smtClean="0"/>
              <a:t>Initiated </a:t>
            </a:r>
            <a:r>
              <a:rPr lang="en-US" dirty="0"/>
              <a:t>contact with the </a:t>
            </a:r>
            <a:r>
              <a:rPr lang="en-US" dirty="0" smtClean="0"/>
              <a:t>company</a:t>
            </a:r>
          </a:p>
          <a:p>
            <a:pPr lvl="1"/>
            <a:r>
              <a:rPr lang="en-US" dirty="0" smtClean="0"/>
              <a:t>Searching for correct contact point</a:t>
            </a:r>
          </a:p>
          <a:p>
            <a:endParaRPr lang="en-US" dirty="0"/>
          </a:p>
        </p:txBody>
      </p:sp>
      <p:sp>
        <p:nvSpPr>
          <p:cNvPr id="4" name="Date Placeholder 3"/>
          <p:cNvSpPr>
            <a:spLocks noGrp="1"/>
          </p:cNvSpPr>
          <p:nvPr>
            <p:ph type="dt" sz="half" idx="10"/>
          </p:nvPr>
        </p:nvSpPr>
        <p:spPr/>
        <p:txBody>
          <a:bodyPr/>
          <a:lstStyle/>
          <a:p>
            <a:pPr>
              <a:defRPr/>
            </a:pPr>
            <a:fld id="{5D69D97B-75DC-42CC-93B4-80DB3235554B}"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2704613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274638"/>
            <a:ext cx="8382000" cy="1143000"/>
          </a:xfrm>
        </p:spPr>
        <p:txBody>
          <a:bodyPr/>
          <a:lstStyle/>
          <a:p>
            <a:r>
              <a:rPr lang="en-US" dirty="0" smtClean="0"/>
              <a:t>Motion to confirm actions of 1900.5</a:t>
            </a:r>
            <a:endParaRPr dirty="0" smtClean="0"/>
          </a:p>
        </p:txBody>
      </p:sp>
      <p:sp>
        <p:nvSpPr>
          <p:cNvPr id="12291" name="Content Placeholder 2"/>
          <p:cNvSpPr>
            <a:spLocks noGrp="1"/>
          </p:cNvSpPr>
          <p:nvPr>
            <p:ph idx="1"/>
          </p:nvPr>
        </p:nvSpPr>
        <p:spPr/>
        <p:txBody>
          <a:bodyPr/>
          <a:lstStyle/>
          <a:p>
            <a:r>
              <a:rPr dirty="0" smtClean="0"/>
              <a:t>Motion to confirm the actions taken by IEEE 1900.5 during the period 7/27-30/15.</a:t>
            </a:r>
          </a:p>
          <a:p>
            <a:endParaRPr lang="en-US" dirty="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E763BD4C-FC6D-433D-8804-B22EB715CE5A}"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2215627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dirty="0" smtClean="0"/>
              <a:t>1900.5.1 Status</a:t>
            </a:r>
          </a:p>
        </p:txBody>
      </p:sp>
      <p:sp>
        <p:nvSpPr>
          <p:cNvPr id="13315" name="Content Placeholder 2"/>
          <p:cNvSpPr>
            <a:spLocks noGrp="1"/>
          </p:cNvSpPr>
          <p:nvPr>
            <p:ph idx="1"/>
          </p:nvPr>
        </p:nvSpPr>
        <p:spPr/>
        <p:txBody>
          <a:bodyPr/>
          <a:lstStyle/>
          <a:p>
            <a:r>
              <a:rPr dirty="0" smtClean="0"/>
              <a:t>Review of draft through Clause 4</a:t>
            </a:r>
          </a:p>
        </p:txBody>
      </p:sp>
      <p:sp>
        <p:nvSpPr>
          <p:cNvPr id="4" name="Date Placeholder 3"/>
          <p:cNvSpPr>
            <a:spLocks noGrp="1"/>
          </p:cNvSpPr>
          <p:nvPr>
            <p:ph type="dt" sz="quarter" idx="10"/>
          </p:nvPr>
        </p:nvSpPr>
        <p:spPr/>
        <p:txBody>
          <a:bodyPr/>
          <a:lstStyle/>
          <a:p>
            <a:pPr>
              <a:defRPr/>
            </a:pPr>
            <a:fld id="{64CEEB84-2005-4A27-9465-FEFC59C5B891}"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95AE1513-E4C2-4BC9-B4F7-27CED324D4FB}"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smtClean="0"/>
              <a:t>Working Schedule for 1900.5.1</a:t>
            </a:r>
          </a:p>
        </p:txBody>
      </p:sp>
      <p:sp>
        <p:nvSpPr>
          <p:cNvPr id="10243" name="Content Placeholder 2"/>
          <p:cNvSpPr>
            <a:spLocks noGrp="1"/>
          </p:cNvSpPr>
          <p:nvPr>
            <p:ph idx="1"/>
          </p:nvPr>
        </p:nvSpPr>
        <p:spPr>
          <a:xfrm>
            <a:off x="381000" y="1447800"/>
            <a:ext cx="8229600" cy="4525963"/>
          </a:xfrm>
        </p:spPr>
        <p:txBody>
          <a:bodyPr/>
          <a:lstStyle/>
          <a:p>
            <a:r>
              <a:rPr sz="1400" dirty="0" smtClean="0"/>
              <a:t>Complete Draft for Clause 4					7/30</a:t>
            </a:r>
          </a:p>
          <a:p>
            <a:r>
              <a:rPr sz="1400" dirty="0" smtClean="0"/>
              <a:t>Complete Draft for Clause 5					10/15</a:t>
            </a:r>
          </a:p>
          <a:p>
            <a:r>
              <a:rPr sz="1400" dirty="0" smtClean="0"/>
              <a:t>Complete Draft for Clause 6					1/16</a:t>
            </a:r>
          </a:p>
          <a:p>
            <a:r>
              <a:rPr sz="1400" dirty="0" smtClean="0"/>
              <a:t>Complete Draft for Clause 7					3/16</a:t>
            </a:r>
          </a:p>
          <a:p>
            <a:r>
              <a:rPr sz="1400" dirty="0" smtClean="0"/>
              <a:t>Annex A						6/16</a:t>
            </a:r>
          </a:p>
          <a:p>
            <a:r>
              <a:rPr sz="1400" dirty="0" smtClean="0"/>
              <a:t>First WG Ballot						6/16</a:t>
            </a:r>
          </a:p>
          <a:p>
            <a:r>
              <a:rPr sz="1400" dirty="0" smtClean="0"/>
              <a:t>WG </a:t>
            </a:r>
            <a:r>
              <a:rPr sz="1400" dirty="0" err="1" smtClean="0"/>
              <a:t>Recirc</a:t>
            </a:r>
            <a:r>
              <a:rPr sz="1400" dirty="0" smtClean="0"/>
              <a:t>						8/16</a:t>
            </a:r>
          </a:p>
          <a:p>
            <a:r>
              <a:rPr sz="1400" dirty="0" smtClean="0"/>
              <a:t>WG </a:t>
            </a:r>
            <a:r>
              <a:rPr sz="1400" dirty="0" err="1" smtClean="0"/>
              <a:t>Recirc</a:t>
            </a:r>
            <a:r>
              <a:rPr sz="1400" dirty="0" smtClean="0"/>
              <a:t> 2						10/16</a:t>
            </a:r>
          </a:p>
          <a:p>
            <a:r>
              <a:rPr sz="1400" dirty="0" smtClean="0"/>
              <a:t>Sponsor Ballot						1/17</a:t>
            </a:r>
          </a:p>
          <a:p>
            <a:r>
              <a:rPr sz="1400" dirty="0" smtClean="0"/>
              <a:t>Sponsor </a:t>
            </a:r>
            <a:r>
              <a:rPr sz="1400" dirty="0" err="1" smtClean="0"/>
              <a:t>Recirc</a:t>
            </a:r>
            <a:r>
              <a:rPr sz="1400" dirty="0" smtClean="0"/>
              <a:t>						3/17</a:t>
            </a:r>
          </a:p>
          <a:p>
            <a:r>
              <a:rPr sz="1400" dirty="0" smtClean="0"/>
              <a:t>Sponsor </a:t>
            </a:r>
            <a:r>
              <a:rPr sz="1400" dirty="0" err="1" smtClean="0"/>
              <a:t>Recirc</a:t>
            </a:r>
            <a:r>
              <a:rPr sz="1400" dirty="0" smtClean="0"/>
              <a:t> 2						5/17</a:t>
            </a:r>
          </a:p>
          <a:p>
            <a:r>
              <a:rPr sz="1400" dirty="0" smtClean="0"/>
              <a:t>Submit to REVCOM						6/17</a:t>
            </a:r>
          </a:p>
          <a:p>
            <a:endParaRPr sz="1400" dirty="0" smtClean="0"/>
          </a:p>
          <a:p>
            <a:endParaRPr sz="1400" dirty="0" smtClean="0"/>
          </a:p>
        </p:txBody>
      </p:sp>
      <p:sp>
        <p:nvSpPr>
          <p:cNvPr id="4" name="Date Placeholder 3"/>
          <p:cNvSpPr>
            <a:spLocks noGrp="1"/>
          </p:cNvSpPr>
          <p:nvPr>
            <p:ph type="dt" sz="quarter" idx="10"/>
          </p:nvPr>
        </p:nvSpPr>
        <p:spPr/>
        <p:txBody>
          <a:bodyPr/>
          <a:lstStyle/>
          <a:p>
            <a:pPr>
              <a:defRPr/>
            </a:pPr>
            <a:fld id="{C1A5CA1D-E492-494D-9A47-32320791DC46}"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A0F08927-153C-41FB-9D57-802E1BB7957C}" type="slidenum">
              <a:rPr lang="en-US" smtClean="0"/>
              <a:pPr>
                <a:defRPr/>
              </a:pPr>
              <a:t>16</a:t>
            </a:fld>
            <a:endParaRPr lang="en-US"/>
          </a:p>
        </p:txBody>
      </p:sp>
    </p:spTree>
    <p:extLst>
      <p:ext uri="{BB962C8B-B14F-4D97-AF65-F5344CB8AC3E}">
        <p14:creationId xmlns:p14="http://schemas.microsoft.com/office/powerpoint/2010/main" val="859833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Status of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Reviewed draft</a:t>
            </a:r>
          </a:p>
          <a:p>
            <a:r>
              <a:rPr lang="en-US" dirty="0" smtClean="0"/>
              <a:t>Latest version uploaded</a:t>
            </a:r>
          </a:p>
          <a:p>
            <a:pPr lvl="1"/>
            <a:r>
              <a:rPr lang="en-US" dirty="0" smtClean="0"/>
              <a:t>No Schema</a:t>
            </a:r>
            <a:endParaRPr dirty="0" smtClean="0"/>
          </a:p>
        </p:txBody>
      </p:sp>
      <p:sp>
        <p:nvSpPr>
          <p:cNvPr id="4" name="Date Placeholder 3"/>
          <p:cNvSpPr>
            <a:spLocks noGrp="1"/>
          </p:cNvSpPr>
          <p:nvPr>
            <p:ph type="dt" sz="quarter" idx="10"/>
          </p:nvPr>
        </p:nvSpPr>
        <p:spPr/>
        <p:txBody>
          <a:bodyPr/>
          <a:lstStyle/>
          <a:p>
            <a:pPr>
              <a:defRPr/>
            </a:pPr>
            <a:fld id="{0D1FA0DA-FA14-49AB-878E-9BD8CBEEDC57}"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10243"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p>
          <a:p>
            <a:r>
              <a:rPr altLang="en-US" sz="1400" dirty="0" smtClean="0"/>
              <a:t>Vote to Sponsor Ballot					7/30/15</a:t>
            </a:r>
            <a:endParaRPr altLang="en-US" sz="1400" dirty="0" smtClean="0">
              <a:solidFill>
                <a:srgbClr val="FF0000"/>
              </a:solidFill>
            </a:endParaRPr>
          </a:p>
          <a:p>
            <a:r>
              <a:rPr altLang="en-US" sz="1400" dirty="0" smtClean="0"/>
              <a:t>Mandatory Editorial Coordination Completes				8/30/10</a:t>
            </a:r>
          </a:p>
          <a:p>
            <a:r>
              <a:rPr altLang="en-US" sz="1400" dirty="0" smtClean="0"/>
              <a:t>Conduct Ballot						8/30/15</a:t>
            </a:r>
          </a:p>
          <a:p>
            <a:r>
              <a:rPr altLang="en-US" sz="1400" dirty="0" smtClean="0"/>
              <a:t>Ballot completes						9/30/15</a:t>
            </a:r>
          </a:p>
          <a:p>
            <a:r>
              <a:rPr altLang="en-US" sz="1400" dirty="0" smtClean="0"/>
              <a:t>Form Comment Resolution subcommittee				9/30/15</a:t>
            </a:r>
          </a:p>
          <a:p>
            <a:r>
              <a:rPr altLang="en-US" sz="1400" dirty="0" smtClean="0"/>
              <a:t>Suggested resolutions available					10/30/15</a:t>
            </a:r>
          </a:p>
          <a:p>
            <a:r>
              <a:rPr altLang="en-US" sz="1400" dirty="0" smtClean="0"/>
              <a:t>Vote for Recirculation Ballot					11/6/15</a:t>
            </a:r>
          </a:p>
          <a:p>
            <a:r>
              <a:rPr altLang="en-US" sz="1400" dirty="0" smtClean="0"/>
              <a:t>Conduct </a:t>
            </a:r>
            <a:r>
              <a:rPr altLang="en-US" sz="1400" dirty="0" err="1" smtClean="0"/>
              <a:t>Recirc</a:t>
            </a:r>
            <a:r>
              <a:rPr altLang="en-US" sz="1400" dirty="0" smtClean="0"/>
              <a:t> Ballot					11/15/15</a:t>
            </a:r>
          </a:p>
          <a:p>
            <a:r>
              <a:rPr altLang="en-US" sz="1400" dirty="0" smtClean="0"/>
              <a:t>Ballot completes						12/1/15</a:t>
            </a:r>
          </a:p>
          <a:p>
            <a:r>
              <a:rPr altLang="en-US" sz="1400" dirty="0" smtClean="0"/>
              <a:t>Suggested comment resolutions available				12/15/15</a:t>
            </a:r>
          </a:p>
          <a:p>
            <a:r>
              <a:rPr altLang="en-US" sz="1400" dirty="0" smtClean="0"/>
              <a:t>Vote for </a:t>
            </a:r>
            <a:r>
              <a:rPr altLang="en-US" sz="1400" dirty="0" err="1" smtClean="0"/>
              <a:t>Recirc</a:t>
            </a:r>
            <a:r>
              <a:rPr altLang="en-US" sz="1400" dirty="0" smtClean="0"/>
              <a:t> Ballot					1/1/16</a:t>
            </a:r>
          </a:p>
          <a:p>
            <a:r>
              <a:rPr altLang="en-US" sz="1400" dirty="0" smtClean="0"/>
              <a:t>Conduct </a:t>
            </a:r>
            <a:r>
              <a:rPr altLang="en-US" sz="1400" dirty="0" err="1" smtClean="0"/>
              <a:t>Recirc</a:t>
            </a:r>
            <a:r>
              <a:rPr altLang="en-US" sz="1400" dirty="0" smtClean="0"/>
              <a:t> Ballot					1/15/16</a:t>
            </a:r>
          </a:p>
          <a:p>
            <a:r>
              <a:rPr altLang="en-US" sz="1400" dirty="0" smtClean="0"/>
              <a:t>Ballot completes						2/1/16</a:t>
            </a:r>
          </a:p>
          <a:p>
            <a:r>
              <a:rPr altLang="en-US" sz="1400" dirty="0" smtClean="0"/>
              <a:t>Approved by Standards Board					3/1/16</a:t>
            </a:r>
          </a:p>
          <a:p>
            <a:r>
              <a:rPr altLang="en-US" sz="1400" dirty="0" smtClean="0"/>
              <a:t>Reference implementation available				12/15</a:t>
            </a:r>
          </a:p>
          <a:p>
            <a:r>
              <a:rPr altLang="en-US" sz="1400" dirty="0" smtClean="0"/>
              <a:t>Certification available					3/16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6E5465D-0035-4F42-8500-EDAC8E38FC05}"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102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9F919BAB-46ED-42D1-9AD7-23915181C9C6}" type="slidenum">
              <a:rPr lang="en-US" altLang="en-US" sz="1200" smtClean="0"/>
              <a:pPr>
                <a:spcBef>
                  <a:spcPct val="0"/>
                </a:spcBef>
                <a:buFontTx/>
                <a:buNone/>
              </a:pPr>
              <a:t>18</a:t>
            </a:fld>
            <a:endParaRPr lang="en-US" altLang="en-US" sz="1200" smtClean="0"/>
          </a:p>
        </p:txBody>
      </p:sp>
    </p:spTree>
    <p:extLst>
      <p:ext uri="{BB962C8B-B14F-4D97-AF65-F5344CB8AC3E}">
        <p14:creationId xmlns:p14="http://schemas.microsoft.com/office/powerpoint/2010/main" val="39382726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0" y="274638"/>
            <a:ext cx="8382000" cy="1143000"/>
          </a:xfrm>
        </p:spPr>
        <p:txBody>
          <a:bodyPr/>
          <a:lstStyle/>
          <a:p>
            <a:r>
              <a:rPr lang="en-US" dirty="0" smtClean="0"/>
              <a:t>Motion to move 1900.5.2 to Sponsor Ballot</a:t>
            </a:r>
            <a:endParaRPr dirty="0" smtClean="0"/>
          </a:p>
        </p:txBody>
      </p:sp>
      <p:sp>
        <p:nvSpPr>
          <p:cNvPr id="12291" name="Content Placeholder 2"/>
          <p:cNvSpPr>
            <a:spLocks noGrp="1"/>
          </p:cNvSpPr>
          <p:nvPr>
            <p:ph idx="1"/>
          </p:nvPr>
        </p:nvSpPr>
        <p:spPr/>
        <p:txBody>
          <a:bodyPr/>
          <a:lstStyle/>
          <a:p>
            <a:r>
              <a:rPr dirty="0" smtClean="0"/>
              <a:t>Motion to instruct the IEEE 1900.5 Chair to take actions as required to conduct sponsor ballot on doc #xxx (the 1900.5.2 draft) and make editorial changes as required to ballot the draft.</a:t>
            </a:r>
            <a:endParaRPr lang="en-US" dirty="0"/>
          </a:p>
          <a:p>
            <a:r>
              <a:rPr dirty="0" smtClean="0"/>
              <a:t>Mover:  </a:t>
            </a:r>
          </a:p>
          <a:p>
            <a:endParaRPr dirty="0" smtClean="0"/>
          </a:p>
          <a:p>
            <a:r>
              <a:rPr dirty="0" smtClean="0"/>
              <a:t>Second:  </a:t>
            </a:r>
          </a:p>
        </p:txBody>
      </p:sp>
      <p:sp>
        <p:nvSpPr>
          <p:cNvPr id="4" name="Date Placeholder 3"/>
          <p:cNvSpPr>
            <a:spLocks noGrp="1"/>
          </p:cNvSpPr>
          <p:nvPr>
            <p:ph type="dt" sz="quarter" idx="10"/>
          </p:nvPr>
        </p:nvSpPr>
        <p:spPr/>
        <p:txBody>
          <a:bodyPr/>
          <a:lstStyle/>
          <a:p>
            <a:pPr>
              <a:defRPr/>
            </a:pPr>
            <a:fld id="{9A1EAA24-60D8-4F1D-A533-AF0712CF9147}"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19</a:t>
            </a:fld>
            <a:endParaRPr lang="en-US"/>
          </a:p>
        </p:txBody>
      </p:sp>
      <p:sp>
        <p:nvSpPr>
          <p:cNvPr id="1229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
        <p:nvSpPr>
          <p:cNvPr id="2" name="Rectangle 1"/>
          <p:cNvSpPr/>
          <p:nvPr/>
        </p:nvSpPr>
        <p:spPr>
          <a:xfrm rot="19265156">
            <a:off x="1163057" y="2321007"/>
            <a:ext cx="6817892" cy="2215991"/>
          </a:xfrm>
          <a:prstGeom prst="rect">
            <a:avLst/>
          </a:prstGeom>
          <a:noFill/>
        </p:spPr>
        <p:txBody>
          <a:bodyPr wrap="none" lIns="91440" tIns="45720" rIns="91440" bIns="45720">
            <a:spAutoFit/>
          </a:bodyPr>
          <a:lstStyle/>
          <a:p>
            <a:pPr algn="ctr"/>
            <a:r>
              <a:rPr lang="en-US" sz="138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DEFERED</a:t>
            </a:r>
            <a:endParaRPr lang="en-US" sz="138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Using Monthly WG Meeting</a:t>
            </a:r>
            <a:br>
              <a:rPr sz="3200" dirty="0" smtClean="0"/>
            </a:br>
            <a:r>
              <a:rPr sz="3200" dirty="0" smtClean="0"/>
              <a:t>Electronic Meeting Details</a:t>
            </a:r>
            <a:br>
              <a:rPr sz="3200" dirty="0" smtClean="0"/>
            </a:br>
            <a:r>
              <a:rPr lang="en-US" sz="3200" dirty="0" smtClean="0"/>
              <a:t>(All 4 days: 7/27-30/15)</a:t>
            </a:r>
            <a:endParaRPr sz="3200"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413E4289-EF04-41A1-A654-E40B7D51B72F}"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Germany: +49 (0) 692 5736 7210 </a:t>
            </a:r>
            <a:br>
              <a:rPr lang="en-US" dirty="0"/>
            </a:br>
            <a:r>
              <a:rPr lang="en-US" dirty="0"/>
              <a:t>Ireland: +353 (0) 14 845 978 </a:t>
            </a:r>
            <a:br>
              <a:rPr lang="en-US" dirty="0"/>
            </a:br>
            <a:r>
              <a:rPr lang="en-US" dirty="0"/>
              <a:t>Italy: +39 0 553 98 95 67 </a:t>
            </a:r>
            <a:br>
              <a:rPr lang="en-US" dirty="0"/>
            </a:br>
            <a:r>
              <a:rPr lang="en-US" dirty="0"/>
              <a:t>Netherlands: +31 (0) 208 080 381 </a:t>
            </a:r>
            <a:br>
              <a:rPr lang="en-US" dirty="0"/>
            </a:br>
            <a:r>
              <a:rPr lang="en-US" dirty="0"/>
              <a:t>New Zealand: +64 (0) 4 974 7214 </a:t>
            </a:r>
            <a:br>
              <a:rPr lang="en-US" dirty="0"/>
            </a:br>
            <a:r>
              <a:rPr lang="en-US" dirty="0"/>
              <a:t>Norway: +47 21 03 58 98 </a:t>
            </a:r>
            <a:br>
              <a:rPr lang="en-US" dirty="0"/>
            </a:br>
            <a:r>
              <a:rPr lang="en-US" dirty="0"/>
              <a:t>Spain: +34 955 32 0845 </a:t>
            </a:r>
            <a:br>
              <a:rPr lang="en-US" dirty="0"/>
            </a:br>
            <a:r>
              <a:rPr lang="en-US" dirty="0"/>
              <a:t>Sweden: +46 (0) 853 527 836 </a:t>
            </a:r>
            <a:br>
              <a:rPr lang="en-US" dirty="0"/>
            </a:br>
            <a:r>
              <a:rPr lang="en-US" dirty="0"/>
              <a:t>Switzerland: +41 (0) 435 0167 09 </a:t>
            </a:r>
            <a:br>
              <a:rPr lang="en-US" dirty="0"/>
            </a:br>
            <a:r>
              <a:rPr lang="en-US" dirty="0"/>
              <a:t>United Kingdom: +44 (0) 330 221 0086</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a:t>
            </a:r>
          </a:p>
          <a:p>
            <a:r>
              <a:rPr lang="en-US" dirty="0" smtClean="0"/>
              <a:t>1900.1</a:t>
            </a:r>
            <a:endParaRPr lang="en-US" dirty="0"/>
          </a:p>
          <a:p>
            <a:r>
              <a:rPr lang="en-US" dirty="0" smtClean="0"/>
              <a:t>Other?</a:t>
            </a:r>
          </a:p>
        </p:txBody>
      </p:sp>
      <p:sp>
        <p:nvSpPr>
          <p:cNvPr id="4" name="Date Placeholder 3"/>
          <p:cNvSpPr>
            <a:spLocks noGrp="1"/>
          </p:cNvSpPr>
          <p:nvPr>
            <p:ph type="dt" sz="quarter" idx="10"/>
          </p:nvPr>
        </p:nvSpPr>
        <p:spPr/>
        <p:txBody>
          <a:bodyPr/>
          <a:lstStyle/>
          <a:p>
            <a:pPr>
              <a:defRPr/>
            </a:pPr>
            <a:fld id="{B9CEC504-A39D-46D4-917A-CBF3FD643483}"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smtClean="0"/>
              <a:t>Marketing Inputs</a:t>
            </a:r>
          </a:p>
        </p:txBody>
      </p:sp>
      <p:sp>
        <p:nvSpPr>
          <p:cNvPr id="16387" name="Content Placeholder 2"/>
          <p:cNvSpPr>
            <a:spLocks noGrp="1"/>
          </p:cNvSpPr>
          <p:nvPr>
            <p:ph idx="1"/>
          </p:nvPr>
        </p:nvSpPr>
        <p:spPr>
          <a:xfrm>
            <a:off x="381000" y="1219200"/>
            <a:ext cx="8229600" cy="4525963"/>
          </a:xfrm>
        </p:spPr>
        <p:txBody>
          <a:bodyPr/>
          <a:lstStyle/>
          <a:p>
            <a:r>
              <a:rPr dirty="0" err="1" smtClean="0"/>
              <a:t>WInnForum</a:t>
            </a:r>
            <a:r>
              <a:rPr dirty="0" smtClean="0"/>
              <a:t> 3.5 GHz stakeholders </a:t>
            </a:r>
          </a:p>
          <a:p>
            <a:pPr lvl="1"/>
            <a:r>
              <a:rPr lang="en-US" dirty="0" smtClean="0"/>
              <a:t>Tutorial on Aug 5</a:t>
            </a:r>
          </a:p>
          <a:p>
            <a:pPr lvl="1"/>
            <a:r>
              <a:rPr lang="en-US" dirty="0" err="1" smtClean="0"/>
              <a:t>WinnF</a:t>
            </a:r>
            <a:r>
              <a:rPr lang="en-US" dirty="0" smtClean="0"/>
              <a:t> meeting on Aug 6</a:t>
            </a:r>
            <a:endParaRPr dirty="0" smtClean="0"/>
          </a:p>
          <a:p>
            <a:r>
              <a:rPr lang="en-US" dirty="0" smtClean="0"/>
              <a:t>NSC</a:t>
            </a:r>
          </a:p>
          <a:p>
            <a:pPr lvl="1"/>
            <a:r>
              <a:rPr lang="en-US" dirty="0" smtClean="0"/>
              <a:t>Meetings outside IEEE to promote 1900.5 based projects</a:t>
            </a:r>
            <a:endParaRPr dirty="0" smtClean="0"/>
          </a:p>
          <a:p>
            <a:r>
              <a:rPr dirty="0" err="1" smtClean="0"/>
              <a:t>DySPAN</a:t>
            </a:r>
            <a:r>
              <a:rPr dirty="0" smtClean="0"/>
              <a:t>-SC standards Paper and follow up</a:t>
            </a:r>
            <a:r>
              <a:rPr lang="en-US" dirty="0" smtClean="0"/>
              <a:t>…  Communications Magazine special issue</a:t>
            </a:r>
            <a:endParaRPr dirty="0" smtClean="0"/>
          </a:p>
          <a:p>
            <a:r>
              <a:rPr dirty="0" smtClean="0"/>
              <a:t>Others?</a:t>
            </a:r>
          </a:p>
        </p:txBody>
      </p:sp>
      <p:sp>
        <p:nvSpPr>
          <p:cNvPr id="4" name="Date Placeholder 3"/>
          <p:cNvSpPr>
            <a:spLocks noGrp="1"/>
          </p:cNvSpPr>
          <p:nvPr>
            <p:ph type="dt" sz="quarter" idx="10"/>
          </p:nvPr>
        </p:nvSpPr>
        <p:spPr/>
        <p:txBody>
          <a:bodyPr/>
          <a:lstStyle/>
          <a:p>
            <a:pPr>
              <a:defRPr/>
            </a:pPr>
            <a:fld id="{B0216E77-22C8-4451-A2AC-56F72D10DB9D}"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smtClean="0"/>
              <a:t>Meeting Planning</a:t>
            </a:r>
          </a:p>
        </p:txBody>
      </p:sp>
      <p:sp>
        <p:nvSpPr>
          <p:cNvPr id="17411" name="Content Placeholder 2"/>
          <p:cNvSpPr>
            <a:spLocks noGrp="1"/>
          </p:cNvSpPr>
          <p:nvPr>
            <p:ph idx="1"/>
          </p:nvPr>
        </p:nvSpPr>
        <p:spPr>
          <a:xfrm>
            <a:off x="457200" y="1143000"/>
            <a:ext cx="8229600" cy="4525963"/>
          </a:xfrm>
        </p:spPr>
        <p:txBody>
          <a:bodyPr/>
          <a:lstStyle/>
          <a:p>
            <a:r>
              <a:rPr lang="en-US" dirty="0" smtClean="0"/>
              <a:t>We will conduct </a:t>
            </a:r>
            <a:r>
              <a:rPr lang="en-US" dirty="0" smtClean="0"/>
              <a:t>August </a:t>
            </a:r>
            <a:r>
              <a:rPr lang="en-US" dirty="0"/>
              <a:t>4</a:t>
            </a:r>
            <a:r>
              <a:rPr lang="en-US" dirty="0" smtClean="0"/>
              <a:t> </a:t>
            </a:r>
            <a:r>
              <a:rPr lang="en-US" dirty="0" smtClean="0"/>
              <a:t>meeting</a:t>
            </a:r>
          </a:p>
          <a:p>
            <a:pPr lvl="1"/>
            <a:r>
              <a:rPr lang="en-US" dirty="0" smtClean="0"/>
              <a:t>Only agenda item is to consider Sponsor Ballot of 1900.5.2</a:t>
            </a:r>
            <a:endParaRPr lang="en-US" dirty="0" smtClean="0"/>
          </a:p>
          <a:p>
            <a:r>
              <a:rPr lang="en-US" dirty="0" smtClean="0"/>
              <a:t>Ad </a:t>
            </a:r>
            <a:r>
              <a:rPr lang="en-US" dirty="0" err="1" smtClean="0"/>
              <a:t>Hocs</a:t>
            </a:r>
            <a:r>
              <a:rPr lang="en-US" dirty="0" smtClean="0"/>
              <a:t>?</a:t>
            </a:r>
          </a:p>
          <a:p>
            <a:endParaRPr lang="en-US" dirty="0"/>
          </a:p>
          <a:p>
            <a:r>
              <a:rPr lang="en-US" dirty="0" smtClean="0"/>
              <a:t>Hosting of March / April 2016 </a:t>
            </a:r>
            <a:r>
              <a:rPr lang="en-US" dirty="0" err="1" smtClean="0"/>
              <a:t>Dy</a:t>
            </a:r>
            <a:r>
              <a:rPr lang="en-US" dirty="0" err="1" smtClean="0"/>
              <a:t>SPAN</a:t>
            </a:r>
            <a:r>
              <a:rPr lang="en-US" dirty="0" smtClean="0"/>
              <a:t>-SC meetings</a:t>
            </a:r>
          </a:p>
          <a:p>
            <a:pPr lvl="1"/>
            <a:r>
              <a:rPr lang="en-US" dirty="0" smtClean="0"/>
              <a:t>Collocate with </a:t>
            </a:r>
            <a:r>
              <a:rPr lang="en-US" dirty="0" err="1" smtClean="0"/>
              <a:t>WInnF</a:t>
            </a:r>
            <a:r>
              <a:rPr lang="en-US" dirty="0" smtClean="0"/>
              <a:t> in Reston VA (March 17)</a:t>
            </a:r>
          </a:p>
          <a:p>
            <a:pPr lvl="1"/>
            <a:r>
              <a:rPr lang="en-US" dirty="0" smtClean="0"/>
              <a:t>Host at IEEE in Piscataway NJ (March 21?)</a:t>
            </a:r>
            <a:endParaRPr lang="en-US" dirty="0" smtClean="0"/>
          </a:p>
        </p:txBody>
      </p:sp>
      <p:sp>
        <p:nvSpPr>
          <p:cNvPr id="4" name="Date Placeholder 3"/>
          <p:cNvSpPr>
            <a:spLocks noGrp="1"/>
          </p:cNvSpPr>
          <p:nvPr>
            <p:ph type="dt" sz="quarter" idx="10"/>
          </p:nvPr>
        </p:nvSpPr>
        <p:spPr/>
        <p:txBody>
          <a:bodyPr/>
          <a:lstStyle/>
          <a:p>
            <a:pPr>
              <a:defRPr/>
            </a:pPr>
            <a:fld id="{3E6B7AAC-322F-413F-B094-E03810E47444}"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dirty="0" err="1" smtClean="0"/>
              <a:t>AoB</a:t>
            </a:r>
            <a:r>
              <a:rPr dirty="0"/>
              <a:t>?</a:t>
            </a:r>
            <a:endParaRPr dirty="0" smtClean="0"/>
          </a:p>
        </p:txBody>
      </p:sp>
      <p:sp>
        <p:nvSpPr>
          <p:cNvPr id="17411" name="Content Placeholder 2"/>
          <p:cNvSpPr>
            <a:spLocks noGrp="1"/>
          </p:cNvSpPr>
          <p:nvPr>
            <p:ph idx="1"/>
          </p:nvPr>
        </p:nvSpPr>
        <p:spPr/>
        <p:txBody>
          <a:bodyPr/>
          <a:lstStyle/>
          <a:p>
            <a:endParaRPr dirty="0" smtClean="0"/>
          </a:p>
        </p:txBody>
      </p:sp>
      <p:sp>
        <p:nvSpPr>
          <p:cNvPr id="4" name="Date Placeholder 3"/>
          <p:cNvSpPr>
            <a:spLocks noGrp="1"/>
          </p:cNvSpPr>
          <p:nvPr>
            <p:ph type="dt" sz="quarter" idx="10"/>
          </p:nvPr>
        </p:nvSpPr>
        <p:spPr/>
        <p:txBody>
          <a:bodyPr/>
          <a:lstStyle/>
          <a:p>
            <a:pPr>
              <a:defRPr/>
            </a:pPr>
            <a:fld id="{2A28F253-9911-4557-804A-8D3024DC2FD7}"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292484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z="3200" dirty="0" smtClean="0"/>
              <a:t> Electronic Meeting Details for</a:t>
            </a:r>
            <a:br>
              <a:rPr sz="3200" dirty="0" smtClean="0"/>
            </a:br>
            <a:r>
              <a:rPr lang="en-US" sz="3200" dirty="0" smtClean="0"/>
              <a:t>Joint 1900.1/1900.5 meeting</a:t>
            </a:r>
            <a:br>
              <a:rPr lang="en-US" sz="3200" dirty="0" smtClean="0"/>
            </a:br>
            <a:r>
              <a:rPr lang="en-US" sz="3200" dirty="0" smtClean="0"/>
              <a:t>Tuesday </a:t>
            </a:r>
            <a:r>
              <a:rPr lang="de-DE" sz="3200" dirty="0"/>
              <a:t>2 PM </a:t>
            </a:r>
            <a:r>
              <a:rPr lang="de-DE" sz="3200" dirty="0" smtClean="0"/>
              <a:t>Berlin, 8 </a:t>
            </a:r>
            <a:r>
              <a:rPr lang="de-DE" sz="3200" dirty="0"/>
              <a:t>AM </a:t>
            </a:r>
            <a:r>
              <a:rPr lang="de-DE" sz="3200" dirty="0" smtClean="0"/>
              <a:t>NY, 9 </a:t>
            </a:r>
            <a:r>
              <a:rPr lang="de-DE" sz="3200" dirty="0"/>
              <a:t>PM Tokyo</a:t>
            </a:r>
            <a:endParaRPr sz="3200" dirty="0" smtClean="0"/>
          </a:p>
        </p:txBody>
      </p:sp>
      <p:sp>
        <p:nvSpPr>
          <p:cNvPr id="3075" name="Text Box 5040"/>
          <p:cNvSpPr txBox="1">
            <a:spLocks noChangeArrowheads="1"/>
          </p:cNvSpPr>
          <p:nvPr/>
        </p:nvSpPr>
        <p:spPr bwMode="auto">
          <a:xfrm>
            <a:off x="152400" y="1447800"/>
            <a:ext cx="8382000"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a:t>
            </a:r>
            <a:r>
              <a:rPr lang="en-GB" dirty="0" smtClean="0"/>
              <a:t>Please </a:t>
            </a:r>
            <a:r>
              <a:rPr lang="en-GB" dirty="0"/>
              <a:t>join my </a:t>
            </a:r>
            <a:r>
              <a:rPr lang="en-GB" dirty="0" smtClean="0"/>
              <a:t>meeting.     </a:t>
            </a:r>
            <a:r>
              <a:rPr lang="en-GB" u="sng" dirty="0" smtClean="0">
                <a:hlinkClick r:id="rId3"/>
              </a:rPr>
              <a:t>https</a:t>
            </a:r>
            <a:r>
              <a:rPr lang="en-GB" u="sng" dirty="0">
                <a:hlinkClick r:id="rId3"/>
              </a:rPr>
              <a:t>://global.gotomeeting.com/join/128132477</a:t>
            </a:r>
            <a:endParaRPr lang="en-US" dirty="0"/>
          </a:p>
          <a:p>
            <a:r>
              <a:rPr lang="en-GB" dirty="0"/>
              <a:t> </a:t>
            </a:r>
            <a:endParaRPr lang="en-US" dirty="0"/>
          </a:p>
          <a:p>
            <a:r>
              <a:rPr lang="en-GB" dirty="0"/>
              <a:t>2.  Use your microphone and speakers (VoIP) - a headset is recommended.  Or, call in using your telephone.</a:t>
            </a:r>
            <a:endParaRPr lang="en-US" dirty="0"/>
          </a:p>
          <a:p>
            <a:r>
              <a:rPr lang="en-GB" dirty="0"/>
              <a:t> </a:t>
            </a:r>
            <a:endParaRPr lang="en-US" dirty="0"/>
          </a:p>
          <a:p>
            <a:r>
              <a:rPr lang="en-GB" dirty="0"/>
              <a:t>United States: +1 (312) 757-3119</a:t>
            </a:r>
            <a:endParaRPr lang="en-US" dirty="0"/>
          </a:p>
          <a:p>
            <a:r>
              <a:rPr lang="en-GB" dirty="0"/>
              <a:t>Australia: +61 2 9091 7603</a:t>
            </a:r>
            <a:endParaRPr lang="en-US" dirty="0"/>
          </a:p>
          <a:p>
            <a:r>
              <a:rPr lang="en-GB" dirty="0"/>
              <a:t>Austria: +43 (0) 7 2088 0716</a:t>
            </a:r>
            <a:endParaRPr lang="en-US" dirty="0"/>
          </a:p>
          <a:p>
            <a:r>
              <a:rPr lang="en-GB" dirty="0"/>
              <a:t>Belgium: +32 (0) 28 08 4372</a:t>
            </a:r>
            <a:endParaRPr lang="en-US" dirty="0"/>
          </a:p>
          <a:p>
            <a:r>
              <a:rPr lang="en-GB" dirty="0"/>
              <a:t>Canada: +1 (647) 497-9380</a:t>
            </a:r>
            <a:endParaRPr lang="en-US" dirty="0"/>
          </a:p>
          <a:p>
            <a:r>
              <a:rPr lang="en-GB" dirty="0"/>
              <a:t>Denmark: +45 (0) 69 91 84 58</a:t>
            </a:r>
            <a:endParaRPr lang="en-US" dirty="0"/>
          </a:p>
          <a:p>
            <a:r>
              <a:rPr lang="en-GB" dirty="0"/>
              <a:t>Finland: +358 (0) 931 58 1773</a:t>
            </a:r>
            <a:endParaRPr lang="en-US" dirty="0"/>
          </a:p>
          <a:p>
            <a:r>
              <a:rPr lang="en-GB" dirty="0"/>
              <a:t>France: +33 (0) 170 950 590</a:t>
            </a:r>
            <a:endParaRPr lang="en-US" dirty="0"/>
          </a:p>
          <a:p>
            <a:r>
              <a:rPr lang="en-GB" dirty="0"/>
              <a:t> </a:t>
            </a:r>
            <a:endParaRPr lang="en-US" dirty="0"/>
          </a:p>
          <a:p>
            <a:r>
              <a:rPr lang="en-GB" dirty="0"/>
              <a:t>Access Code: 128-132-477</a:t>
            </a:r>
            <a:endParaRPr lang="en-US" dirty="0"/>
          </a:p>
          <a:p>
            <a:r>
              <a:rPr lang="en-GB" dirty="0"/>
              <a:t>Audio PIN: Shown after joining the meeting</a:t>
            </a:r>
            <a:endParaRPr lang="en-US" dirty="0"/>
          </a:p>
          <a:p>
            <a:r>
              <a:rPr lang="en-GB" dirty="0"/>
              <a:t> </a:t>
            </a:r>
            <a:endParaRPr lang="en-US" dirty="0"/>
          </a:p>
          <a:p>
            <a:r>
              <a:rPr lang="en-GB" dirty="0"/>
              <a:t>Meeting ID: 128-132-477</a:t>
            </a:r>
            <a:endParaRPr lang="en-US" dirty="0"/>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E582FA9A-48B8-4883-8B46-25F7A7D6B8F1}"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267200" y="2546157"/>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GB" dirty="0"/>
              <a:t>Germany: +49 (0) 692 5736 7300</a:t>
            </a:r>
            <a:endParaRPr lang="en-US" dirty="0"/>
          </a:p>
          <a:p>
            <a:r>
              <a:rPr lang="en-GB" dirty="0"/>
              <a:t>Ireland: +353 (0) 15 133 006</a:t>
            </a:r>
            <a:endParaRPr lang="en-US" dirty="0"/>
          </a:p>
          <a:p>
            <a:r>
              <a:rPr lang="en-GB" dirty="0"/>
              <a:t>Italy: +39 0 699 26 68 65</a:t>
            </a:r>
            <a:endParaRPr lang="en-US" dirty="0"/>
          </a:p>
          <a:p>
            <a:r>
              <a:rPr lang="en-GB" dirty="0"/>
              <a:t>Netherlands: +31 (0) 208 080 759</a:t>
            </a:r>
            <a:endParaRPr lang="en-US" dirty="0"/>
          </a:p>
          <a:p>
            <a:r>
              <a:rPr lang="en-GB" dirty="0"/>
              <a:t>New Zealand: +64 9 974 9579</a:t>
            </a:r>
            <a:endParaRPr lang="en-US" dirty="0"/>
          </a:p>
          <a:p>
            <a:r>
              <a:rPr lang="en-GB" dirty="0"/>
              <a:t>Norway: +47 21 04 30 59</a:t>
            </a:r>
            <a:endParaRPr lang="en-US" dirty="0"/>
          </a:p>
          <a:p>
            <a:r>
              <a:rPr lang="en-GB" dirty="0"/>
              <a:t>Spain: +34 931 76 1534</a:t>
            </a:r>
            <a:endParaRPr lang="en-US" dirty="0"/>
          </a:p>
          <a:p>
            <a:r>
              <a:rPr lang="en-GB" dirty="0"/>
              <a:t>Sweden: +46 (0) 852 500 691</a:t>
            </a:r>
            <a:endParaRPr lang="en-US" dirty="0"/>
          </a:p>
          <a:p>
            <a:r>
              <a:rPr lang="en-GB" dirty="0"/>
              <a:t>Switzerland: +41 (0) 435 0026 89</a:t>
            </a:r>
            <a:endParaRPr lang="en-US" dirty="0"/>
          </a:p>
          <a:p>
            <a:r>
              <a:rPr lang="en-GB" dirty="0"/>
              <a:t>United Kingdom: +44 (0) 20 3713 5011</a:t>
            </a:r>
            <a:endParaRPr lang="en-US" dirty="0"/>
          </a:p>
        </p:txBody>
      </p:sp>
    </p:spTree>
    <p:extLst>
      <p:ext uri="{BB962C8B-B14F-4D97-AF65-F5344CB8AC3E}">
        <p14:creationId xmlns:p14="http://schemas.microsoft.com/office/powerpoint/2010/main" val="4029400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BA13AF8A-4219-468E-A7F2-5C84B81213E9}"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0"/>
            <a:ext cx="8229600" cy="1143001"/>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07E0C77E-77F1-47D0-9BD3-1453FE4BE4F7}" type="datetime1">
              <a:rPr lang="en-US" smtClean="0"/>
              <a:t>7/30/2015</a:t>
            </a:fld>
            <a:endParaRPr lang="en-US"/>
          </a:p>
        </p:txBody>
      </p:sp>
      <p:sp>
        <p:nvSpPr>
          <p:cNvPr id="4" name="Footer Placeholder 3"/>
          <p:cNvSpPr>
            <a:spLocks noGrp="1"/>
          </p:cNvSpPr>
          <p:nvPr>
            <p:ph type="ftr" sz="quarter" idx="11"/>
          </p:nvPr>
        </p:nvSpPr>
        <p:spPr/>
        <p:txBody>
          <a:bodyPr/>
          <a:lstStyle/>
          <a:p>
            <a:pPr>
              <a:defRPr/>
            </a:pPr>
            <a:r>
              <a:rPr lang="en-US" smtClean="0"/>
              <a:t>Doc #: 5-15-0050-04-agen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5</a:t>
            </a:fld>
            <a:endParaRPr lang="en-US"/>
          </a:p>
        </p:txBody>
      </p:sp>
      <p:sp>
        <p:nvSpPr>
          <p:cNvPr id="5126" name="TextBox 5"/>
          <p:cNvSpPr txBox="1">
            <a:spLocks noChangeArrowheads="1"/>
          </p:cNvSpPr>
          <p:nvPr/>
        </p:nvSpPr>
        <p:spPr bwMode="auto">
          <a:xfrm>
            <a:off x="1232910" y="5485245"/>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248400" y="5467350"/>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sp>
        <p:nvSpPr>
          <p:cNvPr id="9" name="TextBox 8"/>
          <p:cNvSpPr txBox="1"/>
          <p:nvPr/>
        </p:nvSpPr>
        <p:spPr>
          <a:xfrm>
            <a:off x="1795561" y="6058311"/>
            <a:ext cx="4398576" cy="369332"/>
          </a:xfrm>
          <a:prstGeom prst="rect">
            <a:avLst/>
          </a:prstGeom>
          <a:noFill/>
        </p:spPr>
        <p:txBody>
          <a:bodyPr wrap="none" rtlCol="0">
            <a:spAutoFit/>
          </a:bodyPr>
          <a:lstStyle/>
          <a:p>
            <a:r>
              <a:rPr lang="en-US" dirty="0" smtClean="0"/>
              <a:t>* If you see an error, please inform the chair!</a:t>
            </a:r>
            <a:endParaRPr lang="en-US" dirty="0"/>
          </a:p>
        </p:txBody>
      </p:sp>
      <p:sp>
        <p:nvSpPr>
          <p:cNvPr id="10" name="TextBox 9"/>
          <p:cNvSpPr txBox="1"/>
          <p:nvPr/>
        </p:nvSpPr>
        <p:spPr>
          <a:xfrm>
            <a:off x="4800601" y="1404878"/>
            <a:ext cx="4114799" cy="2862322"/>
          </a:xfrm>
          <a:prstGeom prst="rect">
            <a:avLst/>
          </a:prstGeom>
          <a:noFill/>
        </p:spPr>
        <p:txBody>
          <a:bodyPr wrap="square" rtlCol="0">
            <a:spAutoFit/>
          </a:bodyPr>
          <a:lstStyle/>
          <a:p>
            <a:r>
              <a:rPr lang="en-US" dirty="0" smtClean="0"/>
              <a:t>For 7/27-30 meetings:</a:t>
            </a:r>
          </a:p>
          <a:p>
            <a:endParaRPr lang="en-US" dirty="0" smtClean="0"/>
          </a:p>
          <a:p>
            <a:r>
              <a:rPr lang="en-US" dirty="0" smtClean="0"/>
              <a:t>Meetings count as a single attendance event.</a:t>
            </a:r>
          </a:p>
          <a:p>
            <a:endParaRPr lang="en-US" dirty="0" smtClean="0"/>
          </a:p>
          <a:p>
            <a:r>
              <a:rPr lang="en-US" dirty="0" smtClean="0"/>
              <a:t>Attendance will be checked for each day.</a:t>
            </a:r>
          </a:p>
          <a:p>
            <a:endParaRPr lang="en-US" dirty="0" smtClean="0"/>
          </a:p>
          <a:p>
            <a:r>
              <a:rPr lang="en-US" dirty="0" smtClean="0"/>
              <a:t>Attendance credit will be granted if 2 or more days are attended and meeting fee is paid.</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147029836"/>
              </p:ext>
            </p:extLst>
          </p:nvPr>
        </p:nvGraphicFramePr>
        <p:xfrm>
          <a:off x="457200" y="941380"/>
          <a:ext cx="3795094" cy="4525970"/>
        </p:xfrm>
        <a:graphic>
          <a:graphicData uri="http://schemas.openxmlformats.org/drawingml/2006/table">
            <a:tbl>
              <a:tblPr>
                <a:tableStyleId>{5C22544A-7EE6-4342-B048-85BDC9FD1C3A}</a:tableStyleId>
              </a:tblPr>
              <a:tblGrid>
                <a:gridCol w="500452"/>
                <a:gridCol w="563008"/>
                <a:gridCol w="646417"/>
                <a:gridCol w="750678"/>
                <a:gridCol w="1334539"/>
              </a:tblGrid>
              <a:tr h="450407">
                <a:tc>
                  <a:txBody>
                    <a:bodyPr/>
                    <a:lstStyle/>
                    <a:p>
                      <a:pPr algn="l" fontAlgn="b"/>
                      <a:r>
                        <a:rPr lang="en-US" sz="900" u="none" strike="noStrike">
                          <a:effectLst/>
                        </a:rPr>
                        <a:t>Last 2 WG Credit?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WG Status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r" fontAlgn="b"/>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Syracuse University (Act. Secretary)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err="1">
                          <a:effectLst/>
                        </a:rPr>
                        <a:t>VIStology</a:t>
                      </a:r>
                      <a:r>
                        <a:rPr lang="en-US" sz="900" u="none" strike="noStrike" dirty="0">
                          <a:effectLst/>
                        </a:rPr>
                        <a:t> &amp; Northeastern University</a:t>
                      </a:r>
                      <a:endParaRPr lang="en-US" sz="900" b="0" i="0" u="none" strike="noStrike" dirty="0">
                        <a:solidFill>
                          <a:srgbClr val="000000"/>
                        </a:solidFill>
                        <a:effectLst/>
                        <a:latin typeface="Calibri" panose="020F0502020204030204" pitchFamily="34" charset="0"/>
                      </a:endParaRPr>
                    </a:p>
                  </a:txBody>
                  <a:tcPr marL="6256" marR="6256" marT="6256" marB="0" anchor="b"/>
                </a:tc>
              </a:tr>
              <a:tr h="300271">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V</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Prasad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Wireless and Mobile Communication, TU Delft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Sam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Schmitz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Sherman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BAE Systems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Darcy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Swain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Mitre (Vice Chair)</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Tony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Foundry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Nilesh</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Khamberkar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Univ. of Buffalo</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Colby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Harper</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Pathfinder Wireless Corp</a:t>
                      </a:r>
                      <a:endParaRPr lang="en-US" sz="900" b="0" i="0" u="none" strike="noStrike">
                        <a:solidFill>
                          <a:srgbClr val="000000"/>
                        </a:solidFill>
                        <a:effectLst/>
                        <a:latin typeface="Calibri" panose="020F0502020204030204" pitchFamily="34" charset="0"/>
                      </a:endParaRPr>
                    </a:p>
                  </a:txBody>
                  <a:tcPr marL="6256" marR="6256" marT="6256" marB="0" anchor="b"/>
                </a:tc>
              </a:tr>
              <a:tr h="172030">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Yuriy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Posherstnik</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US Army RDECOM CERDEC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Harris</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Zebrowitz</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DISA/DSO - MITRE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Jesse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Caufield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Keybridge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STAFF</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Jonathan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Goldberg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IEEE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Mark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Aerospace Corp.</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Lee</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Andy </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Clegg</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Google</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Yang Yi</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Chen</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Northeastern University</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0</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Paul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Falvell</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CGI Group Inc.</a:t>
                      </a:r>
                      <a:endParaRPr lang="en-US" sz="900" b="0" i="0" u="none" strike="noStrike">
                        <a:solidFill>
                          <a:srgbClr val="000000"/>
                        </a:solidFill>
                        <a:effectLst/>
                        <a:latin typeface="Calibri" panose="020F0502020204030204" pitchFamily="34" charset="0"/>
                      </a:endParaRPr>
                    </a:p>
                  </a:txBody>
                  <a:tcPr marL="6256" marR="6256" marT="6256" marB="0" anchor="b"/>
                </a:tc>
              </a:tr>
              <a:tr h="150136">
                <a:tc>
                  <a:txBody>
                    <a:bodyPr/>
                    <a:lstStyle/>
                    <a:p>
                      <a:pPr algn="r" fontAlgn="b"/>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Tim</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a:effectLst/>
                        </a:rPr>
                        <a:t>Fulford</a:t>
                      </a:r>
                      <a:endParaRPr lang="en-US" sz="900" b="0" i="0" u="none" strike="noStrike">
                        <a:solidFill>
                          <a:srgbClr val="000000"/>
                        </a:solidFill>
                        <a:effectLst/>
                        <a:latin typeface="Calibri" panose="020F0502020204030204" pitchFamily="34" charset="0"/>
                      </a:endParaRPr>
                    </a:p>
                  </a:txBody>
                  <a:tcPr marL="6256" marR="6256" marT="6256" marB="0" anchor="b"/>
                </a:tc>
                <a:tc>
                  <a:txBody>
                    <a:bodyPr/>
                    <a:lstStyle/>
                    <a:p>
                      <a:pPr algn="l" fontAlgn="b"/>
                      <a:r>
                        <a:rPr lang="en-US" sz="900" u="none" strike="noStrike" dirty="0">
                          <a:effectLst/>
                        </a:rPr>
                        <a:t>Airbus </a:t>
                      </a:r>
                      <a:r>
                        <a:rPr lang="en-US" sz="900" u="none" strike="noStrike" dirty="0" err="1">
                          <a:effectLst/>
                        </a:rPr>
                        <a:t>Defence</a:t>
                      </a:r>
                      <a:r>
                        <a:rPr lang="en-US" sz="900" u="none" strike="noStrike" dirty="0">
                          <a:effectLst/>
                        </a:rPr>
                        <a:t> &amp; Space</a:t>
                      </a:r>
                      <a:endParaRPr lang="en-US" sz="900" b="0" i="0" u="none" strike="noStrike" dirty="0">
                        <a:solidFill>
                          <a:srgbClr val="000000"/>
                        </a:solidFill>
                        <a:effectLst/>
                        <a:latin typeface="Calibri" panose="020F0502020204030204" pitchFamily="34" charset="0"/>
                      </a:endParaRPr>
                    </a:p>
                  </a:txBody>
                  <a:tcPr marL="6256" marR="6256" marT="6256" marB="0" anchor="b"/>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1143000"/>
          </a:xfrm>
        </p:spPr>
        <p:txBody>
          <a:bodyPr/>
          <a:lstStyle/>
          <a:p>
            <a:r>
              <a:rPr dirty="0" smtClean="0"/>
              <a:t> Draft Closing Admin Agenda</a:t>
            </a:r>
          </a:p>
        </p:txBody>
      </p:sp>
      <p:sp>
        <p:nvSpPr>
          <p:cNvPr id="6147" name="Text Box 5040"/>
          <p:cNvSpPr txBox="1">
            <a:spLocks noChangeArrowheads="1"/>
          </p:cNvSpPr>
          <p:nvPr/>
        </p:nvSpPr>
        <p:spPr bwMode="auto">
          <a:xfrm>
            <a:off x="381000" y="7620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 (to be performed daily)</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smtClean="0">
                <a:latin typeface="Times New Roman" pitchFamily="18" charset="0"/>
              </a:rPr>
              <a:t>Approval of recent minutes (not required</a:t>
            </a:r>
            <a:r>
              <a:rPr lang="en-US" dirty="0" smtClean="0">
                <a:latin typeface="Times New Roman" pitchFamily="18" charset="0"/>
              </a:rPr>
              <a:t>)</a:t>
            </a:r>
          </a:p>
          <a:p>
            <a:pPr lvl="1">
              <a:buFont typeface="Calibri" pitchFamily="34" charset="0"/>
              <a:buAutoNum type="alphaLcPeriod"/>
            </a:pPr>
            <a:r>
              <a:rPr lang="en-US" dirty="0" smtClean="0">
                <a:latin typeface="Times New Roman" pitchFamily="18" charset="0"/>
              </a:rPr>
              <a:t>Vote to confirm actions of 1900.5</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lvl="1">
              <a:buFont typeface="Calibri" pitchFamily="34" charset="0"/>
              <a:buAutoNum type="alphaLcPeriod"/>
            </a:pPr>
            <a:r>
              <a:rPr lang="en-US" dirty="0" smtClean="0">
                <a:latin typeface="Times New Roman" pitchFamily="18" charset="0"/>
              </a:rPr>
              <a:t>Reviewed Clause 4 and other changes.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a:t>
            </a:r>
            <a:r>
              <a:rPr lang="en-US" dirty="0" smtClean="0">
                <a:latin typeface="Times New Roman" pitchFamily="18" charset="0"/>
              </a:rPr>
              <a:t>1900.5.2</a:t>
            </a:r>
          </a:p>
          <a:p>
            <a:pPr lvl="1">
              <a:buFont typeface="Calibri" pitchFamily="34" charset="0"/>
              <a:buAutoNum type="alphaLcPeriod"/>
            </a:pPr>
            <a:r>
              <a:rPr lang="en-US" dirty="0" smtClean="0">
                <a:latin typeface="Times New Roman" pitchFamily="18" charset="0"/>
              </a:rPr>
              <a:t>Vote to Ballot?</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err="1" smtClean="0">
                <a:latin typeface="Times New Roman" pitchFamily="18" charset="0"/>
              </a:rPr>
              <a:t>etc</a:t>
            </a:r>
            <a:r>
              <a:rPr lang="en-US" dirty="0">
                <a:latin typeface="Times New Roman" pitchFamily="18" charset="0"/>
              </a:rPr>
              <a:t>)</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smtClean="0">
                <a:latin typeface="Times New Roman" pitchFamily="18" charset="0"/>
              </a:rPr>
              <a:t>Review of  upcoming 1900.5 meetings / Ad </a:t>
            </a:r>
            <a:r>
              <a:rPr lang="en-US" dirty="0" err="1" smtClean="0">
                <a:latin typeface="Times New Roman" pitchFamily="18" charset="0"/>
              </a:rPr>
              <a:t>Hocs</a:t>
            </a:r>
            <a:endParaRPr lang="en-US" dirty="0" smtClean="0">
              <a:latin typeface="Times New Roman" pitchFamily="18" charset="0"/>
            </a:endParaRPr>
          </a:p>
          <a:p>
            <a:pPr>
              <a:buFont typeface="Calibri" pitchFamily="34" charset="0"/>
              <a:buAutoNum type="arabicPeriod"/>
            </a:pPr>
            <a:r>
              <a:rPr lang="en-US" dirty="0" err="1" smtClean="0">
                <a:latin typeface="Times New Roman" pitchFamily="18" charset="0"/>
              </a:rPr>
              <a:t>AoB</a:t>
            </a:r>
            <a:endParaRPr lang="en-US" dirty="0" smtClean="0">
              <a:latin typeface="Times New Roman" pitchFamily="18" charset="0"/>
            </a:endParaRPr>
          </a:p>
        </p:txBody>
      </p:sp>
      <p:sp>
        <p:nvSpPr>
          <p:cNvPr id="6148" name="TextBox 1"/>
          <p:cNvSpPr txBox="1">
            <a:spLocks noChangeArrowheads="1"/>
          </p:cNvSpPr>
          <p:nvPr/>
        </p:nvSpPr>
        <p:spPr bwMode="auto">
          <a:xfrm>
            <a:off x="5791200" y="4267200"/>
            <a:ext cx="3124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76451CA2-52C0-48ED-BB4B-1FFD58DA3755}"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1900.5 Schedule </a:t>
            </a:r>
            <a:r>
              <a:rPr lang="en-US" dirty="0" smtClean="0"/>
              <a:t>for General Meetings</a:t>
            </a:r>
            <a:endParaRPr lang="en-US" dirty="0"/>
          </a:p>
        </p:txBody>
      </p:sp>
      <p:sp>
        <p:nvSpPr>
          <p:cNvPr id="4" name="Date Placeholder 3"/>
          <p:cNvSpPr>
            <a:spLocks noGrp="1"/>
          </p:cNvSpPr>
          <p:nvPr>
            <p:ph type="dt" sz="half" idx="10"/>
          </p:nvPr>
        </p:nvSpPr>
        <p:spPr/>
        <p:txBody>
          <a:bodyPr/>
          <a:lstStyle/>
          <a:p>
            <a:pPr>
              <a:defRPr/>
            </a:pPr>
            <a:fld id="{2AAA6D60-7D1B-4F2F-B28D-1A136181CCDD}"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pic>
        <p:nvPicPr>
          <p:cNvPr id="3" name="Picture 2"/>
          <p:cNvPicPr>
            <a:picLocks noChangeAspect="1"/>
          </p:cNvPicPr>
          <p:nvPr/>
        </p:nvPicPr>
        <p:blipFill>
          <a:blip r:embed="rId2"/>
          <a:stretch>
            <a:fillRect/>
          </a:stretch>
        </p:blipFill>
        <p:spPr>
          <a:xfrm>
            <a:off x="457200" y="1434135"/>
            <a:ext cx="8229600" cy="4605984"/>
          </a:xfrm>
          <a:prstGeom prst="rect">
            <a:avLst/>
          </a:prstGeom>
        </p:spPr>
      </p:pic>
    </p:spTree>
    <p:extLst>
      <p:ext uri="{BB962C8B-B14F-4D97-AF65-F5344CB8AC3E}">
        <p14:creationId xmlns:p14="http://schemas.microsoft.com/office/powerpoint/2010/main" val="2957013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smtClean="0"/>
              <a:t>Approval of Agenda</a:t>
            </a:r>
          </a:p>
        </p:txBody>
      </p:sp>
      <p:sp>
        <p:nvSpPr>
          <p:cNvPr id="7171" name="Content Placeholder 2"/>
          <p:cNvSpPr>
            <a:spLocks noGrp="1"/>
          </p:cNvSpPr>
          <p:nvPr>
            <p:ph idx="1"/>
          </p:nvPr>
        </p:nvSpPr>
        <p:spPr/>
        <p:txBody>
          <a:bodyPr/>
          <a:lstStyle/>
          <a:p>
            <a:r>
              <a:rPr smtClean="0"/>
              <a:t>Motion to approve Agenda contained in TBD</a:t>
            </a:r>
          </a:p>
          <a:p>
            <a:r>
              <a:rPr smtClean="0"/>
              <a:t>Mover:</a:t>
            </a:r>
          </a:p>
          <a:p>
            <a:endParaRPr smtClean="0"/>
          </a:p>
          <a:p>
            <a:r>
              <a:rPr smtClean="0"/>
              <a:t>Second:</a:t>
            </a:r>
          </a:p>
        </p:txBody>
      </p:sp>
      <p:sp>
        <p:nvSpPr>
          <p:cNvPr id="4" name="Date Placeholder 3"/>
          <p:cNvSpPr>
            <a:spLocks noGrp="1"/>
          </p:cNvSpPr>
          <p:nvPr>
            <p:ph type="dt" sz="quarter" idx="10"/>
          </p:nvPr>
        </p:nvSpPr>
        <p:spPr/>
        <p:txBody>
          <a:bodyPr/>
          <a:lstStyle/>
          <a:p>
            <a:pPr>
              <a:defRPr/>
            </a:pPr>
            <a:fld id="{678DAC42-427F-4DFB-BB16-CFA5C004F8A1}" type="datetime1">
              <a:rPr lang="en-US" smtClean="0"/>
              <a:t>7/30/2015</a:t>
            </a:fld>
            <a:endParaRPr lang="en-US"/>
          </a:p>
        </p:txBody>
      </p:sp>
      <p:sp>
        <p:nvSpPr>
          <p:cNvPr id="5" name="Footer Placeholder 4"/>
          <p:cNvSpPr>
            <a:spLocks noGrp="1"/>
          </p:cNvSpPr>
          <p:nvPr>
            <p:ph type="ftr" sz="quarter" idx="11"/>
          </p:nvPr>
        </p:nvSpPr>
        <p:spPr/>
        <p:txBody>
          <a:bodyPr/>
          <a:lstStyle/>
          <a:p>
            <a:pPr>
              <a:defRPr/>
            </a:pPr>
            <a:r>
              <a:rPr lang="en-US" smtClean="0"/>
              <a:t>Doc #: 5-15-0050-04-agen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8</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9AC87B23-41E2-4288-B1AE-BCDD56300BB7}" type="datetime1">
              <a:rPr lang="en-US" smtClean="0"/>
              <a:t>7/30/2015</a:t>
            </a:fld>
            <a:endParaRPr lang="en-US"/>
          </a:p>
        </p:txBody>
      </p:sp>
      <p:sp>
        <p:nvSpPr>
          <p:cNvPr id="3" name="Footer Placeholder 2"/>
          <p:cNvSpPr>
            <a:spLocks noGrp="1"/>
          </p:cNvSpPr>
          <p:nvPr>
            <p:ph type="ftr" sz="quarter" idx="11"/>
          </p:nvPr>
        </p:nvSpPr>
        <p:spPr/>
        <p:txBody>
          <a:bodyPr/>
          <a:lstStyle/>
          <a:p>
            <a:pPr>
              <a:defRPr/>
            </a:pPr>
            <a:r>
              <a:rPr lang="en-US" smtClean="0"/>
              <a:t>Doc #: 5-15-0050-04-agen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8157</TotalTime>
  <Words>1734</Words>
  <Application>Microsoft Office PowerPoint</Application>
  <PresentationFormat>On-screen Show (4:3)</PresentationFormat>
  <Paragraphs>410</Paragraphs>
  <Slides>23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Office Theme</vt:lpstr>
      <vt:lpstr>PowerPoint Presentation</vt:lpstr>
      <vt:lpstr> Using Monthly WG Meeting Electronic Meeting Details (All 4 days: 7/27-30/15)</vt:lpstr>
      <vt:lpstr> Electronic Meeting Details for Joint 1900.1/1900.5 meeting Tuesday 2 PM Berlin, 8 AM NY, 9 PM Tokyo</vt:lpstr>
      <vt:lpstr>Rules</vt:lpstr>
      <vt:lpstr>Current Membership*</vt:lpstr>
      <vt:lpstr> Draft Closing Admin Agenda</vt:lpstr>
      <vt:lpstr>IEEE 1900.5 Schedule for General Meetings</vt:lpstr>
      <vt:lpstr>Approval of Agenda</vt:lpstr>
      <vt:lpstr>Participants, Patents, and Duty to Inform</vt:lpstr>
      <vt:lpstr>Patent Related Links</vt:lpstr>
      <vt:lpstr>Call for Potentially Essential Patents</vt:lpstr>
      <vt:lpstr>Other Guidelines for IEEE WG Meetings</vt:lpstr>
      <vt:lpstr>Status on LOA Requests</vt:lpstr>
      <vt:lpstr>Motion to confirm actions of 1900.5</vt:lpstr>
      <vt:lpstr>1900.5.1 Status</vt:lpstr>
      <vt:lpstr>Working Schedule for 1900.5.1</vt:lpstr>
      <vt:lpstr>Status of 1900.5.2</vt:lpstr>
      <vt:lpstr>Working Schedule for 1900.5.2</vt:lpstr>
      <vt:lpstr>Motion to move 1900.5.2 to Sponsor Ballot</vt:lpstr>
      <vt:lpstr>Other DySPAN-SC Activities</vt:lpstr>
      <vt:lpstr>Marketing Inputs</vt:lpstr>
      <vt:lpstr>Meeting Planning</vt:lpstr>
      <vt:lpstr>AoB?</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188</cp:revision>
  <dcterms:created xsi:type="dcterms:W3CDTF">2013-08-13T02:52:21Z</dcterms:created>
  <dcterms:modified xsi:type="dcterms:W3CDTF">2015-07-30T13:35:58Z</dcterms:modified>
</cp:coreProperties>
</file>