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315" r:id="rId3"/>
    <p:sldId id="359" r:id="rId4"/>
    <p:sldId id="337" r:id="rId5"/>
    <p:sldId id="313" r:id="rId6"/>
    <p:sldId id="332" r:id="rId7"/>
    <p:sldId id="350" r:id="rId8"/>
    <p:sldId id="317" r:id="rId9"/>
    <p:sldId id="352" r:id="rId10"/>
    <p:sldId id="353" r:id="rId11"/>
    <p:sldId id="354" r:id="rId12"/>
    <p:sldId id="355" r:id="rId13"/>
    <p:sldId id="358" r:id="rId14"/>
    <p:sldId id="336" r:id="rId15"/>
    <p:sldId id="348" r:id="rId16"/>
    <p:sldId id="335" r:id="rId17"/>
    <p:sldId id="360" r:id="rId18"/>
    <p:sldId id="307" r:id="rId19"/>
    <p:sldId id="344" r:id="rId20"/>
    <p:sldId id="346" r:id="rId21"/>
    <p:sldId id="347" r:id="rId22"/>
    <p:sldId id="361" r:id="rId23"/>
    <p:sldId id="351"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83" d="100"/>
          <a:sy n="83" d="100"/>
        </p:scale>
        <p:origin x="1656"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7/29/2015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3</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23299592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6</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197812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9</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12</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D8BDA79-6BC7-4D27-B9A9-F2909003A423}" type="datetime1">
              <a:rPr lang="en-US" smtClean="0"/>
              <a:t>7/29/2015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5-15-0050-03-agen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8A1F647-C354-4E19-AC54-D244819068E6}" type="datetime1">
              <a:rPr lang="en-US" smtClean="0"/>
              <a:t>7/29/2015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5-15-0050-03-agen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73CE341-372F-409F-9128-8F371C9C06B1}" type="datetime1">
              <a:rPr lang="en-US" smtClean="0"/>
              <a:t>7/29/2015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5-15-0050-03-agen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976C7E2-6067-4342-ACF7-A2B824A0C0C6}" type="datetime1">
              <a:rPr lang="en-US" smtClean="0"/>
              <a:t>7/29/2015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5-15-0050-03-agen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B05276F-734C-44D4-99F9-9E0E1233E1AC}" type="datetime1">
              <a:rPr lang="en-US" smtClean="0"/>
              <a:t>7/29/2015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5-15-0050-03-agen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917CDC8A-0DCE-4DC2-879B-78F411E5F761}" type="datetime1">
              <a:rPr lang="en-US" smtClean="0"/>
              <a:t>7/29/2015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5-15-0050-03-agen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9135626-954F-4202-BCAA-62A426AD950C}" type="datetime1">
              <a:rPr lang="en-US" smtClean="0"/>
              <a:t>7/29/2015</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5-15-0050-03-agen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63AAEAF-8F73-4B14-89A8-7A62CCBFA133}" type="datetime1">
              <a:rPr lang="en-US" smtClean="0"/>
              <a:t>7/29/2015</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5-15-0050-03-agen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0A822AE-19EF-4F50-B292-4C418DFE8910}" type="datetime1">
              <a:rPr lang="en-US" smtClean="0"/>
              <a:t>7/29/2015</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5-15-0050-03-agen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F56E6E9-6E71-4B1D-B7D6-2062E9A15A50}" type="datetime1">
              <a:rPr lang="en-US" smtClean="0"/>
              <a:t>7/29/2015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5-15-0050-03-agen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855EA05-DB57-4730-875B-146B518B1D31}" type="datetime1">
              <a:rPr lang="en-US" smtClean="0"/>
              <a:t>7/29/2015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5-15-0050-03-agen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0F75B144-D291-4448-8C7B-3C4271C04C29}" type="datetime1">
              <a:rPr lang="en-US" smtClean="0"/>
              <a:t>7/29/2015</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5-15-0050-03-agen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global.gotomeeting.com/join/128132477"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7645DA24-A76E-46CF-B9BD-2C1FEFA9E757}" type="datetime1">
              <a:rPr lang="en-US" smtClean="0">
                <a:solidFill>
                  <a:srgbClr val="000099"/>
                </a:solidFill>
              </a:rPr>
              <a:t>7/29/2015</a:t>
            </a:fld>
            <a:endParaRPr lang="en-US" smtClean="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smtClean="0">
              <a:solidFill>
                <a:srgbClr val="000099"/>
              </a:solidFill>
            </a:endParaRPr>
          </a:p>
        </p:txBody>
      </p:sp>
      <p:sp>
        <p:nvSpPr>
          <p:cNvPr id="2" name="Rectangle 2"/>
          <p:cNvSpPr>
            <a:spLocks noChangeArrowheads="1"/>
          </p:cNvSpPr>
          <p:nvPr/>
        </p:nvSpPr>
        <p:spPr bwMode="auto">
          <a:xfrm>
            <a:off x="685800" y="1785034"/>
            <a:ext cx="639976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and Admin for IEEE 1900.5 WG </a:t>
            </a:r>
            <a:r>
              <a:rPr lang="en-US" sz="1200" b="1" dirty="0" smtClean="0">
                <a:latin typeface="Arial" pitchFamily="34" charset="0"/>
                <a:cs typeface="Times New Roman" pitchFamily="18" charset="0"/>
              </a:rPr>
              <a:t>Meetings </a:t>
            </a:r>
            <a:r>
              <a:rPr lang="en-US" sz="1200" b="1" dirty="0">
                <a:latin typeface="Arial" pitchFamily="34" charset="0"/>
                <a:cs typeface="Times New Roman" pitchFamily="18" charset="0"/>
              </a:rPr>
              <a:t>on </a:t>
            </a:r>
            <a:r>
              <a:rPr lang="en-US" sz="1200" b="1" dirty="0" smtClean="0">
                <a:latin typeface="Arial" pitchFamily="34" charset="0"/>
                <a:cs typeface="Times New Roman" pitchFamily="18" charset="0"/>
              </a:rPr>
              <a:t>27-30 July </a:t>
            </a:r>
            <a:r>
              <a:rPr lang="en-US" sz="1200" b="1" dirty="0">
                <a:latin typeface="Arial" pitchFamily="34" charset="0"/>
                <a:cs typeface="Times New Roman" pitchFamily="18" charset="0"/>
              </a:rPr>
              <a:t>2015 </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29 </a:t>
            </a:r>
            <a:r>
              <a:rPr lang="en-US" sz="1200" b="1" dirty="0" smtClean="0">
                <a:latin typeface="Arial" pitchFamily="34" charset="0"/>
                <a:cs typeface="Times New Roman" pitchFamily="18" charset="0"/>
              </a:rPr>
              <a:t>July </a:t>
            </a:r>
            <a:r>
              <a:rPr lang="en-US" sz="1200" b="1" dirty="0">
                <a:latin typeface="Arial" pitchFamily="34" charset="0"/>
                <a:cs typeface="Times New Roman" pitchFamily="18" charset="0"/>
              </a:rPr>
              <a:t>2015</a:t>
            </a:r>
            <a:endParaRPr lang="en-US" sz="900" dirty="0">
              <a:latin typeface="Arial" pitchFamily="34" charset="0"/>
            </a:endParaRP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5-15-0050-03-agen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gridCol w="1289973"/>
                <a:gridCol w="1219200"/>
                <a:gridCol w="1143000"/>
                <a:gridCol w="2666999"/>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smtClean="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in6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smtClean="0"/>
              <a:t>Doc #: </a:t>
            </a:r>
            <a:r>
              <a:rPr lang="en-US" dirty="0" smtClean="0"/>
              <a:t>5-15-0050-03-agen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anose="02020603050405020304"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anose="02020603050405020304"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B1A8C156-4C3D-42DE-84DD-6FA2F82137C4}" type="datetime1">
              <a:rPr lang="en-US" smtClean="0"/>
              <a:t>7/29/2015</a:t>
            </a:fld>
            <a:endParaRPr lang="en-US"/>
          </a:p>
        </p:txBody>
      </p:sp>
      <p:sp>
        <p:nvSpPr>
          <p:cNvPr id="3" name="Footer Placeholder 2"/>
          <p:cNvSpPr>
            <a:spLocks noGrp="1"/>
          </p:cNvSpPr>
          <p:nvPr>
            <p:ph type="ftr" sz="quarter" idx="11"/>
          </p:nvPr>
        </p:nvSpPr>
        <p:spPr/>
        <p:txBody>
          <a:bodyPr/>
          <a:lstStyle/>
          <a:p>
            <a:pPr>
              <a:defRPr/>
            </a:pPr>
            <a:r>
              <a:rPr lang="en-US" smtClean="0"/>
              <a:t>Doc #: 5-15-0050-03-agen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10777032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smtClean="0"/>
              <a:t>Either speak up now or</a:t>
            </a:r>
          </a:p>
          <a:p>
            <a:pPr lvl="1">
              <a:buFont typeface="Arial" panose="020B0604020202020204" pitchFamily="34" charset="0"/>
              <a:buChar char="•"/>
            </a:pPr>
            <a:r>
              <a:rPr lang="en-US" altLang="en-US" sz="2000" smtClean="0"/>
              <a:t>Provide the chair of this group with the identity of the holder(s) of any and all such claims as soon as possible or</a:t>
            </a:r>
          </a:p>
          <a:p>
            <a:pPr lvl="1">
              <a:buFont typeface="Arial" panose="020B0604020202020204" pitchFamily="34" charset="0"/>
              <a:buChar char="•"/>
            </a:pPr>
            <a:r>
              <a:rPr lang="en-US" altLang="en-US" sz="2000" smtClean="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6A3E840E-D03E-468F-AA69-D9C2D1083027}" type="datetime1">
              <a:rPr lang="en-US" smtClean="0"/>
              <a:t>7/29/2015</a:t>
            </a:fld>
            <a:endParaRPr lang="en-US"/>
          </a:p>
        </p:txBody>
      </p:sp>
      <p:sp>
        <p:nvSpPr>
          <p:cNvPr id="3" name="Footer Placeholder 2"/>
          <p:cNvSpPr>
            <a:spLocks noGrp="1"/>
          </p:cNvSpPr>
          <p:nvPr>
            <p:ph type="ftr" sz="quarter" idx="11"/>
          </p:nvPr>
        </p:nvSpPr>
        <p:spPr/>
        <p:txBody>
          <a:bodyPr/>
          <a:lstStyle/>
          <a:p>
            <a:pPr>
              <a:defRPr/>
            </a:pPr>
            <a:r>
              <a:rPr lang="en-US" smtClean="0"/>
              <a:t>Doc #: 5-15-0050-03-agen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11</a:t>
            </a:fld>
            <a:endParaRPr lang="en-US"/>
          </a:p>
        </p:txBody>
      </p:sp>
    </p:spTree>
    <p:extLst>
      <p:ext uri="{BB962C8B-B14F-4D97-AF65-F5344CB8AC3E}">
        <p14:creationId xmlns:p14="http://schemas.microsoft.com/office/powerpoint/2010/main" val="14136371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6FAB812A-BEA9-43E2-BB01-D4EA58309DD0}" type="datetime1">
              <a:rPr lang="en-US" smtClean="0"/>
              <a:t>7/29/2015</a:t>
            </a:fld>
            <a:endParaRPr lang="en-US"/>
          </a:p>
        </p:txBody>
      </p:sp>
      <p:sp>
        <p:nvSpPr>
          <p:cNvPr id="3" name="Footer Placeholder 2"/>
          <p:cNvSpPr>
            <a:spLocks noGrp="1"/>
          </p:cNvSpPr>
          <p:nvPr>
            <p:ph type="ftr" sz="quarter" idx="11"/>
          </p:nvPr>
        </p:nvSpPr>
        <p:spPr/>
        <p:txBody>
          <a:bodyPr/>
          <a:lstStyle/>
          <a:p>
            <a:pPr>
              <a:defRPr/>
            </a:pPr>
            <a:r>
              <a:rPr lang="en-US" smtClean="0"/>
              <a:t>Doc #: 5-15-0050-03-agen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3264869999"/>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 on LOA Requests</a:t>
            </a:r>
            <a:endParaRPr lang="en-US" dirty="0"/>
          </a:p>
        </p:txBody>
      </p:sp>
      <p:sp>
        <p:nvSpPr>
          <p:cNvPr id="3" name="Content Placeholder 2"/>
          <p:cNvSpPr>
            <a:spLocks noGrp="1"/>
          </p:cNvSpPr>
          <p:nvPr>
            <p:ph idx="1"/>
          </p:nvPr>
        </p:nvSpPr>
        <p:spPr/>
        <p:txBody>
          <a:bodyPr/>
          <a:lstStyle/>
          <a:p>
            <a:r>
              <a:rPr lang="en-US" dirty="0" smtClean="0"/>
              <a:t>I’ve been requested to secure an LOA regarding US </a:t>
            </a:r>
            <a:r>
              <a:rPr lang="en-US" dirty="0"/>
              <a:t>Patent </a:t>
            </a:r>
            <a:r>
              <a:rPr lang="en-US" dirty="0" smtClean="0"/>
              <a:t>8,279,786 (</a:t>
            </a:r>
            <a:r>
              <a:rPr lang="es-ES" dirty="0" err="1" smtClean="0"/>
              <a:t>Rivada</a:t>
            </a:r>
            <a:r>
              <a:rPr lang="es-ES" dirty="0" smtClean="0"/>
              <a:t> </a:t>
            </a:r>
            <a:r>
              <a:rPr lang="es-ES" dirty="0"/>
              <a:t>Networks, LLC, </a:t>
            </a:r>
            <a:r>
              <a:rPr lang="es-ES" dirty="0" smtClean="0"/>
              <a:t>Arlington</a:t>
            </a:r>
            <a:r>
              <a:rPr lang="es-ES" dirty="0"/>
              <a:t>, </a:t>
            </a:r>
            <a:r>
              <a:rPr lang="es-ES" dirty="0" smtClean="0"/>
              <a:t>VA)</a:t>
            </a:r>
          </a:p>
          <a:p>
            <a:pPr lvl="1"/>
            <a:r>
              <a:rPr lang="en-US" dirty="0" smtClean="0"/>
              <a:t>Initiated </a:t>
            </a:r>
            <a:r>
              <a:rPr lang="en-US" dirty="0"/>
              <a:t>contact with the </a:t>
            </a:r>
            <a:r>
              <a:rPr lang="en-US" dirty="0" smtClean="0"/>
              <a:t>company</a:t>
            </a:r>
          </a:p>
          <a:p>
            <a:pPr lvl="1"/>
            <a:r>
              <a:rPr lang="en-US" dirty="0" smtClean="0"/>
              <a:t>Searching for correct contact point</a:t>
            </a:r>
          </a:p>
          <a:p>
            <a:endParaRPr lang="en-US" dirty="0"/>
          </a:p>
        </p:txBody>
      </p:sp>
      <p:sp>
        <p:nvSpPr>
          <p:cNvPr id="4" name="Date Placeholder 3"/>
          <p:cNvSpPr>
            <a:spLocks noGrp="1"/>
          </p:cNvSpPr>
          <p:nvPr>
            <p:ph type="dt" sz="half" idx="10"/>
          </p:nvPr>
        </p:nvSpPr>
        <p:spPr/>
        <p:txBody>
          <a:bodyPr/>
          <a:lstStyle/>
          <a:p>
            <a:pPr>
              <a:defRPr/>
            </a:pPr>
            <a:fld id="{89611E4D-342E-4AFA-AE3F-B12689EE7B47}" type="datetime1">
              <a:rPr lang="en-US" smtClean="0"/>
              <a:t>7/29/2015</a:t>
            </a:fld>
            <a:endParaRPr lang="en-US"/>
          </a:p>
        </p:txBody>
      </p:sp>
      <p:sp>
        <p:nvSpPr>
          <p:cNvPr id="5" name="Footer Placeholder 4"/>
          <p:cNvSpPr>
            <a:spLocks noGrp="1"/>
          </p:cNvSpPr>
          <p:nvPr>
            <p:ph type="ftr" sz="quarter" idx="11"/>
          </p:nvPr>
        </p:nvSpPr>
        <p:spPr/>
        <p:txBody>
          <a:bodyPr/>
          <a:lstStyle/>
          <a:p>
            <a:pPr>
              <a:defRPr/>
            </a:pPr>
            <a:r>
              <a:rPr lang="en-US" smtClean="0"/>
              <a:t>Doc #: 5-15-0050-03-agen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13</a:t>
            </a:fld>
            <a:endParaRPr lang="en-US"/>
          </a:p>
        </p:txBody>
      </p:sp>
    </p:spTree>
    <p:extLst>
      <p:ext uri="{BB962C8B-B14F-4D97-AF65-F5344CB8AC3E}">
        <p14:creationId xmlns:p14="http://schemas.microsoft.com/office/powerpoint/2010/main" val="27046139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dirty="0" smtClean="0"/>
              <a:t>1900.5.1 Status</a:t>
            </a:r>
            <a:endParaRPr dirty="0" smtClean="0"/>
          </a:p>
        </p:txBody>
      </p:sp>
      <p:sp>
        <p:nvSpPr>
          <p:cNvPr id="13315" name="Content Placeholder 2"/>
          <p:cNvSpPr>
            <a:spLocks noGrp="1"/>
          </p:cNvSpPr>
          <p:nvPr>
            <p:ph idx="1"/>
          </p:nvPr>
        </p:nvSpPr>
        <p:spPr/>
        <p:txBody>
          <a:bodyPr/>
          <a:lstStyle/>
          <a:p>
            <a:r>
              <a:rPr dirty="0" smtClean="0"/>
              <a:t>Review of draft through Clause 4</a:t>
            </a:r>
            <a:endParaRPr dirty="0" smtClean="0"/>
          </a:p>
        </p:txBody>
      </p:sp>
      <p:sp>
        <p:nvSpPr>
          <p:cNvPr id="4" name="Date Placeholder 3"/>
          <p:cNvSpPr>
            <a:spLocks noGrp="1"/>
          </p:cNvSpPr>
          <p:nvPr>
            <p:ph type="dt" sz="quarter" idx="10"/>
          </p:nvPr>
        </p:nvSpPr>
        <p:spPr/>
        <p:txBody>
          <a:bodyPr/>
          <a:lstStyle/>
          <a:p>
            <a:pPr>
              <a:defRPr/>
            </a:pPr>
            <a:fld id="{B9ED3065-120E-43C1-AA5F-0D131CA7DCF9}" type="datetime1">
              <a:rPr lang="en-US" smtClean="0"/>
              <a:t>7/29/2015</a:t>
            </a:fld>
            <a:endParaRPr lang="en-US"/>
          </a:p>
        </p:txBody>
      </p:sp>
      <p:sp>
        <p:nvSpPr>
          <p:cNvPr id="5" name="Footer Placeholder 4"/>
          <p:cNvSpPr>
            <a:spLocks noGrp="1"/>
          </p:cNvSpPr>
          <p:nvPr>
            <p:ph type="ftr" sz="quarter" idx="11"/>
          </p:nvPr>
        </p:nvSpPr>
        <p:spPr/>
        <p:txBody>
          <a:bodyPr/>
          <a:lstStyle/>
          <a:p>
            <a:pPr>
              <a:defRPr/>
            </a:pPr>
            <a:r>
              <a:rPr lang="en-US" smtClean="0"/>
              <a:t>Doc #: 5-15-0050-03-agen</a:t>
            </a:r>
            <a:endParaRPr lang="en-US"/>
          </a:p>
        </p:txBody>
      </p:sp>
      <p:sp>
        <p:nvSpPr>
          <p:cNvPr id="6" name="Slide Number Placeholder 5"/>
          <p:cNvSpPr>
            <a:spLocks noGrp="1"/>
          </p:cNvSpPr>
          <p:nvPr>
            <p:ph type="sldNum" sz="quarter" idx="12"/>
          </p:nvPr>
        </p:nvSpPr>
        <p:spPr/>
        <p:txBody>
          <a:bodyPr/>
          <a:lstStyle/>
          <a:p>
            <a:pPr>
              <a:defRPr/>
            </a:pPr>
            <a:fld id="{95AE1513-E4C2-4BC9-B4F7-27CED324D4FB}"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17463"/>
            <a:ext cx="8229600" cy="1143000"/>
          </a:xfrm>
        </p:spPr>
        <p:txBody>
          <a:bodyPr/>
          <a:lstStyle/>
          <a:p>
            <a:r>
              <a:rPr smtClean="0"/>
              <a:t>Working Schedule for 1900.5.1</a:t>
            </a:r>
          </a:p>
        </p:txBody>
      </p:sp>
      <p:sp>
        <p:nvSpPr>
          <p:cNvPr id="10243" name="Content Placeholder 2"/>
          <p:cNvSpPr>
            <a:spLocks noGrp="1"/>
          </p:cNvSpPr>
          <p:nvPr>
            <p:ph idx="1"/>
          </p:nvPr>
        </p:nvSpPr>
        <p:spPr>
          <a:xfrm>
            <a:off x="381000" y="1447800"/>
            <a:ext cx="8229600" cy="4525963"/>
          </a:xfrm>
        </p:spPr>
        <p:txBody>
          <a:bodyPr/>
          <a:lstStyle/>
          <a:p>
            <a:r>
              <a:rPr sz="1400" dirty="0" smtClean="0"/>
              <a:t>Complete Draft for Clause 4					7/30</a:t>
            </a:r>
          </a:p>
          <a:p>
            <a:r>
              <a:rPr sz="1400" dirty="0" smtClean="0"/>
              <a:t>Complete Draft for Clause 5					10/15</a:t>
            </a:r>
          </a:p>
          <a:p>
            <a:r>
              <a:rPr sz="1400" dirty="0" smtClean="0"/>
              <a:t>Complete Draft for Clause 6					1/16</a:t>
            </a:r>
          </a:p>
          <a:p>
            <a:r>
              <a:rPr sz="1400" dirty="0" smtClean="0"/>
              <a:t>Complete Draft for Clause 7					3/16</a:t>
            </a:r>
          </a:p>
          <a:p>
            <a:r>
              <a:rPr sz="1400" dirty="0" smtClean="0"/>
              <a:t>Annex A						6/16</a:t>
            </a:r>
          </a:p>
          <a:p>
            <a:r>
              <a:rPr sz="1400" dirty="0" smtClean="0"/>
              <a:t>First WG Ballot						6/16</a:t>
            </a:r>
          </a:p>
          <a:p>
            <a:r>
              <a:rPr sz="1400" dirty="0" smtClean="0"/>
              <a:t>WG </a:t>
            </a:r>
            <a:r>
              <a:rPr sz="1400" dirty="0" err="1" smtClean="0"/>
              <a:t>Recirc</a:t>
            </a:r>
            <a:r>
              <a:rPr sz="1400" dirty="0" smtClean="0"/>
              <a:t>						8/16</a:t>
            </a:r>
          </a:p>
          <a:p>
            <a:r>
              <a:rPr sz="1400" dirty="0" smtClean="0"/>
              <a:t>WG </a:t>
            </a:r>
            <a:r>
              <a:rPr sz="1400" dirty="0" err="1" smtClean="0"/>
              <a:t>Recirc</a:t>
            </a:r>
            <a:r>
              <a:rPr sz="1400" dirty="0" smtClean="0"/>
              <a:t> 2						10/16</a:t>
            </a:r>
          </a:p>
          <a:p>
            <a:r>
              <a:rPr sz="1400" dirty="0" smtClean="0"/>
              <a:t>Sponsor Ballot						1/17</a:t>
            </a:r>
          </a:p>
          <a:p>
            <a:r>
              <a:rPr sz="1400" dirty="0" smtClean="0"/>
              <a:t>Sponsor </a:t>
            </a:r>
            <a:r>
              <a:rPr sz="1400" dirty="0" err="1" smtClean="0"/>
              <a:t>Recirc</a:t>
            </a:r>
            <a:r>
              <a:rPr sz="1400" dirty="0" smtClean="0"/>
              <a:t>						3/17</a:t>
            </a:r>
          </a:p>
          <a:p>
            <a:r>
              <a:rPr sz="1400" dirty="0" smtClean="0"/>
              <a:t>Sponsor </a:t>
            </a:r>
            <a:r>
              <a:rPr sz="1400" dirty="0" err="1" smtClean="0"/>
              <a:t>Recirc</a:t>
            </a:r>
            <a:r>
              <a:rPr sz="1400" dirty="0" smtClean="0"/>
              <a:t> 2						5/17</a:t>
            </a:r>
          </a:p>
          <a:p>
            <a:r>
              <a:rPr sz="1400" dirty="0" smtClean="0"/>
              <a:t>Submit to REVCOM						6/17</a:t>
            </a:r>
          </a:p>
          <a:p>
            <a:endParaRPr sz="1400" dirty="0" smtClean="0"/>
          </a:p>
          <a:p>
            <a:endParaRPr sz="1400" dirty="0" smtClean="0"/>
          </a:p>
        </p:txBody>
      </p:sp>
      <p:sp>
        <p:nvSpPr>
          <p:cNvPr id="4" name="Date Placeholder 3"/>
          <p:cNvSpPr>
            <a:spLocks noGrp="1"/>
          </p:cNvSpPr>
          <p:nvPr>
            <p:ph type="dt" sz="quarter" idx="10"/>
          </p:nvPr>
        </p:nvSpPr>
        <p:spPr/>
        <p:txBody>
          <a:bodyPr/>
          <a:lstStyle/>
          <a:p>
            <a:pPr>
              <a:defRPr/>
            </a:pPr>
            <a:fld id="{6DA5F005-C3D6-4BCC-B67F-3F66099ED543}" type="datetime1">
              <a:rPr lang="en-US" smtClean="0"/>
              <a:t>7/29/2015</a:t>
            </a:fld>
            <a:endParaRPr lang="en-US"/>
          </a:p>
        </p:txBody>
      </p:sp>
      <p:sp>
        <p:nvSpPr>
          <p:cNvPr id="5" name="Footer Placeholder 4"/>
          <p:cNvSpPr>
            <a:spLocks noGrp="1"/>
          </p:cNvSpPr>
          <p:nvPr>
            <p:ph type="ftr" sz="quarter" idx="11"/>
          </p:nvPr>
        </p:nvSpPr>
        <p:spPr/>
        <p:txBody>
          <a:bodyPr/>
          <a:lstStyle/>
          <a:p>
            <a:pPr>
              <a:defRPr/>
            </a:pPr>
            <a:r>
              <a:rPr lang="en-US" smtClean="0"/>
              <a:t>Doc #: 5-15-0050-03-agen</a:t>
            </a:r>
            <a:endParaRPr lang="en-US"/>
          </a:p>
        </p:txBody>
      </p:sp>
      <p:sp>
        <p:nvSpPr>
          <p:cNvPr id="6" name="Slide Number Placeholder 5"/>
          <p:cNvSpPr>
            <a:spLocks noGrp="1"/>
          </p:cNvSpPr>
          <p:nvPr>
            <p:ph type="sldNum" sz="quarter" idx="12"/>
          </p:nvPr>
        </p:nvSpPr>
        <p:spPr/>
        <p:txBody>
          <a:bodyPr/>
          <a:lstStyle/>
          <a:p>
            <a:pPr>
              <a:defRPr/>
            </a:pPr>
            <a:fld id="{A0F08927-153C-41FB-9D57-802E1BB7957C}" type="slidenum">
              <a:rPr lang="en-US" smtClean="0"/>
              <a:pPr>
                <a:defRPr/>
              </a:pPr>
              <a:t>15</a:t>
            </a:fld>
            <a:endParaRPr lang="en-US"/>
          </a:p>
        </p:txBody>
      </p:sp>
    </p:spTree>
    <p:extLst>
      <p:ext uri="{BB962C8B-B14F-4D97-AF65-F5344CB8AC3E}">
        <p14:creationId xmlns:p14="http://schemas.microsoft.com/office/powerpoint/2010/main" val="8598338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smtClean="0"/>
              <a:t>Status of 1900.5.2</a:t>
            </a:r>
            <a:endParaRPr dirty="0" smtClean="0"/>
          </a:p>
        </p:txBody>
      </p:sp>
      <p:sp>
        <p:nvSpPr>
          <p:cNvPr id="14339" name="Content Placeholder 2"/>
          <p:cNvSpPr>
            <a:spLocks noGrp="1"/>
          </p:cNvSpPr>
          <p:nvPr>
            <p:ph idx="1"/>
          </p:nvPr>
        </p:nvSpPr>
        <p:spPr>
          <a:xfrm>
            <a:off x="422564" y="1298720"/>
            <a:ext cx="8229600" cy="4525963"/>
          </a:xfrm>
        </p:spPr>
        <p:txBody>
          <a:bodyPr/>
          <a:lstStyle/>
          <a:p>
            <a:r>
              <a:rPr lang="en-US" dirty="0" smtClean="0"/>
              <a:t>Reviewed draft</a:t>
            </a:r>
          </a:p>
          <a:p>
            <a:r>
              <a:rPr lang="en-US" dirty="0" smtClean="0"/>
              <a:t>Latest version uploaded</a:t>
            </a:r>
          </a:p>
          <a:p>
            <a:pPr lvl="1"/>
            <a:r>
              <a:rPr lang="en-US" dirty="0" smtClean="0"/>
              <a:t>No Schema</a:t>
            </a:r>
            <a:endParaRPr dirty="0" smtClean="0"/>
          </a:p>
        </p:txBody>
      </p:sp>
      <p:sp>
        <p:nvSpPr>
          <p:cNvPr id="4" name="Date Placeholder 3"/>
          <p:cNvSpPr>
            <a:spLocks noGrp="1"/>
          </p:cNvSpPr>
          <p:nvPr>
            <p:ph type="dt" sz="quarter" idx="10"/>
          </p:nvPr>
        </p:nvSpPr>
        <p:spPr/>
        <p:txBody>
          <a:bodyPr/>
          <a:lstStyle/>
          <a:p>
            <a:pPr>
              <a:defRPr/>
            </a:pPr>
            <a:fld id="{91F0C7DB-AFC6-45F7-85ED-29892C60FA81}" type="datetime1">
              <a:rPr lang="en-US" smtClean="0"/>
              <a:t>7/29/2015</a:t>
            </a:fld>
            <a:endParaRPr lang="en-US"/>
          </a:p>
        </p:txBody>
      </p:sp>
      <p:sp>
        <p:nvSpPr>
          <p:cNvPr id="5" name="Footer Placeholder 4"/>
          <p:cNvSpPr>
            <a:spLocks noGrp="1"/>
          </p:cNvSpPr>
          <p:nvPr>
            <p:ph type="ftr" sz="quarter" idx="11"/>
          </p:nvPr>
        </p:nvSpPr>
        <p:spPr/>
        <p:txBody>
          <a:bodyPr/>
          <a:lstStyle/>
          <a:p>
            <a:pPr>
              <a:defRPr/>
            </a:pPr>
            <a:r>
              <a:rPr lang="en-US" smtClean="0"/>
              <a:t>Doc #: 5-15-0050-03-agen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17463"/>
            <a:ext cx="8229600" cy="1143000"/>
          </a:xfrm>
        </p:spPr>
        <p:txBody>
          <a:bodyPr/>
          <a:lstStyle/>
          <a:p>
            <a:r>
              <a:rPr altLang="en-US" smtClean="0"/>
              <a:t>Working Schedule for 1900.5.2</a:t>
            </a:r>
          </a:p>
        </p:txBody>
      </p:sp>
      <p:sp>
        <p:nvSpPr>
          <p:cNvPr id="10243" name="Content Placeholder 2"/>
          <p:cNvSpPr>
            <a:spLocks noGrp="1"/>
          </p:cNvSpPr>
          <p:nvPr>
            <p:ph idx="1"/>
          </p:nvPr>
        </p:nvSpPr>
        <p:spPr>
          <a:xfrm>
            <a:off x="381000" y="1295400"/>
            <a:ext cx="8229600" cy="4525963"/>
          </a:xfrm>
        </p:spPr>
        <p:txBody>
          <a:bodyPr/>
          <a:lstStyle/>
          <a:p>
            <a:r>
              <a:rPr altLang="en-US" sz="1400" dirty="0" smtClean="0"/>
              <a:t>Form Ballot Pool	(Send Ballot Invitation)				6/7/15</a:t>
            </a:r>
            <a:r>
              <a:rPr altLang="en-US" sz="1400" b="1" dirty="0" smtClean="0">
                <a:solidFill>
                  <a:srgbClr val="FF0000"/>
                </a:solidFill>
              </a:rPr>
              <a:t>√</a:t>
            </a:r>
          </a:p>
          <a:p>
            <a:r>
              <a:rPr altLang="en-US" sz="1400" dirty="0" smtClean="0"/>
              <a:t>Final Draft and Schema Adjustments				</a:t>
            </a:r>
            <a:r>
              <a:rPr altLang="en-US" sz="1400" dirty="0" smtClean="0"/>
              <a:t>7/30/15</a:t>
            </a:r>
            <a:endParaRPr altLang="en-US" sz="1400" dirty="0" smtClean="0"/>
          </a:p>
          <a:p>
            <a:r>
              <a:rPr altLang="en-US" sz="1400" dirty="0" smtClean="0"/>
              <a:t>Vote to Sponsor Ballot					</a:t>
            </a:r>
            <a:r>
              <a:rPr altLang="en-US" sz="1400" dirty="0" smtClean="0"/>
              <a:t>7/30/15</a:t>
            </a:r>
            <a:endParaRPr altLang="en-US" sz="1400" dirty="0" smtClean="0">
              <a:solidFill>
                <a:srgbClr val="FF0000"/>
              </a:solidFill>
            </a:endParaRPr>
          </a:p>
          <a:p>
            <a:r>
              <a:rPr altLang="en-US" sz="1400" dirty="0" smtClean="0"/>
              <a:t>Mandatory Editorial Coordination Completes				8/30/10</a:t>
            </a:r>
          </a:p>
          <a:p>
            <a:r>
              <a:rPr altLang="en-US" sz="1400" dirty="0" smtClean="0"/>
              <a:t>Conduct </a:t>
            </a:r>
            <a:r>
              <a:rPr altLang="en-US" sz="1400" dirty="0" smtClean="0"/>
              <a:t>Ballot						</a:t>
            </a:r>
            <a:r>
              <a:rPr altLang="en-US" sz="1400" dirty="0" smtClean="0"/>
              <a:t>8/30/15</a:t>
            </a:r>
            <a:endParaRPr altLang="en-US" sz="1400" dirty="0" smtClean="0"/>
          </a:p>
          <a:p>
            <a:r>
              <a:rPr altLang="en-US" sz="1400" dirty="0" smtClean="0"/>
              <a:t>Ballot completes						</a:t>
            </a:r>
            <a:r>
              <a:rPr altLang="en-US" sz="1400" dirty="0" smtClean="0"/>
              <a:t>9/30/15</a:t>
            </a:r>
            <a:endParaRPr altLang="en-US" sz="1400" dirty="0" smtClean="0"/>
          </a:p>
          <a:p>
            <a:r>
              <a:rPr altLang="en-US" sz="1400" dirty="0" smtClean="0"/>
              <a:t>Form Comment Resolution </a:t>
            </a:r>
            <a:r>
              <a:rPr altLang="en-US" sz="1400" dirty="0" smtClean="0"/>
              <a:t>subcommittee</a:t>
            </a:r>
            <a:r>
              <a:rPr altLang="en-US" sz="1400" dirty="0" smtClean="0"/>
              <a:t>				</a:t>
            </a:r>
            <a:r>
              <a:rPr altLang="en-US" sz="1400" dirty="0" smtClean="0"/>
              <a:t>9/30/15</a:t>
            </a:r>
            <a:endParaRPr altLang="en-US" sz="1400" dirty="0" smtClean="0"/>
          </a:p>
          <a:p>
            <a:r>
              <a:rPr altLang="en-US" sz="1400" dirty="0" smtClean="0"/>
              <a:t>Suggested resolutions available					</a:t>
            </a:r>
            <a:r>
              <a:rPr altLang="en-US" sz="1400" dirty="0" smtClean="0"/>
              <a:t>10</a:t>
            </a:r>
            <a:r>
              <a:rPr altLang="en-US" sz="1400" dirty="0" smtClean="0"/>
              <a:t>/30/15</a:t>
            </a:r>
            <a:endParaRPr altLang="en-US" sz="1400" dirty="0" smtClean="0"/>
          </a:p>
          <a:p>
            <a:r>
              <a:rPr altLang="en-US" sz="1400" dirty="0" smtClean="0"/>
              <a:t>Vote for Recirculation Ballot					</a:t>
            </a:r>
            <a:r>
              <a:rPr altLang="en-US" sz="1400" dirty="0" smtClean="0"/>
              <a:t>11/6/15</a:t>
            </a:r>
            <a:endParaRPr altLang="en-US" sz="1400" dirty="0" smtClean="0"/>
          </a:p>
          <a:p>
            <a:r>
              <a:rPr altLang="en-US" sz="1400" dirty="0" smtClean="0"/>
              <a:t>Conduct </a:t>
            </a:r>
            <a:r>
              <a:rPr altLang="en-US" sz="1400" dirty="0" err="1" smtClean="0"/>
              <a:t>Recirc</a:t>
            </a:r>
            <a:r>
              <a:rPr altLang="en-US" sz="1400" dirty="0" smtClean="0"/>
              <a:t> Ballot					</a:t>
            </a:r>
            <a:r>
              <a:rPr altLang="en-US" sz="1400" dirty="0" smtClean="0"/>
              <a:t>11/15/15</a:t>
            </a:r>
            <a:endParaRPr altLang="en-US" sz="1400" dirty="0" smtClean="0"/>
          </a:p>
          <a:p>
            <a:r>
              <a:rPr altLang="en-US" sz="1400" dirty="0" smtClean="0"/>
              <a:t>Ballot completes						</a:t>
            </a:r>
            <a:r>
              <a:rPr altLang="en-US" sz="1400" dirty="0" smtClean="0"/>
              <a:t>12/1/15</a:t>
            </a:r>
            <a:endParaRPr altLang="en-US" sz="1400" dirty="0" smtClean="0"/>
          </a:p>
          <a:p>
            <a:r>
              <a:rPr altLang="en-US" sz="1400" dirty="0" smtClean="0"/>
              <a:t>Suggested comment resolutions available				</a:t>
            </a:r>
            <a:r>
              <a:rPr altLang="en-US" sz="1400" dirty="0" smtClean="0"/>
              <a:t>12/15/15</a:t>
            </a:r>
            <a:endParaRPr altLang="en-US" sz="1400" dirty="0" smtClean="0"/>
          </a:p>
          <a:p>
            <a:r>
              <a:rPr altLang="en-US" sz="1400" dirty="0" smtClean="0"/>
              <a:t>Vote for </a:t>
            </a:r>
            <a:r>
              <a:rPr altLang="en-US" sz="1400" dirty="0" err="1" smtClean="0"/>
              <a:t>Recirc</a:t>
            </a:r>
            <a:r>
              <a:rPr altLang="en-US" sz="1400" dirty="0" smtClean="0"/>
              <a:t> Ballot					</a:t>
            </a:r>
            <a:r>
              <a:rPr altLang="en-US" sz="1400" dirty="0" smtClean="0"/>
              <a:t>1</a:t>
            </a:r>
            <a:r>
              <a:rPr altLang="en-US" sz="1400" dirty="0" smtClean="0"/>
              <a:t>/1/16</a:t>
            </a:r>
            <a:endParaRPr altLang="en-US" sz="1400" dirty="0" smtClean="0"/>
          </a:p>
          <a:p>
            <a:r>
              <a:rPr altLang="en-US" sz="1400" dirty="0" smtClean="0"/>
              <a:t>Conduct </a:t>
            </a:r>
            <a:r>
              <a:rPr altLang="en-US" sz="1400" dirty="0" err="1" smtClean="0"/>
              <a:t>Recirc</a:t>
            </a:r>
            <a:r>
              <a:rPr altLang="en-US" sz="1400" dirty="0" smtClean="0"/>
              <a:t> Ballot					</a:t>
            </a:r>
            <a:r>
              <a:rPr altLang="en-US" sz="1400" dirty="0" smtClean="0"/>
              <a:t>1</a:t>
            </a:r>
            <a:r>
              <a:rPr altLang="en-US" sz="1400" dirty="0" smtClean="0"/>
              <a:t>/15/16</a:t>
            </a:r>
            <a:endParaRPr altLang="en-US" sz="1400" dirty="0" smtClean="0"/>
          </a:p>
          <a:p>
            <a:r>
              <a:rPr altLang="en-US" sz="1400" dirty="0" smtClean="0"/>
              <a:t>Ballot completes						</a:t>
            </a:r>
            <a:r>
              <a:rPr altLang="en-US" sz="1400" dirty="0" smtClean="0"/>
              <a:t>2/1/16</a:t>
            </a:r>
            <a:endParaRPr altLang="en-US" sz="1400" dirty="0" smtClean="0"/>
          </a:p>
          <a:p>
            <a:r>
              <a:rPr altLang="en-US" sz="1400" dirty="0" smtClean="0"/>
              <a:t>Approved by Standards Board					3/1/16</a:t>
            </a:r>
          </a:p>
          <a:p>
            <a:r>
              <a:rPr altLang="en-US" sz="1400" dirty="0" smtClean="0"/>
              <a:t>Reference implementation available				12/15</a:t>
            </a:r>
          </a:p>
          <a:p>
            <a:r>
              <a:rPr altLang="en-US" sz="1400" dirty="0" smtClean="0"/>
              <a:t>Certification available					3/16</a:t>
            </a: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BA355797-1C13-4B83-9C11-D055D7EF994D}" type="datetime1">
              <a:rPr lang="en-US" smtClean="0"/>
              <a:t>7/29/2015</a:t>
            </a:fld>
            <a:endParaRPr lang="en-US"/>
          </a:p>
        </p:txBody>
      </p:sp>
      <p:sp>
        <p:nvSpPr>
          <p:cNvPr id="5" name="Footer Placeholder 4"/>
          <p:cNvSpPr>
            <a:spLocks noGrp="1"/>
          </p:cNvSpPr>
          <p:nvPr>
            <p:ph type="ftr" sz="quarter" idx="11"/>
          </p:nvPr>
        </p:nvSpPr>
        <p:spPr/>
        <p:txBody>
          <a:bodyPr/>
          <a:lstStyle/>
          <a:p>
            <a:pPr>
              <a:defRPr/>
            </a:pPr>
            <a:r>
              <a:rPr lang="en-US" smtClean="0"/>
              <a:t>Doc #: 5-15-0050-03-agen</a:t>
            </a:r>
            <a:endParaRPr lang="en-US"/>
          </a:p>
        </p:txBody>
      </p:sp>
      <p:sp>
        <p:nvSpPr>
          <p:cNvPr id="1024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9F919BAB-46ED-42D1-9AD7-23915181C9C6}" type="slidenum">
              <a:rPr lang="en-US" altLang="en-US" sz="1200" smtClean="0"/>
              <a:pPr>
                <a:spcBef>
                  <a:spcPct val="0"/>
                </a:spcBef>
                <a:buFontTx/>
                <a:buNone/>
              </a:pPr>
              <a:t>17</a:t>
            </a:fld>
            <a:endParaRPr lang="en-US" altLang="en-US" sz="1200" smtClean="0"/>
          </a:p>
        </p:txBody>
      </p:sp>
    </p:spTree>
    <p:extLst>
      <p:ext uri="{BB962C8B-B14F-4D97-AF65-F5344CB8AC3E}">
        <p14:creationId xmlns:p14="http://schemas.microsoft.com/office/powerpoint/2010/main" val="39382726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304800" y="274638"/>
            <a:ext cx="8382000" cy="1143000"/>
          </a:xfrm>
        </p:spPr>
        <p:txBody>
          <a:bodyPr/>
          <a:lstStyle/>
          <a:p>
            <a:r>
              <a:rPr lang="en-US" dirty="0" smtClean="0"/>
              <a:t>Motion to move 1900.5.2 to Sponsor Ballot</a:t>
            </a:r>
            <a:endParaRPr dirty="0" smtClean="0"/>
          </a:p>
        </p:txBody>
      </p:sp>
      <p:sp>
        <p:nvSpPr>
          <p:cNvPr id="12291" name="Content Placeholder 2"/>
          <p:cNvSpPr>
            <a:spLocks noGrp="1"/>
          </p:cNvSpPr>
          <p:nvPr>
            <p:ph idx="1"/>
          </p:nvPr>
        </p:nvSpPr>
        <p:spPr/>
        <p:txBody>
          <a:bodyPr/>
          <a:lstStyle/>
          <a:p>
            <a:r>
              <a:rPr dirty="0" smtClean="0"/>
              <a:t>Motion to </a:t>
            </a:r>
            <a:r>
              <a:rPr dirty="0" smtClean="0"/>
              <a:t>instruct the IEEE 1900.5 Chair to take actions as required to conduct sponsor ballot on doc #xxx (the 1900.5.2 draft) and make editorial changes as required to ballot the draft.</a:t>
            </a:r>
            <a:endParaRPr lang="en-US" dirty="0"/>
          </a:p>
          <a:p>
            <a:r>
              <a:rPr dirty="0" smtClean="0"/>
              <a:t>Mover</a:t>
            </a:r>
            <a:r>
              <a:rPr dirty="0" smtClean="0"/>
              <a:t>:  </a:t>
            </a:r>
          </a:p>
          <a:p>
            <a:endParaRPr dirty="0" smtClean="0"/>
          </a:p>
          <a:p>
            <a:r>
              <a:rPr dirty="0" smtClean="0"/>
              <a:t>Second:  </a:t>
            </a:r>
          </a:p>
        </p:txBody>
      </p:sp>
      <p:sp>
        <p:nvSpPr>
          <p:cNvPr id="4" name="Date Placeholder 3"/>
          <p:cNvSpPr>
            <a:spLocks noGrp="1"/>
          </p:cNvSpPr>
          <p:nvPr>
            <p:ph type="dt" sz="quarter" idx="10"/>
          </p:nvPr>
        </p:nvSpPr>
        <p:spPr/>
        <p:txBody>
          <a:bodyPr/>
          <a:lstStyle/>
          <a:p>
            <a:pPr>
              <a:defRPr/>
            </a:pPr>
            <a:fld id="{0918F954-1C11-4B73-98E3-C9B431D13E2E}" type="datetime1">
              <a:rPr lang="en-US" smtClean="0"/>
              <a:t>7/29/2015</a:t>
            </a:fld>
            <a:endParaRPr lang="en-US"/>
          </a:p>
        </p:txBody>
      </p:sp>
      <p:sp>
        <p:nvSpPr>
          <p:cNvPr id="5" name="Footer Placeholder 4"/>
          <p:cNvSpPr>
            <a:spLocks noGrp="1"/>
          </p:cNvSpPr>
          <p:nvPr>
            <p:ph type="ftr" sz="quarter" idx="11"/>
          </p:nvPr>
        </p:nvSpPr>
        <p:spPr/>
        <p:txBody>
          <a:bodyPr/>
          <a:lstStyle/>
          <a:p>
            <a:pPr>
              <a:defRPr/>
            </a:pPr>
            <a:r>
              <a:rPr lang="en-US" smtClean="0"/>
              <a:t>Doc #: 5-15-0050-03-agen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18</a:t>
            </a:fld>
            <a:endParaRPr lang="en-US"/>
          </a:p>
        </p:txBody>
      </p:sp>
      <p:sp>
        <p:nvSpPr>
          <p:cNvPr id="1229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smtClean="0"/>
              <a:t>Other DySPAN-SC Activities</a:t>
            </a:r>
          </a:p>
        </p:txBody>
      </p:sp>
      <p:sp>
        <p:nvSpPr>
          <p:cNvPr id="15363" name="Content Placeholder 2"/>
          <p:cNvSpPr>
            <a:spLocks noGrp="1"/>
          </p:cNvSpPr>
          <p:nvPr>
            <p:ph idx="1"/>
          </p:nvPr>
        </p:nvSpPr>
        <p:spPr/>
        <p:txBody>
          <a:bodyPr/>
          <a:lstStyle/>
          <a:p>
            <a:r>
              <a:rPr dirty="0" smtClean="0"/>
              <a:t>Leadership meeting</a:t>
            </a:r>
          </a:p>
          <a:p>
            <a:r>
              <a:rPr lang="en-US" dirty="0" smtClean="0"/>
              <a:t>1900.1</a:t>
            </a:r>
            <a:endParaRPr lang="en-US" dirty="0"/>
          </a:p>
          <a:p>
            <a:r>
              <a:rPr lang="en-US" dirty="0" smtClean="0"/>
              <a:t>Other?</a:t>
            </a:r>
            <a:endParaRPr lang="en-US" dirty="0" smtClean="0"/>
          </a:p>
        </p:txBody>
      </p:sp>
      <p:sp>
        <p:nvSpPr>
          <p:cNvPr id="4" name="Date Placeholder 3"/>
          <p:cNvSpPr>
            <a:spLocks noGrp="1"/>
          </p:cNvSpPr>
          <p:nvPr>
            <p:ph type="dt" sz="quarter" idx="10"/>
          </p:nvPr>
        </p:nvSpPr>
        <p:spPr/>
        <p:txBody>
          <a:bodyPr/>
          <a:lstStyle/>
          <a:p>
            <a:pPr>
              <a:defRPr/>
            </a:pPr>
            <a:fld id="{89143755-F33E-48E7-9FF1-95F7E306413A}" type="datetime1">
              <a:rPr lang="en-US" smtClean="0"/>
              <a:t>7/29/2015</a:t>
            </a:fld>
            <a:endParaRPr lang="en-US"/>
          </a:p>
        </p:txBody>
      </p:sp>
      <p:sp>
        <p:nvSpPr>
          <p:cNvPr id="5" name="Footer Placeholder 4"/>
          <p:cNvSpPr>
            <a:spLocks noGrp="1"/>
          </p:cNvSpPr>
          <p:nvPr>
            <p:ph type="ftr" sz="quarter" idx="11"/>
          </p:nvPr>
        </p:nvSpPr>
        <p:spPr/>
        <p:txBody>
          <a:bodyPr/>
          <a:lstStyle/>
          <a:p>
            <a:pPr>
              <a:defRPr/>
            </a:pPr>
            <a:r>
              <a:rPr lang="en-US" smtClean="0"/>
              <a:t>Doc #: 5-15-0050-03-agen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sz="3200" dirty="0" smtClean="0"/>
              <a:t> Using Monthly WG Meeting</a:t>
            </a:r>
            <a:br>
              <a:rPr sz="3200" dirty="0" smtClean="0"/>
            </a:br>
            <a:r>
              <a:rPr sz="3200" dirty="0" smtClean="0"/>
              <a:t>Electronic Meeting Details</a:t>
            </a:r>
            <a:br>
              <a:rPr sz="3200" dirty="0" smtClean="0"/>
            </a:br>
            <a:r>
              <a:rPr lang="en-US" sz="3200" dirty="0" smtClean="0"/>
              <a:t>(All 4 days: 7/27-30/15)</a:t>
            </a:r>
            <a:endParaRPr sz="3200" dirty="0" smtClean="0"/>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BFE0EF77-25B4-4425-B203-D845B3C1E9B5}" type="datetime1">
              <a:rPr lang="en-US" smtClean="0"/>
              <a:t>7/29/2015</a:t>
            </a:fld>
            <a:endParaRPr lang="en-US"/>
          </a:p>
        </p:txBody>
      </p:sp>
      <p:sp>
        <p:nvSpPr>
          <p:cNvPr id="3" name="Footer Placeholder 2"/>
          <p:cNvSpPr>
            <a:spLocks noGrp="1"/>
          </p:cNvSpPr>
          <p:nvPr>
            <p:ph type="ftr" sz="quarter" idx="11"/>
          </p:nvPr>
        </p:nvSpPr>
        <p:spPr/>
        <p:txBody>
          <a:bodyPr/>
          <a:lstStyle/>
          <a:p>
            <a:pPr>
              <a:defRPr/>
            </a:pPr>
            <a:r>
              <a:rPr lang="en-US" smtClean="0"/>
              <a:t>Doc #: 5-15-0050-03-agen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dirty="0"/>
              <a:t>Germany: +49 (0) 692 5736 7210 </a:t>
            </a:r>
            <a:br>
              <a:rPr lang="en-US" dirty="0"/>
            </a:br>
            <a:r>
              <a:rPr lang="en-US" dirty="0"/>
              <a:t>Ireland: +353 (0) 14 845 978 </a:t>
            </a:r>
            <a:br>
              <a:rPr lang="en-US" dirty="0"/>
            </a:br>
            <a:r>
              <a:rPr lang="en-US" dirty="0"/>
              <a:t>Italy: +39 0 553 98 95 67 </a:t>
            </a:r>
            <a:br>
              <a:rPr lang="en-US" dirty="0"/>
            </a:br>
            <a:r>
              <a:rPr lang="en-US" dirty="0"/>
              <a:t>Netherlands: +31 (0) 208 080 381 </a:t>
            </a:r>
            <a:br>
              <a:rPr lang="en-US" dirty="0"/>
            </a:br>
            <a:r>
              <a:rPr lang="en-US" dirty="0"/>
              <a:t>New Zealand: +64 (0) 4 974 7214 </a:t>
            </a:r>
            <a:br>
              <a:rPr lang="en-US" dirty="0"/>
            </a:br>
            <a:r>
              <a:rPr lang="en-US" dirty="0"/>
              <a:t>Norway: +47 21 03 58 98 </a:t>
            </a:r>
            <a:br>
              <a:rPr lang="en-US" dirty="0"/>
            </a:br>
            <a:r>
              <a:rPr lang="en-US" dirty="0"/>
              <a:t>Spain: +34 955 32 0845 </a:t>
            </a:r>
            <a:br>
              <a:rPr lang="en-US" dirty="0"/>
            </a:br>
            <a:r>
              <a:rPr lang="en-US" dirty="0"/>
              <a:t>Sweden: +46 (0) 853 527 836 </a:t>
            </a:r>
            <a:br>
              <a:rPr lang="en-US" dirty="0"/>
            </a:br>
            <a:r>
              <a:rPr lang="en-US" dirty="0"/>
              <a:t>Switzerland: +41 (0) 435 0167 09 </a:t>
            </a:r>
            <a:br>
              <a:rPr lang="en-US" dirty="0"/>
            </a:br>
            <a:r>
              <a:rPr lang="en-US" dirty="0"/>
              <a:t>United Kingdom: +44 (0) 330 221 0086</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smtClean="0"/>
              <a:t>Marketing Inputs</a:t>
            </a:r>
          </a:p>
        </p:txBody>
      </p:sp>
      <p:sp>
        <p:nvSpPr>
          <p:cNvPr id="16387" name="Content Placeholder 2"/>
          <p:cNvSpPr>
            <a:spLocks noGrp="1"/>
          </p:cNvSpPr>
          <p:nvPr>
            <p:ph idx="1"/>
          </p:nvPr>
        </p:nvSpPr>
        <p:spPr>
          <a:xfrm>
            <a:off x="381000" y="1219200"/>
            <a:ext cx="8229600" cy="4525963"/>
          </a:xfrm>
        </p:spPr>
        <p:txBody>
          <a:bodyPr/>
          <a:lstStyle/>
          <a:p>
            <a:r>
              <a:rPr dirty="0" err="1" smtClean="0"/>
              <a:t>WInnForum</a:t>
            </a:r>
            <a:r>
              <a:rPr dirty="0" smtClean="0"/>
              <a:t> 3.5 GHz stakeholders </a:t>
            </a:r>
          </a:p>
          <a:p>
            <a:pPr lvl="1"/>
            <a:r>
              <a:rPr lang="en-US" dirty="0" smtClean="0"/>
              <a:t>Tutorial on Aug 5</a:t>
            </a:r>
          </a:p>
          <a:p>
            <a:pPr lvl="1"/>
            <a:r>
              <a:rPr lang="en-US" dirty="0" err="1" smtClean="0"/>
              <a:t>WinnF</a:t>
            </a:r>
            <a:r>
              <a:rPr lang="en-US" dirty="0" smtClean="0"/>
              <a:t> meeting on Aug 6</a:t>
            </a:r>
            <a:endParaRPr dirty="0" smtClean="0"/>
          </a:p>
          <a:p>
            <a:r>
              <a:rPr lang="en-US" dirty="0" smtClean="0"/>
              <a:t>NSC</a:t>
            </a:r>
          </a:p>
          <a:p>
            <a:pPr lvl="1"/>
            <a:r>
              <a:rPr lang="en-US" dirty="0" smtClean="0"/>
              <a:t>Meetings outside IEEE to promote 1900.5 based projects</a:t>
            </a:r>
            <a:endParaRPr dirty="0" smtClean="0"/>
          </a:p>
          <a:p>
            <a:r>
              <a:rPr dirty="0" err="1" smtClean="0"/>
              <a:t>DySPAN</a:t>
            </a:r>
            <a:r>
              <a:rPr dirty="0" smtClean="0"/>
              <a:t>-SC standards Paper and follow up</a:t>
            </a:r>
            <a:r>
              <a:rPr lang="en-US" dirty="0" smtClean="0"/>
              <a:t>…  Communications Magazine special issue</a:t>
            </a:r>
            <a:endParaRPr dirty="0" smtClean="0"/>
          </a:p>
          <a:p>
            <a:r>
              <a:rPr dirty="0" smtClean="0"/>
              <a:t>Others?</a:t>
            </a:r>
          </a:p>
        </p:txBody>
      </p:sp>
      <p:sp>
        <p:nvSpPr>
          <p:cNvPr id="4" name="Date Placeholder 3"/>
          <p:cNvSpPr>
            <a:spLocks noGrp="1"/>
          </p:cNvSpPr>
          <p:nvPr>
            <p:ph type="dt" sz="quarter" idx="10"/>
          </p:nvPr>
        </p:nvSpPr>
        <p:spPr/>
        <p:txBody>
          <a:bodyPr/>
          <a:lstStyle/>
          <a:p>
            <a:pPr>
              <a:defRPr/>
            </a:pPr>
            <a:fld id="{30712AAD-DA0C-45A8-89C7-9F901A82EFA1}" type="datetime1">
              <a:rPr lang="en-US" smtClean="0"/>
              <a:t>7/29/2015</a:t>
            </a:fld>
            <a:endParaRPr lang="en-US"/>
          </a:p>
        </p:txBody>
      </p:sp>
      <p:sp>
        <p:nvSpPr>
          <p:cNvPr id="5" name="Footer Placeholder 4"/>
          <p:cNvSpPr>
            <a:spLocks noGrp="1"/>
          </p:cNvSpPr>
          <p:nvPr>
            <p:ph type="ftr" sz="quarter" idx="11"/>
          </p:nvPr>
        </p:nvSpPr>
        <p:spPr/>
        <p:txBody>
          <a:bodyPr/>
          <a:lstStyle/>
          <a:p>
            <a:pPr>
              <a:defRPr/>
            </a:pPr>
            <a:r>
              <a:rPr lang="en-US" smtClean="0"/>
              <a:t>Doc #: 5-15-0050-03-agen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dirty="0" smtClean="0"/>
              <a:t>Meeting Planning</a:t>
            </a:r>
          </a:p>
        </p:txBody>
      </p:sp>
      <p:sp>
        <p:nvSpPr>
          <p:cNvPr id="17411" name="Content Placeholder 2"/>
          <p:cNvSpPr>
            <a:spLocks noGrp="1"/>
          </p:cNvSpPr>
          <p:nvPr>
            <p:ph idx="1"/>
          </p:nvPr>
        </p:nvSpPr>
        <p:spPr/>
        <p:txBody>
          <a:bodyPr/>
          <a:lstStyle/>
          <a:p>
            <a:r>
              <a:rPr lang="en-US" dirty="0" smtClean="0"/>
              <a:t>Conduct August </a:t>
            </a:r>
            <a:r>
              <a:rPr lang="en-US" dirty="0"/>
              <a:t>4</a:t>
            </a:r>
            <a:r>
              <a:rPr lang="en-US" dirty="0" smtClean="0"/>
              <a:t> meeting?</a:t>
            </a:r>
          </a:p>
          <a:p>
            <a:r>
              <a:rPr lang="en-US" dirty="0" smtClean="0"/>
              <a:t>Ad </a:t>
            </a:r>
            <a:r>
              <a:rPr lang="en-US" dirty="0" err="1" smtClean="0"/>
              <a:t>Hocs</a:t>
            </a:r>
            <a:r>
              <a:rPr lang="en-US" dirty="0" smtClean="0"/>
              <a:t>?</a:t>
            </a:r>
            <a:endParaRPr lang="en-US" dirty="0" smtClean="0"/>
          </a:p>
        </p:txBody>
      </p:sp>
      <p:sp>
        <p:nvSpPr>
          <p:cNvPr id="4" name="Date Placeholder 3"/>
          <p:cNvSpPr>
            <a:spLocks noGrp="1"/>
          </p:cNvSpPr>
          <p:nvPr>
            <p:ph type="dt" sz="quarter" idx="10"/>
          </p:nvPr>
        </p:nvSpPr>
        <p:spPr/>
        <p:txBody>
          <a:bodyPr/>
          <a:lstStyle/>
          <a:p>
            <a:pPr>
              <a:defRPr/>
            </a:pPr>
            <a:fld id="{8C872410-DBBD-4E80-93A3-A853154EFB59}" type="datetime1">
              <a:rPr lang="en-US" smtClean="0"/>
              <a:t>7/29/2015</a:t>
            </a:fld>
            <a:endParaRPr lang="en-US"/>
          </a:p>
        </p:txBody>
      </p:sp>
      <p:sp>
        <p:nvSpPr>
          <p:cNvPr id="5" name="Footer Placeholder 4"/>
          <p:cNvSpPr>
            <a:spLocks noGrp="1"/>
          </p:cNvSpPr>
          <p:nvPr>
            <p:ph type="ftr" sz="quarter" idx="11"/>
          </p:nvPr>
        </p:nvSpPr>
        <p:spPr/>
        <p:txBody>
          <a:bodyPr/>
          <a:lstStyle/>
          <a:p>
            <a:pPr>
              <a:defRPr/>
            </a:pPr>
            <a:r>
              <a:rPr lang="en-US" smtClean="0"/>
              <a:t>Doc #: 5-15-0050-03-agen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304800" y="274638"/>
            <a:ext cx="8382000" cy="1143000"/>
          </a:xfrm>
        </p:spPr>
        <p:txBody>
          <a:bodyPr/>
          <a:lstStyle/>
          <a:p>
            <a:r>
              <a:rPr lang="en-US" dirty="0" smtClean="0"/>
              <a:t>Motion to confirm actions of 1900.5</a:t>
            </a:r>
            <a:endParaRPr dirty="0" smtClean="0"/>
          </a:p>
        </p:txBody>
      </p:sp>
      <p:sp>
        <p:nvSpPr>
          <p:cNvPr id="12291" name="Content Placeholder 2"/>
          <p:cNvSpPr>
            <a:spLocks noGrp="1"/>
          </p:cNvSpPr>
          <p:nvPr>
            <p:ph idx="1"/>
          </p:nvPr>
        </p:nvSpPr>
        <p:spPr/>
        <p:txBody>
          <a:bodyPr/>
          <a:lstStyle/>
          <a:p>
            <a:r>
              <a:rPr dirty="0" smtClean="0"/>
              <a:t>Motion to </a:t>
            </a:r>
            <a:r>
              <a:rPr dirty="0" smtClean="0"/>
              <a:t>confirm the actions taken by IEEE 1900.5 during the period 7/27-30/15.</a:t>
            </a:r>
          </a:p>
          <a:p>
            <a:endParaRPr lang="en-US" dirty="0"/>
          </a:p>
          <a:p>
            <a:r>
              <a:rPr dirty="0" smtClean="0"/>
              <a:t>Mover</a:t>
            </a:r>
            <a:r>
              <a:rPr dirty="0" smtClean="0"/>
              <a:t>:  </a:t>
            </a:r>
          </a:p>
          <a:p>
            <a:endParaRPr dirty="0" smtClean="0"/>
          </a:p>
          <a:p>
            <a:r>
              <a:rPr dirty="0" smtClean="0"/>
              <a:t>Second:  </a:t>
            </a:r>
          </a:p>
        </p:txBody>
      </p:sp>
      <p:sp>
        <p:nvSpPr>
          <p:cNvPr id="4" name="Date Placeholder 3"/>
          <p:cNvSpPr>
            <a:spLocks noGrp="1"/>
          </p:cNvSpPr>
          <p:nvPr>
            <p:ph type="dt" sz="quarter" idx="10"/>
          </p:nvPr>
        </p:nvSpPr>
        <p:spPr/>
        <p:txBody>
          <a:bodyPr/>
          <a:lstStyle/>
          <a:p>
            <a:pPr>
              <a:defRPr/>
            </a:pPr>
            <a:fld id="{7E2E508A-4ABD-48B2-BBE5-A200698001E0}" type="datetime1">
              <a:rPr lang="en-US" smtClean="0"/>
              <a:t>7/29/2015</a:t>
            </a:fld>
            <a:endParaRPr lang="en-US"/>
          </a:p>
        </p:txBody>
      </p:sp>
      <p:sp>
        <p:nvSpPr>
          <p:cNvPr id="5" name="Footer Placeholder 4"/>
          <p:cNvSpPr>
            <a:spLocks noGrp="1"/>
          </p:cNvSpPr>
          <p:nvPr>
            <p:ph type="ftr" sz="quarter" idx="11"/>
          </p:nvPr>
        </p:nvSpPr>
        <p:spPr/>
        <p:txBody>
          <a:bodyPr/>
          <a:lstStyle/>
          <a:p>
            <a:pPr>
              <a:defRPr/>
            </a:pPr>
            <a:r>
              <a:rPr lang="en-US" smtClean="0"/>
              <a:t>Doc #: 5-15-0050-03-agen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22</a:t>
            </a:fld>
            <a:endParaRPr lang="en-US"/>
          </a:p>
        </p:txBody>
      </p:sp>
      <p:sp>
        <p:nvSpPr>
          <p:cNvPr id="1229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22156273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dirty="0" err="1" smtClean="0"/>
              <a:t>AoB</a:t>
            </a:r>
            <a:r>
              <a:rPr dirty="0"/>
              <a:t>?</a:t>
            </a:r>
            <a:endParaRPr dirty="0" smtClean="0"/>
          </a:p>
        </p:txBody>
      </p:sp>
      <p:sp>
        <p:nvSpPr>
          <p:cNvPr id="17411" name="Content Placeholder 2"/>
          <p:cNvSpPr>
            <a:spLocks noGrp="1"/>
          </p:cNvSpPr>
          <p:nvPr>
            <p:ph idx="1"/>
          </p:nvPr>
        </p:nvSpPr>
        <p:spPr/>
        <p:txBody>
          <a:bodyPr/>
          <a:lstStyle/>
          <a:p>
            <a:endParaRPr dirty="0" smtClean="0"/>
          </a:p>
        </p:txBody>
      </p:sp>
      <p:sp>
        <p:nvSpPr>
          <p:cNvPr id="4" name="Date Placeholder 3"/>
          <p:cNvSpPr>
            <a:spLocks noGrp="1"/>
          </p:cNvSpPr>
          <p:nvPr>
            <p:ph type="dt" sz="quarter" idx="10"/>
          </p:nvPr>
        </p:nvSpPr>
        <p:spPr/>
        <p:txBody>
          <a:bodyPr/>
          <a:lstStyle/>
          <a:p>
            <a:pPr>
              <a:defRPr/>
            </a:pPr>
            <a:fld id="{195A2B17-0A29-4CE2-ADC0-2FEC63A2A158}" type="datetime1">
              <a:rPr lang="en-US" smtClean="0"/>
              <a:t>7/29/2015</a:t>
            </a:fld>
            <a:endParaRPr lang="en-US"/>
          </a:p>
        </p:txBody>
      </p:sp>
      <p:sp>
        <p:nvSpPr>
          <p:cNvPr id="5" name="Footer Placeholder 4"/>
          <p:cNvSpPr>
            <a:spLocks noGrp="1"/>
          </p:cNvSpPr>
          <p:nvPr>
            <p:ph type="ftr" sz="quarter" idx="11"/>
          </p:nvPr>
        </p:nvSpPr>
        <p:spPr/>
        <p:txBody>
          <a:bodyPr/>
          <a:lstStyle/>
          <a:p>
            <a:pPr>
              <a:defRPr/>
            </a:pPr>
            <a:r>
              <a:rPr lang="en-US" smtClean="0"/>
              <a:t>Doc #: 5-15-0050-03-agen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23</a:t>
            </a:fld>
            <a:endParaRPr lang="en-US"/>
          </a:p>
        </p:txBody>
      </p:sp>
    </p:spTree>
    <p:extLst>
      <p:ext uri="{BB962C8B-B14F-4D97-AF65-F5344CB8AC3E}">
        <p14:creationId xmlns:p14="http://schemas.microsoft.com/office/powerpoint/2010/main" val="12924841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sz="3200" dirty="0" smtClean="0"/>
              <a:t> Electronic Meeting Details for</a:t>
            </a:r>
            <a:br>
              <a:rPr sz="3200" dirty="0" smtClean="0"/>
            </a:br>
            <a:r>
              <a:rPr lang="en-US" sz="3200" dirty="0" smtClean="0"/>
              <a:t>Joint 1900.1/1900.5 meeting</a:t>
            </a:r>
            <a:br>
              <a:rPr lang="en-US" sz="3200" dirty="0" smtClean="0"/>
            </a:br>
            <a:r>
              <a:rPr lang="en-US" sz="3200" dirty="0" smtClean="0"/>
              <a:t>Tuesday </a:t>
            </a:r>
            <a:r>
              <a:rPr lang="de-DE" sz="3200" dirty="0"/>
              <a:t>2 PM </a:t>
            </a:r>
            <a:r>
              <a:rPr lang="de-DE" sz="3200" dirty="0" smtClean="0"/>
              <a:t>Berlin, 8 </a:t>
            </a:r>
            <a:r>
              <a:rPr lang="de-DE" sz="3200" dirty="0"/>
              <a:t>AM </a:t>
            </a:r>
            <a:r>
              <a:rPr lang="de-DE" sz="3200" dirty="0" smtClean="0"/>
              <a:t>NY, 9 </a:t>
            </a:r>
            <a:r>
              <a:rPr lang="de-DE" sz="3200" dirty="0"/>
              <a:t>PM Tokyo</a:t>
            </a:r>
            <a:endParaRPr sz="3200" dirty="0" smtClean="0"/>
          </a:p>
        </p:txBody>
      </p:sp>
      <p:sp>
        <p:nvSpPr>
          <p:cNvPr id="3075" name="Text Box 5040"/>
          <p:cNvSpPr txBox="1">
            <a:spLocks noChangeArrowheads="1"/>
          </p:cNvSpPr>
          <p:nvPr/>
        </p:nvSpPr>
        <p:spPr bwMode="auto">
          <a:xfrm>
            <a:off x="152400" y="1447800"/>
            <a:ext cx="8382000" cy="535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a:t>
            </a:r>
            <a:r>
              <a:rPr lang="en-GB" dirty="0" smtClean="0"/>
              <a:t>Please </a:t>
            </a:r>
            <a:r>
              <a:rPr lang="en-GB" dirty="0"/>
              <a:t>join my </a:t>
            </a:r>
            <a:r>
              <a:rPr lang="en-GB" dirty="0" smtClean="0"/>
              <a:t>meeting.     </a:t>
            </a:r>
            <a:r>
              <a:rPr lang="en-GB" u="sng" dirty="0" smtClean="0">
                <a:hlinkClick r:id="rId3"/>
              </a:rPr>
              <a:t>https</a:t>
            </a:r>
            <a:r>
              <a:rPr lang="en-GB" u="sng" dirty="0">
                <a:hlinkClick r:id="rId3"/>
              </a:rPr>
              <a:t>://global.gotomeeting.com/join/128132477</a:t>
            </a:r>
            <a:endParaRPr lang="en-US" dirty="0"/>
          </a:p>
          <a:p>
            <a:r>
              <a:rPr lang="en-GB" dirty="0"/>
              <a:t> </a:t>
            </a:r>
            <a:endParaRPr lang="en-US" dirty="0"/>
          </a:p>
          <a:p>
            <a:r>
              <a:rPr lang="en-GB" dirty="0"/>
              <a:t>2.  Use your microphone and speakers (VoIP) - a headset is recommended.  Or, call in using your telephone.</a:t>
            </a:r>
            <a:endParaRPr lang="en-US" dirty="0"/>
          </a:p>
          <a:p>
            <a:r>
              <a:rPr lang="en-GB" dirty="0"/>
              <a:t> </a:t>
            </a:r>
            <a:endParaRPr lang="en-US" dirty="0"/>
          </a:p>
          <a:p>
            <a:r>
              <a:rPr lang="en-GB" dirty="0"/>
              <a:t>United States: +1 (312) 757-3119</a:t>
            </a:r>
            <a:endParaRPr lang="en-US" dirty="0"/>
          </a:p>
          <a:p>
            <a:r>
              <a:rPr lang="en-GB" dirty="0"/>
              <a:t>Australia: +61 2 9091 7603</a:t>
            </a:r>
            <a:endParaRPr lang="en-US" dirty="0"/>
          </a:p>
          <a:p>
            <a:r>
              <a:rPr lang="en-GB" dirty="0"/>
              <a:t>Austria: +43 (0) 7 2088 0716</a:t>
            </a:r>
            <a:endParaRPr lang="en-US" dirty="0"/>
          </a:p>
          <a:p>
            <a:r>
              <a:rPr lang="en-GB" dirty="0"/>
              <a:t>Belgium: +32 (0) 28 08 4372</a:t>
            </a:r>
            <a:endParaRPr lang="en-US" dirty="0"/>
          </a:p>
          <a:p>
            <a:r>
              <a:rPr lang="en-GB" dirty="0"/>
              <a:t>Canada: +1 (647) 497-9380</a:t>
            </a:r>
            <a:endParaRPr lang="en-US" dirty="0"/>
          </a:p>
          <a:p>
            <a:r>
              <a:rPr lang="en-GB" dirty="0"/>
              <a:t>Denmark: +45 (0) 69 91 84 58</a:t>
            </a:r>
            <a:endParaRPr lang="en-US" dirty="0"/>
          </a:p>
          <a:p>
            <a:r>
              <a:rPr lang="en-GB" dirty="0"/>
              <a:t>Finland: +358 (0) 931 58 1773</a:t>
            </a:r>
            <a:endParaRPr lang="en-US" dirty="0"/>
          </a:p>
          <a:p>
            <a:r>
              <a:rPr lang="en-GB" dirty="0"/>
              <a:t>France: +33 (0) 170 950 590</a:t>
            </a:r>
            <a:endParaRPr lang="en-US" dirty="0"/>
          </a:p>
          <a:p>
            <a:r>
              <a:rPr lang="en-GB" dirty="0"/>
              <a:t> </a:t>
            </a:r>
            <a:endParaRPr lang="en-US" dirty="0"/>
          </a:p>
          <a:p>
            <a:r>
              <a:rPr lang="en-GB" dirty="0"/>
              <a:t>Access Code: 128-132-477</a:t>
            </a:r>
            <a:endParaRPr lang="en-US" dirty="0"/>
          </a:p>
          <a:p>
            <a:r>
              <a:rPr lang="en-GB" dirty="0"/>
              <a:t>Audio PIN: Shown after joining the meeting</a:t>
            </a:r>
            <a:endParaRPr lang="en-US" dirty="0"/>
          </a:p>
          <a:p>
            <a:r>
              <a:rPr lang="en-GB" dirty="0"/>
              <a:t> </a:t>
            </a:r>
            <a:endParaRPr lang="en-US" dirty="0"/>
          </a:p>
          <a:p>
            <a:r>
              <a:rPr lang="en-GB" dirty="0"/>
              <a:t>Meeting ID: 128-132-477</a:t>
            </a:r>
            <a:endParaRPr lang="en-US" dirty="0"/>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70B6FD61-350D-4D89-9E4F-3A5629318B7C}" type="datetime1">
              <a:rPr lang="en-US" smtClean="0"/>
              <a:t>7/29/2015</a:t>
            </a:fld>
            <a:endParaRPr lang="en-US"/>
          </a:p>
        </p:txBody>
      </p:sp>
      <p:sp>
        <p:nvSpPr>
          <p:cNvPr id="3" name="Footer Placeholder 2"/>
          <p:cNvSpPr>
            <a:spLocks noGrp="1"/>
          </p:cNvSpPr>
          <p:nvPr>
            <p:ph type="ftr" sz="quarter" idx="11"/>
          </p:nvPr>
        </p:nvSpPr>
        <p:spPr/>
        <p:txBody>
          <a:bodyPr/>
          <a:lstStyle/>
          <a:p>
            <a:pPr>
              <a:defRPr/>
            </a:pPr>
            <a:r>
              <a:rPr lang="en-US" smtClean="0"/>
              <a:t>Doc #: 5-15-0050-03-agen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3</a:t>
            </a:fld>
            <a:endParaRPr lang="en-US"/>
          </a:p>
        </p:txBody>
      </p:sp>
      <p:sp>
        <p:nvSpPr>
          <p:cNvPr id="3079" name="TextBox 4"/>
          <p:cNvSpPr txBox="1">
            <a:spLocks noChangeArrowheads="1"/>
          </p:cNvSpPr>
          <p:nvPr/>
        </p:nvSpPr>
        <p:spPr bwMode="auto">
          <a:xfrm>
            <a:off x="4267200" y="2546157"/>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GB" dirty="0"/>
              <a:t>Germany: +49 (0) 692 5736 7300</a:t>
            </a:r>
            <a:endParaRPr lang="en-US" dirty="0"/>
          </a:p>
          <a:p>
            <a:r>
              <a:rPr lang="en-GB" dirty="0"/>
              <a:t>Ireland: +353 (0) 15 133 006</a:t>
            </a:r>
            <a:endParaRPr lang="en-US" dirty="0"/>
          </a:p>
          <a:p>
            <a:r>
              <a:rPr lang="en-GB" dirty="0"/>
              <a:t>Italy: +39 0 699 26 68 65</a:t>
            </a:r>
            <a:endParaRPr lang="en-US" dirty="0"/>
          </a:p>
          <a:p>
            <a:r>
              <a:rPr lang="en-GB" dirty="0"/>
              <a:t>Netherlands: +31 (0) 208 080 759</a:t>
            </a:r>
            <a:endParaRPr lang="en-US" dirty="0"/>
          </a:p>
          <a:p>
            <a:r>
              <a:rPr lang="en-GB" dirty="0"/>
              <a:t>New Zealand: +64 9 974 9579</a:t>
            </a:r>
            <a:endParaRPr lang="en-US" dirty="0"/>
          </a:p>
          <a:p>
            <a:r>
              <a:rPr lang="en-GB" dirty="0"/>
              <a:t>Norway: +47 21 04 30 59</a:t>
            </a:r>
            <a:endParaRPr lang="en-US" dirty="0"/>
          </a:p>
          <a:p>
            <a:r>
              <a:rPr lang="en-GB" dirty="0"/>
              <a:t>Spain: +34 931 76 1534</a:t>
            </a:r>
            <a:endParaRPr lang="en-US" dirty="0"/>
          </a:p>
          <a:p>
            <a:r>
              <a:rPr lang="en-GB" dirty="0"/>
              <a:t>Sweden: +46 (0) 852 500 691</a:t>
            </a:r>
            <a:endParaRPr lang="en-US" dirty="0"/>
          </a:p>
          <a:p>
            <a:r>
              <a:rPr lang="en-GB" dirty="0"/>
              <a:t>Switzerland: +41 (0) 435 0026 89</a:t>
            </a:r>
            <a:endParaRPr lang="en-US" dirty="0"/>
          </a:p>
          <a:p>
            <a:r>
              <a:rPr lang="en-GB" dirty="0"/>
              <a:t>United Kingdom: +44 (0) 20 3713 5011</a:t>
            </a:r>
            <a:endParaRPr lang="en-US" dirty="0"/>
          </a:p>
        </p:txBody>
      </p:sp>
    </p:spTree>
    <p:extLst>
      <p:ext uri="{BB962C8B-B14F-4D97-AF65-F5344CB8AC3E}">
        <p14:creationId xmlns:p14="http://schemas.microsoft.com/office/powerpoint/2010/main" val="40294007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smtClean="0"/>
              <a:t>Rules</a:t>
            </a:r>
          </a:p>
        </p:txBody>
      </p:sp>
      <p:sp>
        <p:nvSpPr>
          <p:cNvPr id="4099" name="Content Placeholder 5"/>
          <p:cNvSpPr>
            <a:spLocks noGrp="1"/>
          </p:cNvSpPr>
          <p:nvPr>
            <p:ph idx="1"/>
          </p:nvPr>
        </p:nvSpPr>
        <p:spPr/>
        <p:txBody>
          <a:bodyPr/>
          <a:lstStyle/>
          <a:p>
            <a:r>
              <a:rPr smtClean="0"/>
              <a:t>IEEE DySPAN-SC rules</a:t>
            </a:r>
          </a:p>
          <a:p>
            <a:pPr lvl="1"/>
            <a:r>
              <a:rPr smtClean="0">
                <a:hlinkClick r:id="rId2"/>
              </a:rPr>
              <a:t>http://standards.ieee.org/about/sasb/audcom/pnp/DySPAN_SC.pdf</a:t>
            </a:r>
            <a:endParaRPr smtClean="0"/>
          </a:p>
          <a:p>
            <a:r>
              <a:rPr smtClean="0"/>
              <a:t>IEEE 1900.5 WG rules</a:t>
            </a:r>
          </a:p>
          <a:p>
            <a:pPr lvl="1"/>
            <a:r>
              <a:rPr smtClean="0">
                <a:hlinkClick r:id="rId3"/>
              </a:rPr>
              <a:t>http://grouper.ieee.org/groups/dyspan/files/individual-WG-PnPs.pdf</a:t>
            </a:r>
            <a:endParaRPr smtClean="0"/>
          </a:p>
          <a:p>
            <a:r>
              <a:rPr smtClean="0"/>
              <a:t>Roberts Rules (latest edition) as needed…</a:t>
            </a:r>
          </a:p>
          <a:p>
            <a:pPr lvl="1"/>
            <a:endParaRPr smtClean="0"/>
          </a:p>
        </p:txBody>
      </p:sp>
      <p:sp>
        <p:nvSpPr>
          <p:cNvPr id="2" name="Date Placeholder 1"/>
          <p:cNvSpPr>
            <a:spLocks noGrp="1"/>
          </p:cNvSpPr>
          <p:nvPr>
            <p:ph type="dt" sz="quarter" idx="10"/>
          </p:nvPr>
        </p:nvSpPr>
        <p:spPr/>
        <p:txBody>
          <a:bodyPr/>
          <a:lstStyle/>
          <a:p>
            <a:pPr>
              <a:defRPr/>
            </a:pPr>
            <a:fld id="{15CD7715-438A-413F-B1F2-254390F500D2}" type="datetime1">
              <a:rPr lang="en-US" smtClean="0"/>
              <a:t>7/29/2015</a:t>
            </a:fld>
            <a:endParaRPr lang="en-US"/>
          </a:p>
        </p:txBody>
      </p:sp>
      <p:sp>
        <p:nvSpPr>
          <p:cNvPr id="3" name="Footer Placeholder 2"/>
          <p:cNvSpPr>
            <a:spLocks noGrp="1"/>
          </p:cNvSpPr>
          <p:nvPr>
            <p:ph type="ftr" sz="quarter" idx="11"/>
          </p:nvPr>
        </p:nvSpPr>
        <p:spPr/>
        <p:txBody>
          <a:bodyPr/>
          <a:lstStyle/>
          <a:p>
            <a:pPr>
              <a:defRPr/>
            </a:pPr>
            <a:r>
              <a:rPr lang="en-US" smtClean="0"/>
              <a:t>Doc #: 5-15-0050-03-agen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0"/>
            <a:ext cx="8229600" cy="1143001"/>
          </a:xfrm>
        </p:spPr>
        <p:txBody>
          <a:bodyPr/>
          <a:lstStyle/>
          <a:p>
            <a:r>
              <a:rPr dirty="0" smtClean="0"/>
              <a:t>Current Membership*</a:t>
            </a:r>
          </a:p>
        </p:txBody>
      </p:sp>
      <p:sp>
        <p:nvSpPr>
          <p:cNvPr id="3" name="Date Placeholder 2"/>
          <p:cNvSpPr>
            <a:spLocks noGrp="1"/>
          </p:cNvSpPr>
          <p:nvPr>
            <p:ph type="dt" sz="quarter" idx="10"/>
          </p:nvPr>
        </p:nvSpPr>
        <p:spPr/>
        <p:txBody>
          <a:bodyPr/>
          <a:lstStyle/>
          <a:p>
            <a:pPr>
              <a:defRPr/>
            </a:pPr>
            <a:fld id="{D109184C-99CF-4B4D-88BE-77AD014B624E}" type="datetime1">
              <a:rPr lang="en-US" smtClean="0"/>
              <a:t>7/29/2015</a:t>
            </a:fld>
            <a:endParaRPr lang="en-US"/>
          </a:p>
        </p:txBody>
      </p:sp>
      <p:sp>
        <p:nvSpPr>
          <p:cNvPr id="4" name="Footer Placeholder 3"/>
          <p:cNvSpPr>
            <a:spLocks noGrp="1"/>
          </p:cNvSpPr>
          <p:nvPr>
            <p:ph type="ftr" sz="quarter" idx="11"/>
          </p:nvPr>
        </p:nvSpPr>
        <p:spPr/>
        <p:txBody>
          <a:bodyPr/>
          <a:lstStyle/>
          <a:p>
            <a:pPr>
              <a:defRPr/>
            </a:pPr>
            <a:r>
              <a:rPr lang="en-US" smtClean="0"/>
              <a:t>Doc #: 5-15-0050-03-agen</a:t>
            </a:r>
            <a:endParaRPr lang="en-US"/>
          </a:p>
        </p:txBody>
      </p:sp>
      <p:sp>
        <p:nvSpPr>
          <p:cNvPr id="5" name="Slide Number Placeholder 4"/>
          <p:cNvSpPr>
            <a:spLocks noGrp="1"/>
          </p:cNvSpPr>
          <p:nvPr>
            <p:ph type="sldNum" sz="quarter" idx="12"/>
          </p:nvPr>
        </p:nvSpPr>
        <p:spPr/>
        <p:txBody>
          <a:bodyPr/>
          <a:lstStyle/>
          <a:p>
            <a:pPr>
              <a:defRPr/>
            </a:pPr>
            <a:fld id="{A42B0594-74D1-46B1-80D4-C29EBC2EDFF0}" type="slidenum">
              <a:rPr lang="en-US" smtClean="0"/>
              <a:pPr>
                <a:defRPr/>
              </a:pPr>
              <a:t>5</a:t>
            </a:fld>
            <a:endParaRPr lang="en-US"/>
          </a:p>
        </p:txBody>
      </p:sp>
      <p:sp>
        <p:nvSpPr>
          <p:cNvPr id="5126" name="TextBox 5"/>
          <p:cNvSpPr txBox="1">
            <a:spLocks noChangeArrowheads="1"/>
          </p:cNvSpPr>
          <p:nvPr/>
        </p:nvSpPr>
        <p:spPr bwMode="auto">
          <a:xfrm>
            <a:off x="1232910" y="5485245"/>
            <a:ext cx="49069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dirty="0"/>
              <a:t>              Quorum = ½ membership </a:t>
            </a:r>
            <a:r>
              <a:rPr lang="en-US" dirty="0" smtClean="0"/>
              <a:t>(6 </a:t>
            </a:r>
            <a:r>
              <a:rPr lang="en-US" dirty="0"/>
              <a:t>members)</a:t>
            </a:r>
          </a:p>
          <a:p>
            <a:pPr eaLnBrk="1" hangingPunct="1"/>
            <a:r>
              <a:rPr lang="en-US" dirty="0"/>
              <a:t>              2 meetings to get in, 2 meetings to get out</a:t>
            </a:r>
          </a:p>
        </p:txBody>
      </p:sp>
      <p:sp>
        <p:nvSpPr>
          <p:cNvPr id="8" name="TextBox 1"/>
          <p:cNvSpPr txBox="1">
            <a:spLocks noChangeArrowheads="1"/>
          </p:cNvSpPr>
          <p:nvPr/>
        </p:nvSpPr>
        <p:spPr bwMode="auto">
          <a:xfrm>
            <a:off x="6248400" y="5467350"/>
            <a:ext cx="1828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smtClean="0">
                <a:solidFill>
                  <a:srgbClr val="FF0000"/>
                </a:solidFill>
                <a:latin typeface="Times New Roman" pitchFamily="18" charset="0"/>
              </a:rPr>
              <a:t>Quorum?</a:t>
            </a:r>
            <a:endParaRPr lang="en-US" sz="2400" b="1" i="1" dirty="0">
              <a:solidFill>
                <a:srgbClr val="FF0000"/>
              </a:solidFill>
              <a:latin typeface="Times New Roman" pitchFamily="18" charset="0"/>
            </a:endParaRPr>
          </a:p>
        </p:txBody>
      </p:sp>
      <p:sp>
        <p:nvSpPr>
          <p:cNvPr id="9" name="TextBox 8"/>
          <p:cNvSpPr txBox="1"/>
          <p:nvPr/>
        </p:nvSpPr>
        <p:spPr>
          <a:xfrm>
            <a:off x="1795561" y="6058311"/>
            <a:ext cx="4398576" cy="369332"/>
          </a:xfrm>
          <a:prstGeom prst="rect">
            <a:avLst/>
          </a:prstGeom>
          <a:noFill/>
        </p:spPr>
        <p:txBody>
          <a:bodyPr wrap="none" rtlCol="0">
            <a:spAutoFit/>
          </a:bodyPr>
          <a:lstStyle/>
          <a:p>
            <a:r>
              <a:rPr lang="en-US" dirty="0" smtClean="0"/>
              <a:t>* If you see an error, please inform the chair!</a:t>
            </a:r>
            <a:endParaRPr lang="en-US" dirty="0"/>
          </a:p>
        </p:txBody>
      </p:sp>
      <p:sp>
        <p:nvSpPr>
          <p:cNvPr id="10" name="TextBox 9"/>
          <p:cNvSpPr txBox="1"/>
          <p:nvPr/>
        </p:nvSpPr>
        <p:spPr>
          <a:xfrm>
            <a:off x="4800601" y="1404878"/>
            <a:ext cx="4114799" cy="2862322"/>
          </a:xfrm>
          <a:prstGeom prst="rect">
            <a:avLst/>
          </a:prstGeom>
          <a:noFill/>
        </p:spPr>
        <p:txBody>
          <a:bodyPr wrap="square" rtlCol="0">
            <a:spAutoFit/>
          </a:bodyPr>
          <a:lstStyle/>
          <a:p>
            <a:r>
              <a:rPr lang="en-US" dirty="0" smtClean="0"/>
              <a:t>For 7/27-30 meetings:</a:t>
            </a:r>
          </a:p>
          <a:p>
            <a:endParaRPr lang="en-US" dirty="0" smtClean="0"/>
          </a:p>
          <a:p>
            <a:r>
              <a:rPr lang="en-US" dirty="0" smtClean="0"/>
              <a:t>Meetings count as a single attendance event.</a:t>
            </a:r>
          </a:p>
          <a:p>
            <a:endParaRPr lang="en-US" dirty="0" smtClean="0"/>
          </a:p>
          <a:p>
            <a:r>
              <a:rPr lang="en-US" dirty="0" smtClean="0"/>
              <a:t>Attendance will be checked for each day.</a:t>
            </a:r>
          </a:p>
          <a:p>
            <a:endParaRPr lang="en-US" dirty="0" smtClean="0"/>
          </a:p>
          <a:p>
            <a:r>
              <a:rPr lang="en-US" dirty="0" smtClean="0"/>
              <a:t>Attendance credit will be granted if 2 or more days are attended and meeting fee is paid.</a:t>
            </a:r>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3147029836"/>
              </p:ext>
            </p:extLst>
          </p:nvPr>
        </p:nvGraphicFramePr>
        <p:xfrm>
          <a:off x="457200" y="941380"/>
          <a:ext cx="3795094" cy="4525970"/>
        </p:xfrm>
        <a:graphic>
          <a:graphicData uri="http://schemas.openxmlformats.org/drawingml/2006/table">
            <a:tbl>
              <a:tblPr>
                <a:tableStyleId>{5C22544A-7EE6-4342-B048-85BDC9FD1C3A}</a:tableStyleId>
              </a:tblPr>
              <a:tblGrid>
                <a:gridCol w="500452"/>
                <a:gridCol w="563008"/>
                <a:gridCol w="646417"/>
                <a:gridCol w="750678"/>
                <a:gridCol w="1334539"/>
              </a:tblGrid>
              <a:tr h="450407">
                <a:tc>
                  <a:txBody>
                    <a:bodyPr/>
                    <a:lstStyle/>
                    <a:p>
                      <a:pPr algn="l" fontAlgn="b"/>
                      <a:r>
                        <a:rPr lang="en-US" sz="900" u="none" strike="noStrike">
                          <a:effectLst/>
                        </a:rPr>
                        <a:t>Last 2 WG Credit?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WG Status</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First Name</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Last Name</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Affiliation</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12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Total</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r>
              <a:tr h="300271">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Carlos</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Caicedo</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Syracuse University (Act. Secretary)</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David</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Chester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Harris</a:t>
                      </a:r>
                      <a:endParaRPr lang="en-US" sz="900" b="0" i="0" u="none" strike="noStrike">
                        <a:solidFill>
                          <a:srgbClr val="000000"/>
                        </a:solidFill>
                        <a:effectLst/>
                        <a:latin typeface="Calibri" panose="020F0502020204030204" pitchFamily="34" charset="0"/>
                      </a:endParaRPr>
                    </a:p>
                  </a:txBody>
                  <a:tcPr marL="6256" marR="6256" marT="6256" marB="0" anchor="b"/>
                </a:tc>
              </a:tr>
              <a:tr h="300271">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Mitch </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Kokar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dirty="0" err="1">
                          <a:effectLst/>
                        </a:rPr>
                        <a:t>VIStology</a:t>
                      </a:r>
                      <a:r>
                        <a:rPr lang="en-US" sz="900" u="none" strike="noStrike" dirty="0">
                          <a:effectLst/>
                        </a:rPr>
                        <a:t> &amp; Northeastern University</a:t>
                      </a:r>
                      <a:endParaRPr lang="en-US" sz="900" b="0" i="0" u="none" strike="noStrike" dirty="0">
                        <a:solidFill>
                          <a:srgbClr val="000000"/>
                        </a:solidFill>
                        <a:effectLst/>
                        <a:latin typeface="Calibri" panose="020F0502020204030204" pitchFamily="34" charset="0"/>
                      </a:endParaRPr>
                    </a:p>
                  </a:txBody>
                  <a:tcPr marL="6256" marR="6256" marT="6256" marB="0" anchor="b"/>
                </a:tc>
              </a:tr>
              <a:tr h="300271">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V</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Prasad</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Wireless and Mobile Communication, TU Delft</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Sam</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Schmitz</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Mat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Sherman</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BAE Systems (Chair)</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John </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Stine</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Darcy</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Swain</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Mitre (Vice Chair)</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Tony</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Rennier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Foundry Inc</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Reinhard</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Schrage</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SchrageConsult</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Nilesh</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Khamberkar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Univ. of Buffalo</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Colby </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Harper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Pathfinder Wireless Corp</a:t>
                      </a:r>
                      <a:endParaRPr lang="en-US" sz="900" b="0" i="0" u="none" strike="noStrike">
                        <a:solidFill>
                          <a:srgbClr val="000000"/>
                        </a:solidFill>
                        <a:effectLst/>
                        <a:latin typeface="Calibri" panose="020F0502020204030204" pitchFamily="34" charset="0"/>
                      </a:endParaRPr>
                    </a:p>
                  </a:txBody>
                  <a:tcPr marL="6256" marR="6256" marT="6256" marB="0" anchor="b"/>
                </a:tc>
              </a:tr>
              <a:tr h="172030">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Yuriy</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Posherstnik</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US Army RDECOM CERDEC</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Harris</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Zebrowitz</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DISA/DSO - MITRE</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Jesse</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Caufield</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Keybridge</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STAFF</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Jonathan </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Goldberg</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IEEE</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Mark </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Johnson</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Aerospace Corp.</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Andy</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Lee</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Google</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Andy </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Clegg</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Google</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Yang Yi</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Chen</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Northeastern University</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Paul</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Falvell</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CGI Group Inc.</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Tim</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Fulford</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dirty="0">
                          <a:effectLst/>
                        </a:rPr>
                        <a:t>Airbus </a:t>
                      </a:r>
                      <a:r>
                        <a:rPr lang="en-US" sz="900" u="none" strike="noStrike" dirty="0" err="1">
                          <a:effectLst/>
                        </a:rPr>
                        <a:t>Defence</a:t>
                      </a:r>
                      <a:r>
                        <a:rPr lang="en-US" sz="900" u="none" strike="noStrike" dirty="0">
                          <a:effectLst/>
                        </a:rPr>
                        <a:t> &amp; Space</a:t>
                      </a:r>
                      <a:endParaRPr lang="en-US" sz="900" b="0" i="0" u="none" strike="noStrike" dirty="0">
                        <a:solidFill>
                          <a:srgbClr val="000000"/>
                        </a:solidFill>
                        <a:effectLst/>
                        <a:latin typeface="Calibri" panose="020F0502020204030204" pitchFamily="34" charset="0"/>
                      </a:endParaRPr>
                    </a:p>
                  </a:txBody>
                  <a:tcPr marL="6256" marR="6256" marT="6256" marB="0" anchor="b"/>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1143000"/>
          </a:xfrm>
        </p:spPr>
        <p:txBody>
          <a:bodyPr/>
          <a:lstStyle/>
          <a:p>
            <a:r>
              <a:rPr dirty="0" smtClean="0"/>
              <a:t> Draft </a:t>
            </a:r>
            <a:r>
              <a:rPr dirty="0" smtClean="0"/>
              <a:t>Closing Admin </a:t>
            </a:r>
            <a:r>
              <a:rPr dirty="0" smtClean="0"/>
              <a:t>Agenda</a:t>
            </a:r>
          </a:p>
        </p:txBody>
      </p:sp>
      <p:sp>
        <p:nvSpPr>
          <p:cNvPr id="6147" name="Text Box 5040"/>
          <p:cNvSpPr txBox="1">
            <a:spLocks noChangeArrowheads="1"/>
          </p:cNvSpPr>
          <p:nvPr/>
        </p:nvSpPr>
        <p:spPr bwMode="auto">
          <a:xfrm>
            <a:off x="381000" y="762000"/>
            <a:ext cx="8382000"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a:t>
            </a:r>
            <a:r>
              <a:rPr lang="en-US" dirty="0" smtClean="0">
                <a:latin typeface="Times New Roman" pitchFamily="18" charset="0"/>
              </a:rPr>
              <a:t>Call / Quorum Check (to be performed daily)</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smtClean="0">
                <a:latin typeface="Times New Roman" pitchFamily="18" charset="0"/>
              </a:rPr>
              <a:t>Approval of recent minutes (not required)</a:t>
            </a:r>
            <a:endParaRPr lang="en-US" dirty="0">
              <a:latin typeface="Times New Roman" pitchFamily="18" charset="0"/>
            </a:endParaRPr>
          </a:p>
          <a:p>
            <a:pPr>
              <a:buFont typeface="Calibri" pitchFamily="34" charset="0"/>
              <a:buAutoNum type="arabicPeriod"/>
            </a:pPr>
            <a:r>
              <a:rPr lang="en-US" dirty="0">
                <a:latin typeface="Times New Roman" pitchFamily="18" charset="0"/>
              </a:rPr>
              <a:t>Status on 1900.5.1</a:t>
            </a:r>
          </a:p>
          <a:p>
            <a:pPr lvl="1">
              <a:buFont typeface="Calibri" pitchFamily="34" charset="0"/>
              <a:buAutoNum type="alphaLcPeriod"/>
            </a:pPr>
            <a:r>
              <a:rPr lang="en-US" dirty="0" smtClean="0">
                <a:latin typeface="Times New Roman" pitchFamily="18" charset="0"/>
              </a:rPr>
              <a:t>Reviewed Clause 4 and other changes.</a:t>
            </a:r>
            <a:endParaRPr lang="en-US" dirty="0">
              <a:latin typeface="Times New Roman" pitchFamily="18" charset="0"/>
            </a:endParaRPr>
          </a:p>
          <a:p>
            <a:pPr>
              <a:buFont typeface="Calibri" pitchFamily="34" charset="0"/>
              <a:buAutoNum type="arabicPeriod"/>
            </a:pPr>
            <a:r>
              <a:rPr lang="en-US" dirty="0">
                <a:latin typeface="Times New Roman" pitchFamily="18" charset="0"/>
              </a:rPr>
              <a:t>Status on </a:t>
            </a:r>
            <a:r>
              <a:rPr lang="en-US" dirty="0" smtClean="0">
                <a:latin typeface="Times New Roman" pitchFamily="18" charset="0"/>
              </a:rPr>
              <a:t>1900.5.2</a:t>
            </a:r>
          </a:p>
          <a:p>
            <a:pPr lvl="1">
              <a:buFont typeface="Calibri" pitchFamily="34" charset="0"/>
              <a:buAutoNum type="alphaLcPeriod"/>
            </a:pPr>
            <a:r>
              <a:rPr lang="en-US" dirty="0" smtClean="0">
                <a:latin typeface="Times New Roman" pitchFamily="18" charset="0"/>
              </a:rPr>
              <a:t>Vote to Ballot?</a:t>
            </a:r>
            <a:endParaRPr lang="en-US" dirty="0" smtClean="0">
              <a:latin typeface="Times New Roman" pitchFamily="18" charset="0"/>
            </a:endParaRPr>
          </a:p>
          <a:p>
            <a:pPr>
              <a:buFont typeface="Calibri" pitchFamily="34" charset="0"/>
              <a:buAutoNum type="arabicPeriod"/>
            </a:pPr>
            <a:r>
              <a:rPr lang="en-US" dirty="0" smtClean="0">
                <a:latin typeface="Times New Roman" pitchFamily="18" charset="0"/>
              </a:rPr>
              <a:t>Review </a:t>
            </a:r>
            <a:r>
              <a:rPr lang="en-US" dirty="0">
                <a:latin typeface="Times New Roman" pitchFamily="18" charset="0"/>
              </a:rPr>
              <a:t>of other 1900 activities (1900.1, Leadership meeting </a:t>
            </a:r>
            <a:r>
              <a:rPr lang="en-US" dirty="0" err="1" smtClean="0">
                <a:latin typeface="Times New Roman" pitchFamily="18" charset="0"/>
              </a:rPr>
              <a:t>etc</a:t>
            </a:r>
            <a:r>
              <a:rPr lang="en-US" dirty="0">
                <a:latin typeface="Times New Roman" pitchFamily="18" charset="0"/>
              </a:rPr>
              <a:t>)</a:t>
            </a:r>
            <a:endParaRPr lang="en-US" dirty="0">
              <a:latin typeface="Times New Roman" pitchFamily="18" charset="0"/>
            </a:endParaRP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err="1" smtClean="0">
                <a:latin typeface="Times New Roman" pitchFamily="18" charset="0"/>
              </a:rPr>
              <a:t>WInnForum</a:t>
            </a:r>
            <a:r>
              <a:rPr lang="en-US" dirty="0" smtClean="0">
                <a:latin typeface="Times New Roman" pitchFamily="18" charset="0"/>
              </a:rPr>
              <a:t> </a:t>
            </a:r>
            <a:r>
              <a:rPr lang="en-US" dirty="0">
                <a:latin typeface="Times New Roman" pitchFamily="18" charset="0"/>
              </a:rPr>
              <a:t>3.6GHz </a:t>
            </a:r>
            <a:r>
              <a:rPr lang="en-US" dirty="0" smtClean="0">
                <a:latin typeface="Times New Roman" pitchFamily="18" charset="0"/>
              </a:rPr>
              <a:t>stakeholders </a:t>
            </a:r>
          </a:p>
          <a:p>
            <a:pPr lvl="1">
              <a:buFont typeface="Calibri" pitchFamily="34" charset="0"/>
              <a:buAutoNum type="alphaLcPeriod"/>
            </a:pPr>
            <a:r>
              <a:rPr lang="en-US" dirty="0" smtClean="0">
                <a:latin typeface="Times New Roman" pitchFamily="18" charset="0"/>
              </a:rPr>
              <a:t>National Spectrum Consortium</a:t>
            </a:r>
          </a:p>
          <a:p>
            <a:pPr lvl="1">
              <a:buFont typeface="Calibri" pitchFamily="34" charset="0"/>
              <a:buAutoNum type="alphaLcPeriod"/>
            </a:pPr>
            <a:r>
              <a:rPr lang="en-US" dirty="0" err="1" smtClean="0">
                <a:latin typeface="Times New Roman" pitchFamily="18" charset="0"/>
              </a:rPr>
              <a:t>Comms</a:t>
            </a:r>
            <a:r>
              <a:rPr lang="en-US" dirty="0" smtClean="0">
                <a:latin typeface="Times New Roman" pitchFamily="18" charset="0"/>
              </a:rPr>
              <a:t> Magazine </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Others?</a:t>
            </a:r>
          </a:p>
          <a:p>
            <a:pPr>
              <a:buFont typeface="Calibri" pitchFamily="34" charset="0"/>
              <a:buAutoNum type="arabicPeriod"/>
            </a:pPr>
            <a:r>
              <a:rPr lang="en-US" dirty="0" smtClean="0">
                <a:latin typeface="Times New Roman" pitchFamily="18" charset="0"/>
              </a:rPr>
              <a:t>Review of </a:t>
            </a:r>
            <a:r>
              <a:rPr lang="en-US" dirty="0" smtClean="0">
                <a:latin typeface="Times New Roman" pitchFamily="18" charset="0"/>
              </a:rPr>
              <a:t> upcoming 1900.5 meetings / Ad </a:t>
            </a:r>
            <a:r>
              <a:rPr lang="en-US" dirty="0" err="1" smtClean="0">
                <a:latin typeface="Times New Roman" pitchFamily="18" charset="0"/>
              </a:rPr>
              <a:t>Hocs</a:t>
            </a:r>
            <a:endParaRPr lang="en-US" dirty="0" smtClean="0">
              <a:latin typeface="Times New Roman" pitchFamily="18" charset="0"/>
            </a:endParaRPr>
          </a:p>
          <a:p>
            <a:pPr>
              <a:buFont typeface="Calibri" pitchFamily="34" charset="0"/>
              <a:buAutoNum type="arabicPeriod"/>
            </a:pPr>
            <a:r>
              <a:rPr lang="en-US" dirty="0" smtClean="0">
                <a:latin typeface="Times New Roman" pitchFamily="18" charset="0"/>
              </a:rPr>
              <a:t>Vote to confirm actions taken by 1900.5.2</a:t>
            </a:r>
            <a:endParaRPr lang="en-US" dirty="0">
              <a:latin typeface="Times New Roman" pitchFamily="18" charset="0"/>
            </a:endParaRPr>
          </a:p>
          <a:p>
            <a:pPr>
              <a:buFont typeface="Calibri" pitchFamily="34" charset="0"/>
              <a:buAutoNum type="arabicPeriod"/>
            </a:pPr>
            <a:r>
              <a:rPr lang="en-US" dirty="0" err="1" smtClean="0">
                <a:latin typeface="Times New Roman" pitchFamily="18" charset="0"/>
              </a:rPr>
              <a:t>AoB</a:t>
            </a:r>
            <a:endParaRPr lang="en-US" dirty="0" smtClean="0">
              <a:latin typeface="Times New Roman" pitchFamily="18" charset="0"/>
            </a:endParaRPr>
          </a:p>
        </p:txBody>
      </p:sp>
      <p:sp>
        <p:nvSpPr>
          <p:cNvPr id="6148" name="TextBox 1"/>
          <p:cNvSpPr txBox="1">
            <a:spLocks noChangeArrowheads="1"/>
          </p:cNvSpPr>
          <p:nvPr/>
        </p:nvSpPr>
        <p:spPr bwMode="auto">
          <a:xfrm>
            <a:off x="4114800" y="4267200"/>
            <a:ext cx="5029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A7A1ADAD-ADA6-4B80-AA05-47BD76248E89}" type="datetime1">
              <a:rPr lang="en-US" smtClean="0"/>
              <a:t>7/29/2015</a:t>
            </a:fld>
            <a:endParaRPr lang="en-US"/>
          </a:p>
        </p:txBody>
      </p:sp>
      <p:sp>
        <p:nvSpPr>
          <p:cNvPr id="3" name="Footer Placeholder 2"/>
          <p:cNvSpPr>
            <a:spLocks noGrp="1"/>
          </p:cNvSpPr>
          <p:nvPr>
            <p:ph type="ftr" sz="quarter" idx="11"/>
          </p:nvPr>
        </p:nvSpPr>
        <p:spPr/>
        <p:txBody>
          <a:bodyPr/>
          <a:lstStyle/>
          <a:p>
            <a:pPr>
              <a:defRPr/>
            </a:pPr>
            <a:r>
              <a:rPr lang="en-US" smtClean="0"/>
              <a:t>Doc #: 5-15-0050-03-agen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Draft Schedule for General Meetings</a:t>
            </a:r>
            <a:endParaRPr lang="en-US" dirty="0"/>
          </a:p>
        </p:txBody>
      </p:sp>
      <p:sp>
        <p:nvSpPr>
          <p:cNvPr id="4" name="Date Placeholder 3"/>
          <p:cNvSpPr>
            <a:spLocks noGrp="1"/>
          </p:cNvSpPr>
          <p:nvPr>
            <p:ph type="dt" sz="half" idx="10"/>
          </p:nvPr>
        </p:nvSpPr>
        <p:spPr/>
        <p:txBody>
          <a:bodyPr/>
          <a:lstStyle/>
          <a:p>
            <a:pPr>
              <a:defRPr/>
            </a:pPr>
            <a:fld id="{24DAD4C2-3B19-4CA9-AEB2-DCD01093CEE0}" type="datetime1">
              <a:rPr lang="en-US" smtClean="0"/>
              <a:t>7/29/2015</a:t>
            </a:fld>
            <a:endParaRPr lang="en-US"/>
          </a:p>
        </p:txBody>
      </p:sp>
      <p:sp>
        <p:nvSpPr>
          <p:cNvPr id="5" name="Footer Placeholder 4"/>
          <p:cNvSpPr>
            <a:spLocks noGrp="1"/>
          </p:cNvSpPr>
          <p:nvPr>
            <p:ph type="ftr" sz="quarter" idx="11"/>
          </p:nvPr>
        </p:nvSpPr>
        <p:spPr/>
        <p:txBody>
          <a:bodyPr/>
          <a:lstStyle/>
          <a:p>
            <a:pPr>
              <a:defRPr/>
            </a:pPr>
            <a:r>
              <a:rPr lang="en-US" smtClean="0"/>
              <a:t>Doc #: 5-15-0050-03-agen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pic>
        <p:nvPicPr>
          <p:cNvPr id="3" name="Picture 2"/>
          <p:cNvPicPr>
            <a:picLocks noChangeAspect="1"/>
          </p:cNvPicPr>
          <p:nvPr/>
        </p:nvPicPr>
        <p:blipFill>
          <a:blip r:embed="rId2"/>
          <a:stretch>
            <a:fillRect/>
          </a:stretch>
        </p:blipFill>
        <p:spPr>
          <a:xfrm>
            <a:off x="457200" y="1434135"/>
            <a:ext cx="8229600" cy="4605984"/>
          </a:xfrm>
          <a:prstGeom prst="rect">
            <a:avLst/>
          </a:prstGeom>
        </p:spPr>
      </p:pic>
    </p:spTree>
    <p:extLst>
      <p:ext uri="{BB962C8B-B14F-4D97-AF65-F5344CB8AC3E}">
        <p14:creationId xmlns:p14="http://schemas.microsoft.com/office/powerpoint/2010/main" val="2957013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smtClean="0"/>
              <a:t>Approval of Agenda</a:t>
            </a:r>
          </a:p>
        </p:txBody>
      </p:sp>
      <p:sp>
        <p:nvSpPr>
          <p:cNvPr id="7171" name="Content Placeholder 2"/>
          <p:cNvSpPr>
            <a:spLocks noGrp="1"/>
          </p:cNvSpPr>
          <p:nvPr>
            <p:ph idx="1"/>
          </p:nvPr>
        </p:nvSpPr>
        <p:spPr/>
        <p:txBody>
          <a:bodyPr/>
          <a:lstStyle/>
          <a:p>
            <a:r>
              <a:rPr smtClean="0"/>
              <a:t>Motion to approve Agenda contained in TBD</a:t>
            </a:r>
          </a:p>
          <a:p>
            <a:r>
              <a:rPr smtClean="0"/>
              <a:t>Mover:</a:t>
            </a:r>
          </a:p>
          <a:p>
            <a:endParaRPr smtClean="0"/>
          </a:p>
          <a:p>
            <a:r>
              <a:rPr smtClean="0"/>
              <a:t>Second:</a:t>
            </a:r>
          </a:p>
        </p:txBody>
      </p:sp>
      <p:sp>
        <p:nvSpPr>
          <p:cNvPr id="4" name="Date Placeholder 3"/>
          <p:cNvSpPr>
            <a:spLocks noGrp="1"/>
          </p:cNvSpPr>
          <p:nvPr>
            <p:ph type="dt" sz="quarter" idx="10"/>
          </p:nvPr>
        </p:nvSpPr>
        <p:spPr/>
        <p:txBody>
          <a:bodyPr/>
          <a:lstStyle/>
          <a:p>
            <a:pPr>
              <a:defRPr/>
            </a:pPr>
            <a:fld id="{FBBD670B-7A05-4DE9-AAD9-AE7B07738257}" type="datetime1">
              <a:rPr lang="en-US" smtClean="0"/>
              <a:t>7/29/2015</a:t>
            </a:fld>
            <a:endParaRPr lang="en-US"/>
          </a:p>
        </p:txBody>
      </p:sp>
      <p:sp>
        <p:nvSpPr>
          <p:cNvPr id="5" name="Footer Placeholder 4"/>
          <p:cNvSpPr>
            <a:spLocks noGrp="1"/>
          </p:cNvSpPr>
          <p:nvPr>
            <p:ph type="ftr" sz="quarter" idx="11"/>
          </p:nvPr>
        </p:nvSpPr>
        <p:spPr/>
        <p:txBody>
          <a:bodyPr/>
          <a:lstStyle/>
          <a:p>
            <a:pPr>
              <a:defRPr/>
            </a:pPr>
            <a:r>
              <a:rPr lang="en-US" smtClean="0"/>
              <a:t>Doc #: 5-15-0050-03-agen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8</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F2653E4B-D3AC-4D3D-9C65-8BB208A3BD7F}" type="datetime1">
              <a:rPr lang="en-US" smtClean="0"/>
              <a:t>7/29/2015</a:t>
            </a:fld>
            <a:endParaRPr lang="en-US"/>
          </a:p>
        </p:txBody>
      </p:sp>
      <p:sp>
        <p:nvSpPr>
          <p:cNvPr id="3" name="Footer Placeholder 2"/>
          <p:cNvSpPr>
            <a:spLocks noGrp="1"/>
          </p:cNvSpPr>
          <p:nvPr>
            <p:ph type="ftr" sz="quarter" idx="11"/>
          </p:nvPr>
        </p:nvSpPr>
        <p:spPr/>
        <p:txBody>
          <a:bodyPr/>
          <a:lstStyle/>
          <a:p>
            <a:pPr>
              <a:defRPr/>
            </a:pPr>
            <a:r>
              <a:rPr lang="en-US" smtClean="0"/>
              <a:t>Doc #: 5-15-0050-03-agen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36473855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8146</TotalTime>
  <Words>1694</Words>
  <Application>Microsoft Office PowerPoint</Application>
  <PresentationFormat>On-screen Show (4:3)</PresentationFormat>
  <Paragraphs>404</Paragraphs>
  <Slides>23</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Helvetica</vt:lpstr>
      <vt:lpstr>Monotype Sorts</vt:lpstr>
      <vt:lpstr>Times New Roman</vt:lpstr>
      <vt:lpstr>Office Theme</vt:lpstr>
      <vt:lpstr>PowerPoint Presentation</vt:lpstr>
      <vt:lpstr> Using Monthly WG Meeting Electronic Meeting Details (All 4 days: 7/27-30/15)</vt:lpstr>
      <vt:lpstr> Electronic Meeting Details for Joint 1900.1/1900.5 meeting Tuesday 2 PM Berlin, 8 AM NY, 9 PM Tokyo</vt:lpstr>
      <vt:lpstr>Rules</vt:lpstr>
      <vt:lpstr>Current Membership*</vt:lpstr>
      <vt:lpstr> Draft Closing Admin Agenda</vt:lpstr>
      <vt:lpstr>Draft Schedule for General Meetings</vt:lpstr>
      <vt:lpstr>Approval of Agenda</vt:lpstr>
      <vt:lpstr>Participants, Patents, and Duty to Inform</vt:lpstr>
      <vt:lpstr>Patent Related Links</vt:lpstr>
      <vt:lpstr>Call for Potentially Essential Patents</vt:lpstr>
      <vt:lpstr>Other Guidelines for IEEE WG Meetings</vt:lpstr>
      <vt:lpstr>Status on LOA Requests</vt:lpstr>
      <vt:lpstr>1900.5.1 Status</vt:lpstr>
      <vt:lpstr>Working Schedule for 1900.5.1</vt:lpstr>
      <vt:lpstr>Status of 1900.5.2</vt:lpstr>
      <vt:lpstr>Working Schedule for 1900.5.2</vt:lpstr>
      <vt:lpstr>Motion to move 1900.5.2 to Sponsor Ballot</vt:lpstr>
      <vt:lpstr>Other DySPAN-SC Activities</vt:lpstr>
      <vt:lpstr>Marketing Inputs</vt:lpstr>
      <vt:lpstr>Meeting Planning</vt:lpstr>
      <vt:lpstr>Motion to confirm actions of 1900.5</vt:lpstr>
      <vt:lpstr>AoB?</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186</cp:revision>
  <dcterms:created xsi:type="dcterms:W3CDTF">2013-08-13T02:52:21Z</dcterms:created>
  <dcterms:modified xsi:type="dcterms:W3CDTF">2015-07-30T01:04:58Z</dcterms:modified>
</cp:coreProperties>
</file>