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15" r:id="rId3"/>
    <p:sldId id="359" r:id="rId4"/>
    <p:sldId id="337" r:id="rId5"/>
    <p:sldId id="313" r:id="rId6"/>
    <p:sldId id="332" r:id="rId7"/>
    <p:sldId id="350" r:id="rId8"/>
    <p:sldId id="317" r:id="rId9"/>
    <p:sldId id="352" r:id="rId10"/>
    <p:sldId id="353" r:id="rId11"/>
    <p:sldId id="354" r:id="rId12"/>
    <p:sldId id="355" r:id="rId13"/>
    <p:sldId id="358" r:id="rId14"/>
    <p:sldId id="307" r:id="rId15"/>
    <p:sldId id="336" r:id="rId16"/>
    <p:sldId id="348" r:id="rId17"/>
    <p:sldId id="335" r:id="rId18"/>
    <p:sldId id="357" r:id="rId19"/>
    <p:sldId id="356" r:id="rId20"/>
    <p:sldId id="360" r:id="rId21"/>
    <p:sldId id="344" r:id="rId22"/>
    <p:sldId id="346" r:id="rId23"/>
    <p:sldId id="347" r:id="rId24"/>
    <p:sldId id="351"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329959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9</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6AE6220-78F6-46BD-94B8-16CE37A734A3}" type="datetime1">
              <a:rPr lang="en-US" smtClean="0"/>
              <a:t>7/26/2015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E92A09-7F32-4072-99BE-8712CC1331B0}" type="datetime1">
              <a:rPr lang="en-US" smtClean="0"/>
              <a:t>7/26/2015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29E420-6DC4-4A8D-8C25-D89A483F6CA8}" type="datetime1">
              <a:rPr lang="en-US" smtClean="0"/>
              <a:t>7/26/2015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15F9F6-74F9-4C72-B22D-328A271236F4}" type="datetime1">
              <a:rPr lang="en-US" smtClean="0"/>
              <a:t>7/26/2015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D39F899-CFF8-4F02-A488-EFAEE7DA05E5}" type="datetime1">
              <a:rPr lang="en-US" smtClean="0"/>
              <a:t>7/26/2015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C290D7F-568A-4C44-819E-3D1056933E90}" type="datetime1">
              <a:rPr lang="en-US" smtClean="0"/>
              <a:t>7/26/2015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A42E0C2-155C-4D9B-AE9F-CEC24658C75F}" type="datetime1">
              <a:rPr lang="en-US" smtClean="0"/>
              <a:t>7/26/2015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8971B82-B0D3-4E91-8CFC-689A5F317BB9}" type="datetime1">
              <a:rPr lang="en-US" smtClean="0"/>
              <a:t>7/26/2015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F69364-19A6-4F05-B633-45271AE8A802}" type="datetime1">
              <a:rPr lang="en-US" smtClean="0"/>
              <a:t>7/26/2015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8F80B65-92E7-40B2-8BDD-9862718B8824}" type="datetime1">
              <a:rPr lang="en-US" smtClean="0"/>
              <a:t>7/26/2015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4343ACC-51E5-495A-A532-2A9864887AD9}" type="datetime1">
              <a:rPr lang="en-US" smtClean="0"/>
              <a:t>7/26/2015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D066F17-5F2A-40CB-81BB-2E5B01B3AFD5}" type="datetime1">
              <a:rPr lang="en-US" smtClean="0"/>
              <a:t>7/26/2015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5-15-0050-01-agen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128132477"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9F17EED-38C5-4EAB-9D01-CAD5F337F283}" type="datetime1">
              <a:rPr lang="en-US" smtClean="0">
                <a:solidFill>
                  <a:srgbClr val="000099"/>
                </a:solidFill>
              </a:rPr>
              <a:t>7/26/2015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997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27-30 July </a:t>
            </a:r>
            <a:r>
              <a:rPr lang="en-US" sz="1200" b="1" dirty="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25 July </a:t>
            </a:r>
            <a:r>
              <a:rPr lang="en-US" sz="1200" b="1" dirty="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5-15-0050-01-agen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5-15-0050-01-agen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FC0FB38D-3BE5-4297-85D9-842345546603}" type="datetime1">
              <a:rPr lang="en-US" smtClean="0"/>
              <a:t>7/26/2015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0C4C72F-A4D1-43BF-AA8C-0D1D15FF3A39}" type="datetime1">
              <a:rPr lang="en-US" smtClean="0"/>
              <a:t>7/26/2015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BAEF58CB-B964-42CD-A97C-899CAA69D5E0}" type="datetime1">
              <a:rPr lang="en-US" smtClean="0"/>
              <a:t>7/26/2015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LOA Requests</a:t>
            </a:r>
            <a:endParaRPr lang="en-US" dirty="0"/>
          </a:p>
        </p:txBody>
      </p:sp>
      <p:sp>
        <p:nvSpPr>
          <p:cNvPr id="3" name="Content Placeholder 2"/>
          <p:cNvSpPr>
            <a:spLocks noGrp="1"/>
          </p:cNvSpPr>
          <p:nvPr>
            <p:ph idx="1"/>
          </p:nvPr>
        </p:nvSpPr>
        <p:spPr/>
        <p:txBody>
          <a:bodyPr/>
          <a:lstStyle/>
          <a:p>
            <a:r>
              <a:rPr lang="en-US" dirty="0" smtClean="0"/>
              <a:t>I’ve been requested to secure an LOA regarding US </a:t>
            </a:r>
            <a:r>
              <a:rPr lang="en-US" dirty="0"/>
              <a:t>Patent </a:t>
            </a:r>
            <a:r>
              <a:rPr lang="en-US" dirty="0" smtClean="0"/>
              <a:t>8,279,786 (</a:t>
            </a:r>
            <a:r>
              <a:rPr lang="es-ES" dirty="0" err="1" smtClean="0"/>
              <a:t>Rivada</a:t>
            </a:r>
            <a:r>
              <a:rPr lang="es-ES" dirty="0" smtClean="0"/>
              <a:t> </a:t>
            </a:r>
            <a:r>
              <a:rPr lang="es-ES" dirty="0"/>
              <a:t>Networks, LLC, </a:t>
            </a:r>
            <a:r>
              <a:rPr lang="es-ES" dirty="0" smtClean="0"/>
              <a:t>Arlington</a:t>
            </a:r>
            <a:r>
              <a:rPr lang="es-ES" dirty="0"/>
              <a:t>, </a:t>
            </a:r>
            <a:r>
              <a:rPr lang="es-ES" dirty="0" smtClean="0"/>
              <a:t>VA)</a:t>
            </a:r>
          </a:p>
          <a:p>
            <a:pPr lvl="1"/>
            <a:r>
              <a:rPr lang="en-US" dirty="0" smtClean="0"/>
              <a:t>Initiated </a:t>
            </a:r>
            <a:r>
              <a:rPr lang="en-US" dirty="0"/>
              <a:t>contact with the </a:t>
            </a:r>
            <a:r>
              <a:rPr lang="en-US" dirty="0" smtClean="0"/>
              <a:t>company</a:t>
            </a:r>
          </a:p>
          <a:p>
            <a:pPr lvl="1"/>
            <a:r>
              <a:rPr lang="en-US" dirty="0" smtClean="0"/>
              <a:t>Searching for correct contact point</a:t>
            </a:r>
          </a:p>
          <a:p>
            <a:endParaRPr lang="en-US" dirty="0"/>
          </a:p>
        </p:txBody>
      </p:sp>
      <p:sp>
        <p:nvSpPr>
          <p:cNvPr id="4" name="Date Placeholder 3"/>
          <p:cNvSpPr>
            <a:spLocks noGrp="1"/>
          </p:cNvSpPr>
          <p:nvPr>
            <p:ph type="dt" sz="half" idx="10"/>
          </p:nvPr>
        </p:nvSpPr>
        <p:spPr/>
        <p:txBody>
          <a:bodyPr/>
          <a:lstStyle/>
          <a:p>
            <a:pPr>
              <a:defRPr/>
            </a:pPr>
            <a:fld id="{570942BA-ED9C-4B57-BF04-F0ED9F5BD3CF}"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2704613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 </a:t>
            </a:r>
            <a:r>
              <a:rPr lang="en-US" b="1" dirty="0" smtClean="0"/>
              <a:t>5-15-0047-00</a:t>
            </a:r>
            <a:r>
              <a:rPr lang="en-US" b="1" dirty="0"/>
              <a:t>,</a:t>
            </a:r>
            <a:r>
              <a:rPr lang="en-US" b="1" dirty="0" smtClean="0"/>
              <a:t> 5-15-0048-00</a:t>
            </a:r>
            <a:r>
              <a:rPr lang="en-US" dirty="0"/>
              <a:t> </a:t>
            </a:r>
            <a:r>
              <a:rPr lang="en-US" dirty="0" smtClean="0"/>
              <a:t>&amp; </a:t>
            </a:r>
            <a:r>
              <a:rPr lang="en-US" b="1" dirty="0" smtClean="0"/>
              <a:t>5-15-0051-00</a:t>
            </a:r>
            <a:endParaRPr lang="en-US" dirty="0"/>
          </a:p>
          <a:p>
            <a:endParaRPr dirty="0" smtClean="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4853B213-CE75-485E-9A65-81FF79F411C8}"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smtClean="0"/>
              <a:t>Current Issues for 1900.5.1</a:t>
            </a:r>
          </a:p>
        </p:txBody>
      </p:sp>
      <p:sp>
        <p:nvSpPr>
          <p:cNvPr id="13315" name="Content Placeholder 2"/>
          <p:cNvSpPr>
            <a:spLocks noGrp="1"/>
          </p:cNvSpPr>
          <p:nvPr>
            <p:ph idx="1"/>
          </p:nvPr>
        </p:nvSpPr>
        <p:spPr/>
        <p:txBody>
          <a:bodyPr/>
          <a:lstStyle/>
          <a:p>
            <a:r>
              <a:rPr dirty="0" smtClean="0"/>
              <a:t>Schedule for 1900.5.1</a:t>
            </a:r>
          </a:p>
          <a:p>
            <a:r>
              <a:rPr dirty="0" smtClean="0"/>
              <a:t>PAR Extension </a:t>
            </a:r>
          </a:p>
          <a:p>
            <a:pPr lvl="1"/>
            <a:r>
              <a:rPr dirty="0" smtClean="0"/>
              <a:t>Has been submitted on 5/10/15</a:t>
            </a:r>
          </a:p>
          <a:p>
            <a:pPr lvl="1"/>
            <a:r>
              <a:rPr lang="en-US" dirty="0" smtClean="0"/>
              <a:t>Is on NESCOM Agenda for September (Tokyo)</a:t>
            </a:r>
          </a:p>
          <a:p>
            <a:r>
              <a:rPr lang="en-US" dirty="0" smtClean="0"/>
              <a:t>Presentations / activities this week?</a:t>
            </a:r>
            <a:endParaRPr dirty="0" smtClean="0"/>
          </a:p>
        </p:txBody>
      </p:sp>
      <p:sp>
        <p:nvSpPr>
          <p:cNvPr id="4" name="Date Placeholder 3"/>
          <p:cNvSpPr>
            <a:spLocks noGrp="1"/>
          </p:cNvSpPr>
          <p:nvPr>
            <p:ph type="dt" sz="quarter" idx="10"/>
          </p:nvPr>
        </p:nvSpPr>
        <p:spPr/>
        <p:txBody>
          <a:bodyPr/>
          <a:lstStyle/>
          <a:p>
            <a:pPr>
              <a:defRPr/>
            </a:pPr>
            <a:fld id="{C98BE459-D75B-4190-9662-52C58895BB5E}"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smtClean="0"/>
              <a:t>Working Schedule for 1900.5.1</a:t>
            </a:r>
          </a:p>
        </p:txBody>
      </p:sp>
      <p:sp>
        <p:nvSpPr>
          <p:cNvPr id="10243" name="Content Placeholder 2"/>
          <p:cNvSpPr>
            <a:spLocks noGrp="1"/>
          </p:cNvSpPr>
          <p:nvPr>
            <p:ph idx="1"/>
          </p:nvPr>
        </p:nvSpPr>
        <p:spPr>
          <a:xfrm>
            <a:off x="381000" y="1447800"/>
            <a:ext cx="8229600" cy="4525963"/>
          </a:xfrm>
        </p:spPr>
        <p:txBody>
          <a:bodyPr/>
          <a:lstStyle/>
          <a:p>
            <a:r>
              <a:rPr sz="1400" dirty="0" smtClean="0"/>
              <a:t>Complete Draft for Clause 4					7/30</a:t>
            </a:r>
          </a:p>
          <a:p>
            <a:r>
              <a:rPr sz="1400" dirty="0" smtClean="0"/>
              <a:t>Complete Draft for Clause 5					10/15</a:t>
            </a:r>
          </a:p>
          <a:p>
            <a:r>
              <a:rPr sz="1400" dirty="0" smtClean="0"/>
              <a:t>Complete Draft for Clause 6					1/16</a:t>
            </a:r>
          </a:p>
          <a:p>
            <a:r>
              <a:rPr sz="1400" dirty="0" smtClean="0"/>
              <a:t>Complete Draft for Clause 7					3/16</a:t>
            </a:r>
          </a:p>
          <a:p>
            <a:r>
              <a:rPr sz="1400" dirty="0" smtClean="0"/>
              <a:t>Annex A						6/16</a:t>
            </a:r>
          </a:p>
          <a:p>
            <a:r>
              <a:rPr sz="1400" dirty="0" smtClean="0"/>
              <a:t>First WG Ballot						6/16</a:t>
            </a:r>
          </a:p>
          <a:p>
            <a:r>
              <a:rPr sz="1400" dirty="0" smtClean="0"/>
              <a:t>WG </a:t>
            </a:r>
            <a:r>
              <a:rPr sz="1400" dirty="0" err="1" smtClean="0"/>
              <a:t>Recirc</a:t>
            </a:r>
            <a:r>
              <a:rPr sz="1400" dirty="0" smtClean="0"/>
              <a:t>						8/16</a:t>
            </a:r>
          </a:p>
          <a:p>
            <a:r>
              <a:rPr sz="1400" dirty="0" smtClean="0"/>
              <a:t>WG </a:t>
            </a:r>
            <a:r>
              <a:rPr sz="1400" dirty="0" err="1" smtClean="0"/>
              <a:t>Recirc</a:t>
            </a:r>
            <a:r>
              <a:rPr sz="1400" dirty="0" smtClean="0"/>
              <a:t> 2						10/16</a:t>
            </a:r>
          </a:p>
          <a:p>
            <a:r>
              <a:rPr sz="1400" dirty="0" smtClean="0"/>
              <a:t>Sponsor Ballot						1/17</a:t>
            </a:r>
          </a:p>
          <a:p>
            <a:r>
              <a:rPr sz="1400" dirty="0" smtClean="0"/>
              <a:t>Sponsor </a:t>
            </a:r>
            <a:r>
              <a:rPr sz="1400" dirty="0" err="1" smtClean="0"/>
              <a:t>Recirc</a:t>
            </a:r>
            <a:r>
              <a:rPr sz="1400" dirty="0" smtClean="0"/>
              <a:t>						3/17</a:t>
            </a:r>
          </a:p>
          <a:p>
            <a:r>
              <a:rPr sz="1400" dirty="0" smtClean="0"/>
              <a:t>Sponsor </a:t>
            </a:r>
            <a:r>
              <a:rPr sz="1400" dirty="0" err="1" smtClean="0"/>
              <a:t>Recirc</a:t>
            </a:r>
            <a:r>
              <a:rPr sz="1400" dirty="0" smtClean="0"/>
              <a:t> 2						5/17</a:t>
            </a:r>
          </a:p>
          <a:p>
            <a:r>
              <a:rPr sz="1400" dirty="0" smtClean="0"/>
              <a:t>Submit to REVCOM						6/17</a:t>
            </a:r>
          </a:p>
          <a:p>
            <a:endParaRPr sz="1400" dirty="0" smtClean="0"/>
          </a:p>
          <a:p>
            <a:endParaRPr sz="1400" dirty="0" smtClean="0"/>
          </a:p>
        </p:txBody>
      </p:sp>
      <p:sp>
        <p:nvSpPr>
          <p:cNvPr id="4" name="Date Placeholder 3"/>
          <p:cNvSpPr>
            <a:spLocks noGrp="1"/>
          </p:cNvSpPr>
          <p:nvPr>
            <p:ph type="dt" sz="quarter" idx="10"/>
          </p:nvPr>
        </p:nvSpPr>
        <p:spPr/>
        <p:txBody>
          <a:bodyPr/>
          <a:lstStyle/>
          <a:p>
            <a:pPr>
              <a:defRPr/>
            </a:pPr>
            <a:fld id="{43A8D80A-3A5F-48A6-9718-9E5711A73F1C}"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A0F08927-153C-41FB-9D57-802E1BB7957C}" type="slidenum">
              <a:rPr lang="en-US" smtClean="0"/>
              <a:pPr>
                <a:defRPr/>
              </a:pPr>
              <a:t>16</a:t>
            </a:fld>
            <a:endParaRPr lang="en-US"/>
          </a:p>
        </p:txBody>
      </p:sp>
    </p:spTree>
    <p:extLst>
      <p:ext uri="{BB962C8B-B14F-4D97-AF65-F5344CB8AC3E}">
        <p14:creationId xmlns:p14="http://schemas.microsoft.com/office/powerpoint/2010/main" val="859833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Issues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Ballot invitation</a:t>
            </a:r>
          </a:p>
          <a:p>
            <a:pPr lvl="1"/>
            <a:r>
              <a:rPr lang="en-US" dirty="0" smtClean="0"/>
              <a:t>93 in pool</a:t>
            </a:r>
          </a:p>
          <a:p>
            <a:pPr lvl="1"/>
            <a:r>
              <a:rPr lang="en-US" dirty="0" smtClean="0"/>
              <a:t>Pool looks balanced</a:t>
            </a:r>
          </a:p>
          <a:p>
            <a:pPr lvl="1"/>
            <a:r>
              <a:rPr lang="en-US" dirty="0" smtClean="0"/>
              <a:t>Invitation extended to August 14</a:t>
            </a:r>
            <a:r>
              <a:rPr lang="en-US" baseline="30000" dirty="0" smtClean="0"/>
              <a:t>th</a:t>
            </a:r>
            <a:endParaRPr lang="en-US" dirty="0" smtClean="0"/>
          </a:p>
          <a:p>
            <a:pPr lvl="2"/>
            <a:r>
              <a:rPr lang="en-US" dirty="0" smtClean="0"/>
              <a:t>Will slip actual ballot of needed to accommodate</a:t>
            </a:r>
          </a:p>
          <a:p>
            <a:r>
              <a:rPr dirty="0" smtClean="0"/>
              <a:t>Draft Update</a:t>
            </a:r>
          </a:p>
          <a:p>
            <a:r>
              <a:rPr dirty="0" smtClean="0"/>
              <a:t>Schema Update (Dropped?)</a:t>
            </a:r>
          </a:p>
          <a:p>
            <a:r>
              <a:rPr dirty="0" smtClean="0"/>
              <a:t>NIEM compatibility (Dropped?)</a:t>
            </a:r>
          </a:p>
        </p:txBody>
      </p:sp>
      <p:sp>
        <p:nvSpPr>
          <p:cNvPr id="4" name="Date Placeholder 3"/>
          <p:cNvSpPr>
            <a:spLocks noGrp="1"/>
          </p:cNvSpPr>
          <p:nvPr>
            <p:ph type="dt" sz="quarter" idx="10"/>
          </p:nvPr>
        </p:nvSpPr>
        <p:spPr/>
        <p:txBody>
          <a:bodyPr/>
          <a:lstStyle/>
          <a:p>
            <a:pPr>
              <a:defRPr/>
            </a:pPr>
            <a:fld id="{3DCC0C92-0A93-4CB8-809A-C04C8664B62E}"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Balloting Process</a:t>
            </a:r>
            <a:endParaRPr lang="en-US" dirty="0"/>
          </a:p>
        </p:txBody>
      </p:sp>
      <p:sp>
        <p:nvSpPr>
          <p:cNvPr id="4" name="Date Placeholder 3"/>
          <p:cNvSpPr>
            <a:spLocks noGrp="1"/>
          </p:cNvSpPr>
          <p:nvPr>
            <p:ph type="dt" sz="half" idx="10"/>
          </p:nvPr>
        </p:nvSpPr>
        <p:spPr/>
        <p:txBody>
          <a:bodyPr/>
          <a:lstStyle/>
          <a:p>
            <a:pPr>
              <a:defRPr/>
            </a:pPr>
            <a:fld id="{7C19EA44-B346-4368-9D1A-528E70FFC047}"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pic>
        <p:nvPicPr>
          <p:cNvPr id="7" name="Picture 6"/>
          <p:cNvPicPr>
            <a:picLocks noChangeAspect="1"/>
          </p:cNvPicPr>
          <p:nvPr/>
        </p:nvPicPr>
        <p:blipFill>
          <a:blip r:embed="rId2"/>
          <a:stretch>
            <a:fillRect/>
          </a:stretch>
        </p:blipFill>
        <p:spPr>
          <a:xfrm>
            <a:off x="228600" y="1295400"/>
            <a:ext cx="8458200" cy="4657725"/>
          </a:xfrm>
          <a:prstGeom prst="rect">
            <a:avLst/>
          </a:prstGeom>
        </p:spPr>
      </p:pic>
    </p:spTree>
    <p:extLst>
      <p:ext uri="{BB962C8B-B14F-4D97-AF65-F5344CB8AC3E}">
        <p14:creationId xmlns:p14="http://schemas.microsoft.com/office/powerpoint/2010/main" val="3601324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Current Ballot Pool Status</a:t>
            </a:r>
            <a:endParaRPr lang="en-US" dirty="0"/>
          </a:p>
        </p:txBody>
      </p:sp>
      <p:sp>
        <p:nvSpPr>
          <p:cNvPr id="4" name="Date Placeholder 3"/>
          <p:cNvSpPr>
            <a:spLocks noGrp="1"/>
          </p:cNvSpPr>
          <p:nvPr>
            <p:ph type="dt" sz="half" idx="10"/>
          </p:nvPr>
        </p:nvSpPr>
        <p:spPr/>
        <p:txBody>
          <a:bodyPr/>
          <a:lstStyle/>
          <a:p>
            <a:pPr>
              <a:defRPr/>
            </a:pPr>
            <a:fld id="{1C2D2733-A72F-4FFB-A7DF-39EB6EB88C8E}"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pic>
        <p:nvPicPr>
          <p:cNvPr id="12" name="Picture 11"/>
          <p:cNvPicPr>
            <a:picLocks noChangeAspect="1"/>
          </p:cNvPicPr>
          <p:nvPr/>
        </p:nvPicPr>
        <p:blipFill>
          <a:blip r:embed="rId2"/>
          <a:stretch>
            <a:fillRect/>
          </a:stretch>
        </p:blipFill>
        <p:spPr>
          <a:xfrm>
            <a:off x="76200" y="1319126"/>
            <a:ext cx="4320540" cy="3947160"/>
          </a:xfrm>
          <a:prstGeom prst="rect">
            <a:avLst/>
          </a:prstGeom>
        </p:spPr>
      </p:pic>
      <p:pic>
        <p:nvPicPr>
          <p:cNvPr id="13" name="Picture 12"/>
          <p:cNvPicPr>
            <a:picLocks noChangeAspect="1"/>
          </p:cNvPicPr>
          <p:nvPr/>
        </p:nvPicPr>
        <p:blipFill>
          <a:blip r:embed="rId3"/>
          <a:stretch>
            <a:fillRect/>
          </a:stretch>
        </p:blipFill>
        <p:spPr>
          <a:xfrm>
            <a:off x="4572000" y="1319126"/>
            <a:ext cx="4307205" cy="2947035"/>
          </a:xfrm>
          <a:prstGeom prst="rect">
            <a:avLst/>
          </a:prstGeom>
        </p:spPr>
      </p:pic>
    </p:spTree>
    <p:extLst>
      <p:ext uri="{BB962C8B-B14F-4D97-AF65-F5344CB8AC3E}">
        <p14:creationId xmlns:p14="http://schemas.microsoft.com/office/powerpoint/2010/main" val="3507304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Using Monthly WG Meeting</a:t>
            </a:r>
            <a:br>
              <a:rPr sz="3200" dirty="0" smtClean="0"/>
            </a:br>
            <a:r>
              <a:rPr sz="3200" dirty="0" smtClean="0"/>
              <a:t>Electronic Meeting Details</a:t>
            </a:r>
            <a:br>
              <a:rPr sz="3200" dirty="0" smtClean="0"/>
            </a:br>
            <a:r>
              <a:rPr lang="en-US" sz="3200" dirty="0" smtClean="0"/>
              <a:t>(All 4 days: 7/27-30/15)</a:t>
            </a:r>
            <a:endParaRPr sz="3200"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4CAC9957-18DB-4213-882E-B186C5B7BF0C}" type="datetime1">
              <a:rPr lang="en-US" smtClean="0"/>
              <a:t>7/26/2015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10243"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p>
          <a:p>
            <a:r>
              <a:rPr altLang="en-US" sz="1400" dirty="0" smtClean="0"/>
              <a:t>Final Draft and Schema Adjustments				</a:t>
            </a:r>
            <a:r>
              <a:rPr altLang="en-US" sz="1400" dirty="0" smtClean="0">
                <a:solidFill>
                  <a:srgbClr val="FF0000"/>
                </a:solidFill>
              </a:rPr>
              <a:t>7/3/15</a:t>
            </a:r>
            <a:r>
              <a:rPr altLang="en-US" sz="1400" dirty="0" smtClean="0"/>
              <a:t> (7/27)</a:t>
            </a:r>
          </a:p>
          <a:p>
            <a:r>
              <a:rPr altLang="en-US" sz="1400" dirty="0" smtClean="0"/>
              <a:t>Vote to Sponsor Ballot					</a:t>
            </a:r>
            <a:r>
              <a:rPr altLang="en-US" sz="1400" dirty="0" smtClean="0">
                <a:solidFill>
                  <a:srgbClr val="FF0000"/>
                </a:solidFill>
              </a:rPr>
              <a:t>7/7/15</a:t>
            </a:r>
            <a:r>
              <a:rPr altLang="en-US" sz="1400" dirty="0" smtClean="0"/>
              <a:t> (7/30)</a:t>
            </a:r>
            <a:endParaRPr altLang="en-US" sz="1400" dirty="0" smtClean="0">
              <a:solidFill>
                <a:srgbClr val="FF0000"/>
              </a:solidFill>
            </a:endParaRPr>
          </a:p>
          <a:p>
            <a:r>
              <a:rPr altLang="en-US" sz="1400" dirty="0" smtClean="0"/>
              <a:t>Conduct Ballot						7/17/15</a:t>
            </a:r>
          </a:p>
          <a:p>
            <a:r>
              <a:rPr altLang="en-US" sz="1400" dirty="0" smtClean="0"/>
              <a:t>Ballot completes						8/17/15</a:t>
            </a:r>
          </a:p>
          <a:p>
            <a:r>
              <a:rPr altLang="en-US" sz="1400" dirty="0" smtClean="0"/>
              <a:t>Form Comment Resolution </a:t>
            </a:r>
            <a:r>
              <a:rPr altLang="en-US" sz="1400" dirty="0" err="1" smtClean="0"/>
              <a:t>subcom</a:t>
            </a:r>
            <a:r>
              <a:rPr altLang="en-US" sz="1400" dirty="0" smtClean="0"/>
              <a:t>				9/1/15</a:t>
            </a:r>
          </a:p>
          <a:p>
            <a:r>
              <a:rPr altLang="en-US" sz="1400" dirty="0" smtClean="0"/>
              <a:t>Suggested resolutions available					10/1/15</a:t>
            </a:r>
          </a:p>
          <a:p>
            <a:r>
              <a:rPr altLang="en-US" sz="1400" dirty="0" smtClean="0"/>
              <a:t>Vote for Recirculation Ballot					10/6/15</a:t>
            </a:r>
          </a:p>
          <a:p>
            <a:r>
              <a:rPr altLang="en-US" sz="1400" dirty="0" smtClean="0"/>
              <a:t>Conduct </a:t>
            </a:r>
            <a:r>
              <a:rPr altLang="en-US" sz="1400" dirty="0" err="1" smtClean="0"/>
              <a:t>Recirc</a:t>
            </a:r>
            <a:r>
              <a:rPr altLang="en-US" sz="1400" dirty="0" smtClean="0"/>
              <a:t> Ballot					10/15/15</a:t>
            </a:r>
          </a:p>
          <a:p>
            <a:r>
              <a:rPr altLang="en-US" sz="1400" dirty="0" smtClean="0"/>
              <a:t>Ballot completes						11/1/15</a:t>
            </a:r>
          </a:p>
          <a:p>
            <a:r>
              <a:rPr altLang="en-US" sz="1400" dirty="0" smtClean="0"/>
              <a:t>Suggested comment resolutions available				11/15/15</a:t>
            </a:r>
          </a:p>
          <a:p>
            <a:r>
              <a:rPr altLang="en-US" sz="1400" dirty="0" smtClean="0"/>
              <a:t>Vote for </a:t>
            </a:r>
            <a:r>
              <a:rPr altLang="en-US" sz="1400" dirty="0" err="1" smtClean="0"/>
              <a:t>Recirc</a:t>
            </a:r>
            <a:r>
              <a:rPr altLang="en-US" sz="1400" dirty="0" smtClean="0"/>
              <a:t> Ballot					12/1/15</a:t>
            </a:r>
          </a:p>
          <a:p>
            <a:r>
              <a:rPr altLang="en-US" sz="1400" dirty="0" smtClean="0"/>
              <a:t>Conduct </a:t>
            </a:r>
            <a:r>
              <a:rPr altLang="en-US" sz="1400" dirty="0" err="1" smtClean="0"/>
              <a:t>Recirc</a:t>
            </a:r>
            <a:r>
              <a:rPr altLang="en-US" sz="1400" dirty="0" smtClean="0"/>
              <a:t> Ballot					12/15/15</a:t>
            </a:r>
          </a:p>
          <a:p>
            <a:r>
              <a:rPr altLang="en-US" sz="1400" dirty="0" smtClean="0"/>
              <a:t>Ballot completes						1/1/16</a:t>
            </a:r>
          </a:p>
          <a:p>
            <a:r>
              <a:rPr altLang="en-US" sz="1400" dirty="0" smtClean="0"/>
              <a:t>Approved by Standards Board					3/1/16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CD61024F-067A-4B88-9447-EA3F5B788701}" type="datetime1">
              <a:rPr lang="en-US"/>
              <a:pPr>
                <a:defRPr/>
              </a:pPr>
              <a:t>7/26/2015</a:t>
            </a:fld>
            <a:endParaRPr lang="en-US"/>
          </a:p>
        </p:txBody>
      </p:sp>
      <p:sp>
        <p:nvSpPr>
          <p:cNvPr id="5" name="Footer Placeholder 4"/>
          <p:cNvSpPr>
            <a:spLocks noGrp="1"/>
          </p:cNvSpPr>
          <p:nvPr>
            <p:ph type="ftr" sz="quarter" idx="11"/>
          </p:nvPr>
        </p:nvSpPr>
        <p:spPr/>
        <p:txBody>
          <a:bodyPr/>
          <a:lstStyle/>
          <a:p>
            <a:pPr>
              <a:defRPr/>
            </a:pPr>
            <a:r>
              <a:rPr lang="en-US"/>
              <a:t>Doc #: 5-15-0045-00-mmat</a:t>
            </a:r>
            <a:endParaRPr lang="en-US"/>
          </a:p>
        </p:txBody>
      </p:sp>
      <p:sp>
        <p:nvSpPr>
          <p:cNvPr id="1024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9F919BAB-46ED-42D1-9AD7-23915181C9C6}" type="slidenum">
              <a:rPr lang="en-US" altLang="en-US" sz="1200" smtClean="0"/>
              <a:pPr>
                <a:spcBef>
                  <a:spcPct val="0"/>
                </a:spcBef>
                <a:buFontTx/>
                <a:buNone/>
              </a:pPr>
              <a:t>20</a:t>
            </a:fld>
            <a:endParaRPr lang="en-US" altLang="en-US" sz="1200" smtClean="0"/>
          </a:p>
        </p:txBody>
      </p:sp>
      <p:cxnSp>
        <p:nvCxnSpPr>
          <p:cNvPr id="7" name="Straight Connector 6"/>
          <p:cNvCxnSpPr/>
          <p:nvPr/>
        </p:nvCxnSpPr>
        <p:spPr>
          <a:xfrm>
            <a:off x="6858000" y="17113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0" y="194468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18413" y="2209800"/>
            <a:ext cx="0" cy="34686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250" name="TextBox 10"/>
          <p:cNvSpPr txBox="1">
            <a:spLocks noChangeArrowheads="1"/>
          </p:cNvSpPr>
          <p:nvPr/>
        </p:nvSpPr>
        <p:spPr bwMode="auto">
          <a:xfrm>
            <a:off x="7618413" y="2074863"/>
            <a:ext cx="1401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eaLnBrk="1" hangingPunct="1">
              <a:spcBef>
                <a:spcPct val="0"/>
              </a:spcBef>
              <a:buFontTx/>
              <a:buNone/>
            </a:pPr>
            <a:r>
              <a:rPr lang="en-US" altLang="en-US" sz="1800" i="1">
                <a:solidFill>
                  <a:schemeClr val="tx1"/>
                </a:solidFill>
              </a:rPr>
              <a:t>Slip 2 weeks!</a:t>
            </a:r>
          </a:p>
        </p:txBody>
      </p:sp>
    </p:spTree>
    <p:extLst>
      <p:ext uri="{BB962C8B-B14F-4D97-AF65-F5344CB8AC3E}">
        <p14:creationId xmlns:p14="http://schemas.microsoft.com/office/powerpoint/2010/main" val="3938272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a:t>
            </a:r>
          </a:p>
          <a:p>
            <a:pPr lvl="1"/>
            <a:r>
              <a:rPr lang="en-US" dirty="0" smtClean="0"/>
              <a:t>None… Next one ??</a:t>
            </a:r>
          </a:p>
          <a:p>
            <a:r>
              <a:rPr lang="en-US" dirty="0" smtClean="0"/>
              <a:t>Inputs to 1900.1?</a:t>
            </a:r>
          </a:p>
        </p:txBody>
      </p:sp>
      <p:sp>
        <p:nvSpPr>
          <p:cNvPr id="4" name="Date Placeholder 3"/>
          <p:cNvSpPr>
            <a:spLocks noGrp="1"/>
          </p:cNvSpPr>
          <p:nvPr>
            <p:ph type="dt" sz="quarter" idx="10"/>
          </p:nvPr>
        </p:nvSpPr>
        <p:spPr/>
        <p:txBody>
          <a:bodyPr/>
          <a:lstStyle/>
          <a:p>
            <a:pPr>
              <a:defRPr/>
            </a:pPr>
            <a:fld id="{28BB0261-7FDE-4719-BF3A-5DE52606ABAC}"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a:xfrm>
            <a:off x="381000" y="1219200"/>
            <a:ext cx="8229600" cy="4525963"/>
          </a:xfrm>
        </p:spPr>
        <p:txBody>
          <a:bodyPr/>
          <a:lstStyle/>
          <a:p>
            <a:r>
              <a:rPr dirty="0" err="1" smtClean="0"/>
              <a:t>WInnForum</a:t>
            </a:r>
            <a:r>
              <a:rPr dirty="0" smtClean="0"/>
              <a:t> 3.5 GHz stakeholders </a:t>
            </a:r>
          </a:p>
          <a:p>
            <a:pPr lvl="1"/>
            <a:r>
              <a:rPr lang="en-US" dirty="0" smtClean="0"/>
              <a:t>Tutorial on Aug 5</a:t>
            </a:r>
          </a:p>
          <a:p>
            <a:pPr lvl="1"/>
            <a:r>
              <a:rPr lang="en-US" dirty="0" err="1" smtClean="0"/>
              <a:t>WinnF</a:t>
            </a:r>
            <a:r>
              <a:rPr lang="en-US" dirty="0" smtClean="0"/>
              <a:t> meeting on Aug 6</a:t>
            </a:r>
            <a:endParaRPr dirty="0" smtClean="0"/>
          </a:p>
          <a:p>
            <a:r>
              <a:rPr lang="en-US" dirty="0" smtClean="0"/>
              <a:t>NSC</a:t>
            </a:r>
          </a:p>
          <a:p>
            <a:pPr lvl="1"/>
            <a:r>
              <a:rPr lang="en-US" dirty="0" smtClean="0"/>
              <a:t>Application of SAS to 1755-1850 MHz spectrum sharing?</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276D45E6-75D0-48F9-BAE3-73EED16A2FA9}"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All WG meetings in morning</a:t>
            </a:r>
          </a:p>
          <a:p>
            <a:r>
              <a:rPr lang="en-US" dirty="0" smtClean="0"/>
              <a:t>Ad </a:t>
            </a:r>
            <a:r>
              <a:rPr lang="en-US" dirty="0" err="1" smtClean="0"/>
              <a:t>Hocs</a:t>
            </a:r>
            <a:r>
              <a:rPr lang="en-US" dirty="0" smtClean="0"/>
              <a:t> in afternoon? </a:t>
            </a:r>
          </a:p>
          <a:p>
            <a:r>
              <a:rPr lang="en-US" dirty="0" smtClean="0"/>
              <a:t>August WG meeting</a:t>
            </a:r>
            <a:r>
              <a:rPr lang="en-US" dirty="0"/>
              <a:t>?</a:t>
            </a:r>
            <a:endParaRPr lang="en-US" dirty="0" smtClean="0"/>
          </a:p>
        </p:txBody>
      </p:sp>
      <p:sp>
        <p:nvSpPr>
          <p:cNvPr id="4" name="Date Placeholder 3"/>
          <p:cNvSpPr>
            <a:spLocks noGrp="1"/>
          </p:cNvSpPr>
          <p:nvPr>
            <p:ph type="dt" sz="quarter" idx="10"/>
          </p:nvPr>
        </p:nvSpPr>
        <p:spPr/>
        <p:txBody>
          <a:bodyPr/>
          <a:lstStyle/>
          <a:p>
            <a:pPr>
              <a:defRPr/>
            </a:pPr>
            <a:fld id="{D32DE3FE-CC52-41A4-ACD3-D276A4F4DDC1}"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3945123B-6512-43C1-B1E5-027F20195969}"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a:t>
            </a:r>
            <a:r>
              <a:rPr sz="3200" dirty="0" smtClean="0"/>
              <a:t>Electronic </a:t>
            </a:r>
            <a:r>
              <a:rPr sz="3200" dirty="0" smtClean="0"/>
              <a:t>Meeting </a:t>
            </a:r>
            <a:r>
              <a:rPr sz="3200" dirty="0" smtClean="0"/>
              <a:t>Details for</a:t>
            </a:r>
            <a:r>
              <a:rPr sz="3200" dirty="0" smtClean="0"/>
              <a:t/>
            </a:r>
            <a:br>
              <a:rPr sz="3200" dirty="0" smtClean="0"/>
            </a:br>
            <a:r>
              <a:rPr lang="en-US" sz="3200" dirty="0" smtClean="0"/>
              <a:t>Joint 1900.1/1900.5 meeting</a:t>
            </a:r>
            <a:br>
              <a:rPr lang="en-US" sz="3200" dirty="0" smtClean="0"/>
            </a:br>
            <a:r>
              <a:rPr lang="en-US" sz="3200" dirty="0" smtClean="0"/>
              <a:t>Tuesday </a:t>
            </a:r>
            <a:r>
              <a:rPr lang="de-DE" sz="3200" dirty="0"/>
              <a:t>2 PM </a:t>
            </a:r>
            <a:r>
              <a:rPr lang="de-DE" sz="3200" dirty="0" smtClean="0"/>
              <a:t>Berlin, 8 </a:t>
            </a:r>
            <a:r>
              <a:rPr lang="de-DE" sz="3200" dirty="0"/>
              <a:t>AM </a:t>
            </a:r>
            <a:r>
              <a:rPr lang="de-DE" sz="3200" dirty="0" smtClean="0"/>
              <a:t>NY, 9 </a:t>
            </a:r>
            <a:r>
              <a:rPr lang="de-DE" sz="3200" dirty="0"/>
              <a:t>PM Tokyo</a:t>
            </a:r>
            <a:endParaRPr sz="3200" dirty="0" smtClean="0"/>
          </a:p>
        </p:txBody>
      </p:sp>
      <p:sp>
        <p:nvSpPr>
          <p:cNvPr id="3075" name="Text Box 5040"/>
          <p:cNvSpPr txBox="1">
            <a:spLocks noChangeArrowheads="1"/>
          </p:cNvSpPr>
          <p:nvPr/>
        </p:nvSpPr>
        <p:spPr bwMode="auto">
          <a:xfrm>
            <a:off x="152400" y="14478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a:t>
            </a:r>
            <a:r>
              <a:rPr lang="en-GB" dirty="0" smtClean="0"/>
              <a:t>Please </a:t>
            </a:r>
            <a:r>
              <a:rPr lang="en-GB" dirty="0"/>
              <a:t>join my </a:t>
            </a:r>
            <a:r>
              <a:rPr lang="en-GB" dirty="0" smtClean="0"/>
              <a:t>meeting.     </a:t>
            </a:r>
            <a:r>
              <a:rPr lang="en-GB" u="sng" dirty="0" smtClean="0">
                <a:hlinkClick r:id="rId3"/>
              </a:rPr>
              <a:t>https</a:t>
            </a:r>
            <a:r>
              <a:rPr lang="en-GB" u="sng" dirty="0">
                <a:hlinkClick r:id="rId3"/>
              </a:rPr>
              <a:t>://global.gotomeeting.com/join/128132477</a:t>
            </a:r>
            <a:endParaRPr lang="en-US" dirty="0"/>
          </a:p>
          <a:p>
            <a:r>
              <a:rPr lang="en-GB" dirty="0"/>
              <a:t> </a:t>
            </a:r>
            <a:endParaRPr lang="en-US" dirty="0"/>
          </a:p>
          <a:p>
            <a:r>
              <a:rPr lang="en-GB" dirty="0"/>
              <a:t>2.  Use your microphone and speakers (VoIP) - a headset is recommended.  Or, call in using your telephone.</a:t>
            </a:r>
            <a:endParaRPr lang="en-US" dirty="0"/>
          </a:p>
          <a:p>
            <a:r>
              <a:rPr lang="en-GB" dirty="0"/>
              <a:t> </a:t>
            </a:r>
            <a:endParaRPr lang="en-US" dirty="0"/>
          </a:p>
          <a:p>
            <a:r>
              <a:rPr lang="en-GB" dirty="0"/>
              <a:t>United States: +1 (312) 757-3119</a:t>
            </a:r>
            <a:endParaRPr lang="en-US" dirty="0"/>
          </a:p>
          <a:p>
            <a:r>
              <a:rPr lang="en-GB" dirty="0"/>
              <a:t>Australia: +61 2 9091 7603</a:t>
            </a:r>
            <a:endParaRPr lang="en-US" dirty="0"/>
          </a:p>
          <a:p>
            <a:r>
              <a:rPr lang="en-GB" dirty="0"/>
              <a:t>Austria: +43 (0) 7 2088 0716</a:t>
            </a:r>
            <a:endParaRPr lang="en-US" dirty="0"/>
          </a:p>
          <a:p>
            <a:r>
              <a:rPr lang="en-GB" dirty="0"/>
              <a:t>Belgium: +32 (0) 28 08 4372</a:t>
            </a:r>
            <a:endParaRPr lang="en-US" dirty="0"/>
          </a:p>
          <a:p>
            <a:r>
              <a:rPr lang="en-GB" dirty="0"/>
              <a:t>Canada: +1 (647) 497-9380</a:t>
            </a:r>
            <a:endParaRPr lang="en-US" dirty="0"/>
          </a:p>
          <a:p>
            <a:r>
              <a:rPr lang="en-GB" dirty="0"/>
              <a:t>Denmark: +45 (0) 69 91 84 58</a:t>
            </a:r>
            <a:endParaRPr lang="en-US" dirty="0"/>
          </a:p>
          <a:p>
            <a:r>
              <a:rPr lang="en-GB" dirty="0"/>
              <a:t>Finland: +358 (0) 931 58 1773</a:t>
            </a:r>
            <a:endParaRPr lang="en-US" dirty="0"/>
          </a:p>
          <a:p>
            <a:r>
              <a:rPr lang="en-GB" dirty="0"/>
              <a:t>France: +33 (0) 170 950 590</a:t>
            </a:r>
            <a:endParaRPr lang="en-US" dirty="0"/>
          </a:p>
          <a:p>
            <a:r>
              <a:rPr lang="en-GB" dirty="0"/>
              <a:t> </a:t>
            </a:r>
            <a:endParaRPr lang="en-US" dirty="0"/>
          </a:p>
          <a:p>
            <a:r>
              <a:rPr lang="en-GB" dirty="0"/>
              <a:t>Access Code: 128-132-477</a:t>
            </a:r>
            <a:endParaRPr lang="en-US" dirty="0"/>
          </a:p>
          <a:p>
            <a:r>
              <a:rPr lang="en-GB" dirty="0"/>
              <a:t>Audio PIN: Shown after joining the meeting</a:t>
            </a:r>
            <a:endParaRPr lang="en-US" dirty="0"/>
          </a:p>
          <a:p>
            <a:r>
              <a:rPr lang="en-GB" dirty="0"/>
              <a:t> </a:t>
            </a:r>
            <a:endParaRPr lang="en-US" dirty="0"/>
          </a:p>
          <a:p>
            <a:r>
              <a:rPr lang="en-GB" dirty="0"/>
              <a:t>Meeting ID: 128-132-477</a:t>
            </a:r>
            <a:endParaRPr lang="en-US" dirty="0"/>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4BE2B3BC-D1D4-4E3E-92F8-0C882EE6177B}" type="datetime1">
              <a:rPr lang="en-US" smtClean="0"/>
              <a:t>7/26/2015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267200" y="2546157"/>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GB" dirty="0"/>
              <a:t>Germany: +49 (0) 692 5736 7300</a:t>
            </a:r>
            <a:endParaRPr lang="en-US" dirty="0"/>
          </a:p>
          <a:p>
            <a:r>
              <a:rPr lang="en-GB" dirty="0"/>
              <a:t>Ireland: +353 (0) 15 133 006</a:t>
            </a:r>
            <a:endParaRPr lang="en-US" dirty="0"/>
          </a:p>
          <a:p>
            <a:r>
              <a:rPr lang="en-GB" dirty="0"/>
              <a:t>Italy: +39 0 699 26 68 65</a:t>
            </a:r>
            <a:endParaRPr lang="en-US" dirty="0"/>
          </a:p>
          <a:p>
            <a:r>
              <a:rPr lang="en-GB" dirty="0"/>
              <a:t>Netherlands: +31 (0) 208 080 759</a:t>
            </a:r>
            <a:endParaRPr lang="en-US" dirty="0"/>
          </a:p>
          <a:p>
            <a:r>
              <a:rPr lang="en-GB" dirty="0"/>
              <a:t>New Zealand: +64 9 974 9579</a:t>
            </a:r>
            <a:endParaRPr lang="en-US" dirty="0"/>
          </a:p>
          <a:p>
            <a:r>
              <a:rPr lang="en-GB" dirty="0"/>
              <a:t>Norway: +47 21 04 30 59</a:t>
            </a:r>
            <a:endParaRPr lang="en-US" dirty="0"/>
          </a:p>
          <a:p>
            <a:r>
              <a:rPr lang="en-GB" dirty="0"/>
              <a:t>Spain: +34 931 76 1534</a:t>
            </a:r>
            <a:endParaRPr lang="en-US" dirty="0"/>
          </a:p>
          <a:p>
            <a:r>
              <a:rPr lang="en-GB" dirty="0"/>
              <a:t>Sweden: +46 (0) 852 500 691</a:t>
            </a:r>
            <a:endParaRPr lang="en-US" dirty="0"/>
          </a:p>
          <a:p>
            <a:r>
              <a:rPr lang="en-GB" dirty="0"/>
              <a:t>Switzerland: +41 (0) 435 0026 89</a:t>
            </a:r>
            <a:endParaRPr lang="en-US" dirty="0"/>
          </a:p>
          <a:p>
            <a:r>
              <a:rPr lang="en-GB" dirty="0"/>
              <a:t>United Kingdom: +44 (0) 20 3713 5011</a:t>
            </a:r>
            <a:endParaRPr lang="en-US" dirty="0"/>
          </a:p>
        </p:txBody>
      </p:sp>
    </p:spTree>
    <p:extLst>
      <p:ext uri="{BB962C8B-B14F-4D97-AF65-F5344CB8AC3E}">
        <p14:creationId xmlns:p14="http://schemas.microsoft.com/office/powerpoint/2010/main" val="4029400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29F1EB03-5A32-4DD9-AA48-04E692DC553A}" type="datetime1">
              <a:rPr lang="en-US" smtClean="0"/>
              <a:t>7/26/2015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0"/>
            <a:ext cx="8229600" cy="1143001"/>
          </a:xfrm>
        </p:spPr>
        <p:txBody>
          <a:bodyPr/>
          <a:lstStyle/>
          <a:p>
            <a:r>
              <a:rPr dirty="0" smtClean="0"/>
              <a:t>Current </a:t>
            </a:r>
            <a:r>
              <a:rPr dirty="0" smtClean="0"/>
              <a:t>Membership*</a:t>
            </a:r>
            <a:endParaRPr dirty="0" smtClean="0"/>
          </a:p>
        </p:txBody>
      </p:sp>
      <p:sp>
        <p:nvSpPr>
          <p:cNvPr id="3" name="Date Placeholder 2"/>
          <p:cNvSpPr>
            <a:spLocks noGrp="1"/>
          </p:cNvSpPr>
          <p:nvPr>
            <p:ph type="dt" sz="quarter" idx="10"/>
          </p:nvPr>
        </p:nvSpPr>
        <p:spPr/>
        <p:txBody>
          <a:bodyPr/>
          <a:lstStyle/>
          <a:p>
            <a:pPr>
              <a:defRPr/>
            </a:pPr>
            <a:fld id="{EFB5825D-2ACE-4E87-B046-3D24B80280C3}" type="datetime1">
              <a:rPr lang="en-US" smtClean="0"/>
              <a:t>7/26/2015</a:t>
            </a:fld>
            <a:endParaRPr lang="en-US"/>
          </a:p>
        </p:txBody>
      </p:sp>
      <p:sp>
        <p:nvSpPr>
          <p:cNvPr id="4" name="Footer Placeholder 3"/>
          <p:cNvSpPr>
            <a:spLocks noGrp="1"/>
          </p:cNvSpPr>
          <p:nvPr>
            <p:ph type="ftr" sz="quarter" idx="11"/>
          </p:nvPr>
        </p:nvSpPr>
        <p:spPr/>
        <p:txBody>
          <a:bodyPr/>
          <a:lstStyle/>
          <a:p>
            <a:pPr>
              <a:defRPr/>
            </a:pPr>
            <a:r>
              <a:rPr lang="en-US" smtClean="0"/>
              <a:t>Doc #: 5-15-0050-01-agen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5</a:t>
            </a:fld>
            <a:endParaRPr lang="en-US"/>
          </a:p>
        </p:txBody>
      </p:sp>
      <p:sp>
        <p:nvSpPr>
          <p:cNvPr id="5126" name="TextBox 5"/>
          <p:cNvSpPr txBox="1">
            <a:spLocks noChangeArrowheads="1"/>
          </p:cNvSpPr>
          <p:nvPr/>
        </p:nvSpPr>
        <p:spPr bwMode="auto">
          <a:xfrm>
            <a:off x="1232910" y="5485245"/>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(7 members)</a:t>
            </a:r>
          </a:p>
          <a:p>
            <a:pPr eaLnBrk="1" hangingPunct="1"/>
            <a:r>
              <a:rPr lang="en-US" dirty="0"/>
              <a:t>              2 meetings to get in, 2 meetings to get out</a:t>
            </a:r>
          </a:p>
        </p:txBody>
      </p:sp>
      <p:sp>
        <p:nvSpPr>
          <p:cNvPr id="8" name="TextBox 1"/>
          <p:cNvSpPr txBox="1">
            <a:spLocks noChangeArrowheads="1"/>
          </p:cNvSpPr>
          <p:nvPr/>
        </p:nvSpPr>
        <p:spPr bwMode="auto">
          <a:xfrm>
            <a:off x="6248400" y="5467350"/>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252253421"/>
              </p:ext>
            </p:extLst>
          </p:nvPr>
        </p:nvGraphicFramePr>
        <p:xfrm>
          <a:off x="443027" y="941380"/>
          <a:ext cx="4295546" cy="4525970"/>
        </p:xfrm>
        <a:graphic>
          <a:graphicData uri="http://schemas.openxmlformats.org/drawingml/2006/table">
            <a:tbl>
              <a:tblPr>
                <a:tableStyleId>{5C22544A-7EE6-4342-B048-85BDC9FD1C3A}</a:tableStyleId>
              </a:tblPr>
              <a:tblGrid>
                <a:gridCol w="500452"/>
                <a:gridCol w="500452"/>
                <a:gridCol w="563008"/>
                <a:gridCol w="646417"/>
                <a:gridCol w="750678"/>
                <a:gridCol w="1334539"/>
              </a:tblGrid>
              <a:tr h="450407">
                <a:tc>
                  <a:txBody>
                    <a:bodyPr/>
                    <a:lstStyle/>
                    <a:p>
                      <a:pPr algn="l" fontAlgn="b"/>
                      <a:r>
                        <a:rPr lang="en-US" sz="900" u="none" strike="noStrike">
                          <a:effectLst/>
                        </a:rPr>
                        <a:t>Last 2 WG Attend?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2 WG Credit?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Syracuse University (Act. Secretary)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Sam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Schmitz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BAE Systems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Swain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Foundry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Nilesh</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Khamberkar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Univ. of Buffalo</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Zebrowitz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DISA/DSO - MITRE</a:t>
                      </a:r>
                      <a:endParaRPr lang="en-US" sz="900" b="0" i="0" u="none" strike="noStrike">
                        <a:solidFill>
                          <a:srgbClr val="000000"/>
                        </a:solidFill>
                        <a:effectLst/>
                        <a:latin typeface="Calibri" panose="020F0502020204030204" pitchFamily="34" charset="0"/>
                      </a:endParaRPr>
                    </a:p>
                  </a:txBody>
                  <a:tcPr marL="6256" marR="6256" marT="6256" marB="0" anchor="b"/>
                </a:tc>
              </a:tr>
              <a:tr h="172030">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Colby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Harper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Pathfinder Wireless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Jesse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Caufield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Keybridge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STAFF</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Jonathan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Goldberg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IEEE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Mark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Aerospace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Lee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Clegg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Yang Yi</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Paul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Falvell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CGI Group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Tim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Fulford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Airbus </a:t>
                      </a:r>
                      <a:r>
                        <a:rPr lang="en-US" sz="900" u="none" strike="noStrike" dirty="0" err="1">
                          <a:effectLst/>
                        </a:rPr>
                        <a:t>Defence</a:t>
                      </a:r>
                      <a:r>
                        <a:rPr lang="en-US" sz="900" u="none" strike="noStrike" dirty="0">
                          <a:effectLst/>
                        </a:rPr>
                        <a:t> &amp; Space</a:t>
                      </a:r>
                      <a:endParaRPr lang="en-US" sz="900" b="0" i="0" u="none" strike="noStrike" dirty="0">
                        <a:solidFill>
                          <a:srgbClr val="000000"/>
                        </a:solidFill>
                        <a:effectLst/>
                        <a:latin typeface="Calibri" panose="020F0502020204030204" pitchFamily="34" charset="0"/>
                      </a:endParaRPr>
                    </a:p>
                  </a:txBody>
                  <a:tcPr marL="6256" marR="6256" marT="6256" marB="0" anchor="b"/>
                </a:tc>
              </a:tr>
            </a:tbl>
          </a:graphicData>
        </a:graphic>
      </p:graphicFrame>
      <p:sp>
        <p:nvSpPr>
          <p:cNvPr id="9" name="TextBox 8"/>
          <p:cNvSpPr txBox="1"/>
          <p:nvPr/>
        </p:nvSpPr>
        <p:spPr>
          <a:xfrm>
            <a:off x="1795561" y="6058311"/>
            <a:ext cx="4398576" cy="369332"/>
          </a:xfrm>
          <a:prstGeom prst="rect">
            <a:avLst/>
          </a:prstGeom>
          <a:noFill/>
        </p:spPr>
        <p:txBody>
          <a:bodyPr wrap="none" rtlCol="0">
            <a:spAutoFit/>
          </a:bodyPr>
          <a:lstStyle/>
          <a:p>
            <a:r>
              <a:rPr lang="en-US" dirty="0" smtClean="0"/>
              <a:t>* If you see an error, please inform the chair!</a:t>
            </a:r>
            <a:endParaRPr lang="en-US" dirty="0"/>
          </a:p>
        </p:txBody>
      </p:sp>
      <p:sp>
        <p:nvSpPr>
          <p:cNvPr id="10" name="TextBox 9"/>
          <p:cNvSpPr txBox="1"/>
          <p:nvPr/>
        </p:nvSpPr>
        <p:spPr>
          <a:xfrm>
            <a:off x="4800601" y="1404878"/>
            <a:ext cx="4114799" cy="2862322"/>
          </a:xfrm>
          <a:prstGeom prst="rect">
            <a:avLst/>
          </a:prstGeom>
          <a:noFill/>
        </p:spPr>
        <p:txBody>
          <a:bodyPr wrap="square" rtlCol="0">
            <a:spAutoFit/>
          </a:bodyPr>
          <a:lstStyle/>
          <a:p>
            <a:r>
              <a:rPr lang="en-US" dirty="0" smtClean="0"/>
              <a:t>For 7/27-30 meetings:</a:t>
            </a:r>
          </a:p>
          <a:p>
            <a:endParaRPr lang="en-US" dirty="0" smtClean="0"/>
          </a:p>
          <a:p>
            <a:r>
              <a:rPr lang="en-US" dirty="0" smtClean="0"/>
              <a:t>Meetings count as a single attendance event.</a:t>
            </a:r>
          </a:p>
          <a:p>
            <a:endParaRPr lang="en-US" dirty="0" smtClean="0"/>
          </a:p>
          <a:p>
            <a:r>
              <a:rPr lang="en-US" dirty="0" smtClean="0"/>
              <a:t>Attendance will be checked for each day.</a:t>
            </a:r>
          </a:p>
          <a:p>
            <a:endParaRPr lang="en-US" dirty="0" smtClean="0"/>
          </a:p>
          <a:p>
            <a:r>
              <a:rPr lang="en-US" dirty="0" smtClean="0"/>
              <a:t>Attendance credit will be granted if 2 or more days are attended and meeting fee is paid.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1143000"/>
          </a:xfrm>
        </p:spPr>
        <p:txBody>
          <a:bodyPr/>
          <a:lstStyle/>
          <a:p>
            <a:r>
              <a:rPr dirty="0" smtClean="0"/>
              <a:t> Draft Admin Agenda</a:t>
            </a:r>
          </a:p>
        </p:txBody>
      </p:sp>
      <p:sp>
        <p:nvSpPr>
          <p:cNvPr id="6147" name="Text Box 5040"/>
          <p:cNvSpPr txBox="1">
            <a:spLocks noChangeArrowheads="1"/>
          </p:cNvSpPr>
          <p:nvPr/>
        </p:nvSpPr>
        <p:spPr bwMode="auto">
          <a:xfrm>
            <a:off x="360363" y="609600"/>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 (to be performed daily)</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(TBD)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 Ad hoc moved to Plenary</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smtClean="0">
                <a:latin typeface="Times New Roman" pitchFamily="18" charset="0"/>
              </a:rPr>
              <a:t>Prep for Ballot</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err="1">
                <a:latin typeface="Times New Roman" pitchFamily="18" charset="0"/>
              </a:rPr>
              <a:t>etc</a:t>
            </a:r>
            <a:r>
              <a:rPr lang="en-US" dirty="0" smtClean="0">
                <a:latin typeface="Times New Roman" pitchFamily="18" charset="0"/>
              </a:rPr>
              <a:t>)</a:t>
            </a:r>
          </a:p>
          <a:p>
            <a:pPr lvl="1">
              <a:buFont typeface="Calibri" pitchFamily="34" charset="0"/>
              <a:buAutoNum type="alphaLcPeriod"/>
            </a:pPr>
            <a:r>
              <a:rPr lang="en-US" dirty="0">
                <a:latin typeface="Times New Roman" pitchFamily="18" charset="0"/>
              </a:rPr>
              <a:t>Discuss contribution to 1900.1</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Review of 1900.5 meeting schedule for week</a:t>
            </a:r>
          </a:p>
          <a:p>
            <a:pPr>
              <a:buFont typeface="Calibri" pitchFamily="34" charset="0"/>
              <a:buAutoNum type="arabicPeriod"/>
            </a:pPr>
            <a:r>
              <a:rPr lang="en-US" dirty="0" smtClean="0">
                <a:latin typeface="Times New Roman" pitchFamily="18" charset="0"/>
              </a:rPr>
              <a:t>Ad </a:t>
            </a:r>
            <a:r>
              <a:rPr lang="en-US" dirty="0">
                <a:latin typeface="Times New Roman" pitchFamily="18" charset="0"/>
              </a:rPr>
              <a:t>Hoc Planning</a:t>
            </a:r>
          </a:p>
          <a:p>
            <a:pPr>
              <a:buFont typeface="Calibri" pitchFamily="34" charset="0"/>
              <a:buAutoNum type="arabicPeriod"/>
            </a:pPr>
            <a:r>
              <a:rPr lang="en-US" dirty="0" err="1" smtClean="0">
                <a:latin typeface="Times New Roman" pitchFamily="18" charset="0"/>
              </a:rPr>
              <a:t>AoB</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See schedule on following Page for further meetings…</a:t>
            </a:r>
            <a:endParaRPr lang="en-US" dirty="0">
              <a:latin typeface="Times New Roman" pitchFamily="18" charset="0"/>
            </a:endParaRPr>
          </a:p>
          <a:p>
            <a:pPr>
              <a:buFont typeface="Calibri" pitchFamily="34" charset="0"/>
              <a:buAutoNum type="arabicPeriod"/>
            </a:pPr>
            <a:endParaRPr lang="en-US" dirty="0">
              <a:latin typeface="Times New Roman" pitchFamily="18" charset="0"/>
            </a:endParaRPr>
          </a:p>
        </p:txBody>
      </p:sp>
      <p:sp>
        <p:nvSpPr>
          <p:cNvPr id="6148" name="TextBox 1"/>
          <p:cNvSpPr txBox="1">
            <a:spLocks noChangeArrowheads="1"/>
          </p:cNvSpPr>
          <p:nvPr/>
        </p:nvSpPr>
        <p:spPr bwMode="auto">
          <a:xfrm>
            <a:off x="4103255" y="5334000"/>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5D3228B0-8D7B-4F61-991E-48A7CDD80902}" type="datetime1">
              <a:rPr lang="en-US" smtClean="0"/>
              <a:t>7/26/2015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Schedule for General Meetings</a:t>
            </a:r>
            <a:endParaRPr lang="en-US" dirty="0"/>
          </a:p>
        </p:txBody>
      </p:sp>
      <p:sp>
        <p:nvSpPr>
          <p:cNvPr id="4" name="Date Placeholder 3"/>
          <p:cNvSpPr>
            <a:spLocks noGrp="1"/>
          </p:cNvSpPr>
          <p:nvPr>
            <p:ph type="dt" sz="half" idx="10"/>
          </p:nvPr>
        </p:nvSpPr>
        <p:spPr/>
        <p:txBody>
          <a:bodyPr/>
          <a:lstStyle/>
          <a:p>
            <a:pPr>
              <a:defRPr/>
            </a:pPr>
            <a:fld id="{B3F59269-AD1A-41AF-9A14-D49E2DA6DD68}"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pic>
        <p:nvPicPr>
          <p:cNvPr id="7" name="Picture 6"/>
          <p:cNvPicPr>
            <a:picLocks noChangeAspect="1"/>
          </p:cNvPicPr>
          <p:nvPr/>
        </p:nvPicPr>
        <p:blipFill>
          <a:blip r:embed="rId2"/>
          <a:stretch>
            <a:fillRect/>
          </a:stretch>
        </p:blipFill>
        <p:spPr>
          <a:xfrm>
            <a:off x="142929" y="1436111"/>
            <a:ext cx="8858142" cy="4467225"/>
          </a:xfrm>
          <a:prstGeom prst="rect">
            <a:avLst/>
          </a:prstGeom>
        </p:spPr>
      </p:pic>
    </p:spTree>
    <p:extLst>
      <p:ext uri="{BB962C8B-B14F-4D97-AF65-F5344CB8AC3E}">
        <p14:creationId xmlns:p14="http://schemas.microsoft.com/office/powerpoint/2010/main" val="295701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3938ABB3-2ED0-444C-BAD0-3C880ECB6602}" type="datetime1">
              <a:rPr lang="en-US" smtClean="0"/>
              <a:t>7/26/2015</a:t>
            </a:fld>
            <a:endParaRPr lang="en-US"/>
          </a:p>
        </p:txBody>
      </p:sp>
      <p:sp>
        <p:nvSpPr>
          <p:cNvPr id="5" name="Footer Placeholder 4"/>
          <p:cNvSpPr>
            <a:spLocks noGrp="1"/>
          </p:cNvSpPr>
          <p:nvPr>
            <p:ph type="ftr" sz="quarter" idx="11"/>
          </p:nvPr>
        </p:nvSpPr>
        <p:spPr/>
        <p:txBody>
          <a:bodyPr/>
          <a:lstStyle/>
          <a:p>
            <a:pPr>
              <a:defRPr/>
            </a:pPr>
            <a:r>
              <a:rPr lang="en-US" smtClean="0"/>
              <a:t>Doc #: 5-15-0050-01-agen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8</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E0B2359-4418-4B4A-852B-9F0FF5F807E2}" type="datetime1">
              <a:rPr lang="en-US" smtClean="0"/>
              <a:t>7/26/2015</a:t>
            </a:fld>
            <a:endParaRPr lang="en-US"/>
          </a:p>
        </p:txBody>
      </p:sp>
      <p:sp>
        <p:nvSpPr>
          <p:cNvPr id="3" name="Footer Placeholder 2"/>
          <p:cNvSpPr>
            <a:spLocks noGrp="1"/>
          </p:cNvSpPr>
          <p:nvPr>
            <p:ph type="ftr" sz="quarter" idx="11"/>
          </p:nvPr>
        </p:nvSpPr>
        <p:spPr/>
        <p:txBody>
          <a:bodyPr/>
          <a:lstStyle/>
          <a:p>
            <a:pPr>
              <a:defRPr/>
            </a:pPr>
            <a:r>
              <a:rPr lang="en-US" smtClean="0"/>
              <a:t>Doc #: 5-15-0050-01-agen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8036</TotalTime>
  <Words>1751</Words>
  <Application>Microsoft Office PowerPoint</Application>
  <PresentationFormat>On-screen Show (4:3)</PresentationFormat>
  <Paragraphs>439</Paragraphs>
  <Slides>24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Office Theme</vt:lpstr>
      <vt:lpstr>PowerPoint Presentation</vt:lpstr>
      <vt:lpstr> Using Monthly WG Meeting Electronic Meeting Details (All 4 days: 7/27-30/15)</vt:lpstr>
      <vt:lpstr> Electronic Meeting Details for Joint 1900.1/1900.5 meeting Tuesday 2 PM Berlin, 8 AM NY, 9 PM Tokyo</vt:lpstr>
      <vt:lpstr>Rules</vt:lpstr>
      <vt:lpstr>Current Membership*</vt:lpstr>
      <vt:lpstr> Draft Admin Agenda</vt:lpstr>
      <vt:lpstr>Draft Schedule for General Meetings</vt:lpstr>
      <vt:lpstr>Approval of Agenda</vt:lpstr>
      <vt:lpstr>Participants, Patents, and Duty to Inform</vt:lpstr>
      <vt:lpstr>Patent Related Links</vt:lpstr>
      <vt:lpstr>Call for Potentially Essential Patents</vt:lpstr>
      <vt:lpstr>Other Guidelines for IEEE WG Meetings</vt:lpstr>
      <vt:lpstr>Status on LOA Requests</vt:lpstr>
      <vt:lpstr>Minutes for approval</vt:lpstr>
      <vt:lpstr>Current Issues for 1900.5.1</vt:lpstr>
      <vt:lpstr>Working Schedule for 1900.5.1</vt:lpstr>
      <vt:lpstr>Current Issues for 1900.5.2</vt:lpstr>
      <vt:lpstr>Balloting Process</vt:lpstr>
      <vt:lpstr>Current Ballot Pool Status</vt:lpstr>
      <vt:lpstr>Working Schedule for 1900.5.2</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180</cp:revision>
  <dcterms:created xsi:type="dcterms:W3CDTF">2013-08-13T02:52:21Z</dcterms:created>
  <dcterms:modified xsi:type="dcterms:W3CDTF">2015-07-27T00:48:28Z</dcterms:modified>
</cp:coreProperties>
</file>