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315" r:id="rId3"/>
    <p:sldId id="337" r:id="rId4"/>
    <p:sldId id="313" r:id="rId5"/>
    <p:sldId id="332" r:id="rId6"/>
    <p:sldId id="350" r:id="rId7"/>
    <p:sldId id="317" r:id="rId8"/>
    <p:sldId id="352" r:id="rId9"/>
    <p:sldId id="353" r:id="rId10"/>
    <p:sldId id="354" r:id="rId11"/>
    <p:sldId id="355" r:id="rId12"/>
    <p:sldId id="307" r:id="rId13"/>
    <p:sldId id="336" r:id="rId14"/>
    <p:sldId id="348" r:id="rId15"/>
    <p:sldId id="335" r:id="rId16"/>
    <p:sldId id="357" r:id="rId17"/>
    <p:sldId id="356" r:id="rId18"/>
    <p:sldId id="349" r:id="rId19"/>
    <p:sldId id="344" r:id="rId20"/>
    <p:sldId id="346" r:id="rId21"/>
    <p:sldId id="347" r:id="rId22"/>
    <p:sldId id="351"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3" d="100"/>
          <a:sy n="83" d="100"/>
        </p:scale>
        <p:origin x="883"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7/25/2015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8</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11</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4CD4591-D602-4D3E-B15A-D16A35917EFE}" type="datetime1">
              <a:rPr lang="en-US" smtClean="0"/>
              <a:t>7/25/2015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5-15-0050-00-agen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591BD34-5CDD-477B-A562-13B92638035B}" type="datetime1">
              <a:rPr lang="en-US" smtClean="0"/>
              <a:t>7/25/2015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5-15-0050-00-agen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5A89048-AFBA-4945-9EAF-5DE50D34F2F3}" type="datetime1">
              <a:rPr lang="en-US" smtClean="0"/>
              <a:t>7/25/2015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5-15-0050-00-agen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BABE0D0-49E6-44F9-ABA7-96813B43D28E}" type="datetime1">
              <a:rPr lang="en-US" smtClean="0"/>
              <a:t>7/25/2015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5-15-0050-00-agen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C517BB9-6AD9-47FD-8C17-2C6EBAA2C0BC}" type="datetime1">
              <a:rPr lang="en-US" smtClean="0"/>
              <a:t>7/25/2015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5-15-0050-00-agen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4736503-B08F-4077-88B7-AFFC70BF78AF}" type="datetime1">
              <a:rPr lang="en-US" smtClean="0"/>
              <a:t>7/25/2015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5-15-0050-00-agen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507B825-8270-4E5D-B22B-78EB241A5306}" type="datetime1">
              <a:rPr lang="en-US" smtClean="0"/>
              <a:t>7/25/2015</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5-15-0050-00-agen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90C7E04-6B16-4BA5-A0CF-B5107AFB1203}" type="datetime1">
              <a:rPr lang="en-US" smtClean="0"/>
              <a:t>7/25/2015</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5-15-0050-00-agen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6AC67BD-98D9-4A21-8966-F1FD9C886B58}" type="datetime1">
              <a:rPr lang="en-US" smtClean="0"/>
              <a:t>7/25/2015</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5-15-0050-00-agen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4632B15-AAE6-4633-A8F1-A272B4A1C725}" type="datetime1">
              <a:rPr lang="en-US" smtClean="0"/>
              <a:t>7/25/2015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5-15-0050-00-agen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FD8E29E-94CB-4D8C-BC83-67AFDB629388}" type="datetime1">
              <a:rPr lang="en-US" smtClean="0"/>
              <a:t>7/25/2015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5-15-0050-00-agen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77A05EE7-5B08-49FC-86F9-72C799733283}" type="datetime1">
              <a:rPr lang="en-US" smtClean="0"/>
              <a:t>7/25/2015</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5-15-0050-00-agen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F9886ECC-5F73-48DA-B98E-1C5D3ABC01F5}" type="datetime1">
              <a:rPr lang="en-US" smtClean="0">
                <a:solidFill>
                  <a:srgbClr val="000099"/>
                </a:solidFill>
              </a:rPr>
              <a:t>7/25/2015</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639976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a:t>
            </a:r>
            <a:r>
              <a:rPr lang="en-US" sz="1200" b="1" dirty="0" smtClean="0">
                <a:latin typeface="Arial" pitchFamily="34" charset="0"/>
                <a:cs typeface="Times New Roman" pitchFamily="18" charset="0"/>
              </a:rPr>
              <a:t>Meetings </a:t>
            </a:r>
            <a:r>
              <a:rPr lang="en-US" sz="1200" b="1" dirty="0">
                <a:latin typeface="Arial" pitchFamily="34" charset="0"/>
                <a:cs typeface="Times New Roman" pitchFamily="18" charset="0"/>
              </a:rPr>
              <a:t>on </a:t>
            </a:r>
            <a:r>
              <a:rPr lang="en-US" sz="1200" b="1" dirty="0" smtClean="0">
                <a:latin typeface="Arial" pitchFamily="34" charset="0"/>
                <a:cs typeface="Times New Roman" pitchFamily="18" charset="0"/>
              </a:rPr>
              <a:t>27-30 </a:t>
            </a:r>
            <a:r>
              <a:rPr lang="en-US" sz="1200" b="1" dirty="0" smtClean="0">
                <a:latin typeface="Arial" pitchFamily="34" charset="0"/>
                <a:cs typeface="Times New Roman" pitchFamily="18" charset="0"/>
              </a:rPr>
              <a:t>July </a:t>
            </a:r>
            <a:r>
              <a:rPr lang="en-US" sz="1200" b="1" dirty="0">
                <a:latin typeface="Arial" pitchFamily="34" charset="0"/>
                <a:cs typeface="Times New Roman" pitchFamily="18" charset="0"/>
              </a:rPr>
              <a:t>2015 </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25</a:t>
            </a:r>
            <a:r>
              <a:rPr lang="en-US" sz="1200" b="1" dirty="0" smtClean="0">
                <a:latin typeface="Arial" pitchFamily="34" charset="0"/>
                <a:cs typeface="Times New Roman" pitchFamily="18" charset="0"/>
              </a:rPr>
              <a:t> </a:t>
            </a:r>
            <a:r>
              <a:rPr lang="en-US" sz="1200" b="1" dirty="0" smtClean="0">
                <a:latin typeface="Arial" pitchFamily="34" charset="0"/>
                <a:cs typeface="Times New Roman" pitchFamily="18" charset="0"/>
              </a:rPr>
              <a:t>July </a:t>
            </a:r>
            <a:r>
              <a:rPr lang="en-US" sz="1200" b="1" dirty="0">
                <a:latin typeface="Arial" pitchFamily="34" charset="0"/>
                <a:cs typeface="Times New Roman" pitchFamily="18" charset="0"/>
              </a:rPr>
              <a:t>2015</a:t>
            </a:r>
            <a:endParaRPr lang="en-US" sz="900" dirty="0">
              <a:latin typeface="Arial" pitchFamily="34"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5-15-0050-00-agen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a:t>
            </a:r>
            <a:r>
              <a:rPr lang="en-US" dirty="0" smtClean="0"/>
              <a:t>5-15-0050-00-agen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CC35FE82-308F-47FD-9A54-1001D85735DC}" type="datetime1">
              <a:rPr lang="en-US" smtClean="0"/>
              <a:t>7/25/2015</a:t>
            </a:fld>
            <a:endParaRPr lang="en-US"/>
          </a:p>
        </p:txBody>
      </p:sp>
      <p:sp>
        <p:nvSpPr>
          <p:cNvPr id="3" name="Footer Placeholder 2"/>
          <p:cNvSpPr>
            <a:spLocks noGrp="1"/>
          </p:cNvSpPr>
          <p:nvPr>
            <p:ph type="ftr" sz="quarter" idx="11"/>
          </p:nvPr>
        </p:nvSpPr>
        <p:spPr/>
        <p:txBody>
          <a:bodyPr/>
          <a:lstStyle/>
          <a:p>
            <a:pPr>
              <a:defRPr/>
            </a:pPr>
            <a:r>
              <a:rPr lang="en-US" smtClean="0"/>
              <a:t>Doc #: 5-15-0050-00-agen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E70DCEBF-91AE-4E28-96B8-188C30D11CA2}" type="datetime1">
              <a:rPr lang="en-US" smtClean="0"/>
              <a:t>7/25/2015</a:t>
            </a:fld>
            <a:endParaRPr lang="en-US"/>
          </a:p>
        </p:txBody>
      </p:sp>
      <p:sp>
        <p:nvSpPr>
          <p:cNvPr id="3" name="Footer Placeholder 2"/>
          <p:cNvSpPr>
            <a:spLocks noGrp="1"/>
          </p:cNvSpPr>
          <p:nvPr>
            <p:ph type="ftr" sz="quarter" idx="11"/>
          </p:nvPr>
        </p:nvSpPr>
        <p:spPr/>
        <p:txBody>
          <a:bodyPr/>
          <a:lstStyle/>
          <a:p>
            <a:pPr>
              <a:defRPr/>
            </a:pPr>
            <a:r>
              <a:rPr lang="en-US" smtClean="0"/>
              <a:t>Doc #: 5-15-0050-00-agen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Minutes for approval</a:t>
            </a:r>
          </a:p>
        </p:txBody>
      </p:sp>
      <p:sp>
        <p:nvSpPr>
          <p:cNvPr id="12291" name="Content Placeholder 2"/>
          <p:cNvSpPr>
            <a:spLocks noGrp="1"/>
          </p:cNvSpPr>
          <p:nvPr>
            <p:ph idx="1"/>
          </p:nvPr>
        </p:nvSpPr>
        <p:spPr/>
        <p:txBody>
          <a:bodyPr/>
          <a:lstStyle/>
          <a:p>
            <a:r>
              <a:rPr dirty="0" smtClean="0"/>
              <a:t>Motion to approve WG minutes contained in </a:t>
            </a:r>
            <a:r>
              <a:rPr lang="en-US" b="1" dirty="0" smtClean="0"/>
              <a:t>5-15-0047-00</a:t>
            </a:r>
            <a:r>
              <a:rPr lang="en-US" b="1" dirty="0"/>
              <a:t> </a:t>
            </a:r>
            <a:r>
              <a:rPr lang="en-US" b="1" dirty="0" smtClean="0"/>
              <a:t>&amp;</a:t>
            </a:r>
            <a:r>
              <a:rPr lang="en-US" b="1" dirty="0" smtClean="0"/>
              <a:t> 5-15-0048-00</a:t>
            </a:r>
            <a:endParaRPr lang="en-US" dirty="0"/>
          </a:p>
          <a:p>
            <a:endParaRPr dirty="0" smtClean="0"/>
          </a:p>
          <a:p>
            <a:r>
              <a:rPr dirty="0" smtClean="0"/>
              <a:t>Mover:  </a:t>
            </a:r>
          </a:p>
          <a:p>
            <a:endParaRPr dirty="0" smtClean="0"/>
          </a:p>
          <a:p>
            <a:r>
              <a:rPr dirty="0" smtClean="0"/>
              <a:t>Second:  </a:t>
            </a:r>
          </a:p>
        </p:txBody>
      </p:sp>
      <p:sp>
        <p:nvSpPr>
          <p:cNvPr id="4" name="Date Placeholder 3"/>
          <p:cNvSpPr>
            <a:spLocks noGrp="1"/>
          </p:cNvSpPr>
          <p:nvPr>
            <p:ph type="dt" sz="quarter" idx="10"/>
          </p:nvPr>
        </p:nvSpPr>
        <p:spPr/>
        <p:txBody>
          <a:bodyPr/>
          <a:lstStyle/>
          <a:p>
            <a:pPr>
              <a:defRPr/>
            </a:pPr>
            <a:fld id="{5BA567E7-2B43-4B8C-A701-977FFB08793F}" type="datetime1">
              <a:rPr lang="en-US" smtClean="0"/>
              <a:t>7/25/2015</a:t>
            </a:fld>
            <a:endParaRPr lang="en-US"/>
          </a:p>
        </p:txBody>
      </p:sp>
      <p:sp>
        <p:nvSpPr>
          <p:cNvPr id="5" name="Footer Placeholder 4"/>
          <p:cNvSpPr>
            <a:spLocks noGrp="1"/>
          </p:cNvSpPr>
          <p:nvPr>
            <p:ph type="ftr" sz="quarter" idx="11"/>
          </p:nvPr>
        </p:nvSpPr>
        <p:spPr/>
        <p:txBody>
          <a:bodyPr/>
          <a:lstStyle/>
          <a:p>
            <a:pPr>
              <a:defRPr/>
            </a:pPr>
            <a:r>
              <a:rPr lang="en-US" smtClean="0"/>
              <a:t>Doc #: 5-15-0050-00-agen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12</a:t>
            </a:fld>
            <a:endParaRPr lang="en-US"/>
          </a:p>
        </p:txBody>
      </p:sp>
      <p:sp>
        <p:nvSpPr>
          <p:cNvPr id="1229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smtClean="0"/>
              <a:t>Current Issues for 1900.5.1</a:t>
            </a:r>
          </a:p>
        </p:txBody>
      </p:sp>
      <p:sp>
        <p:nvSpPr>
          <p:cNvPr id="13315" name="Content Placeholder 2"/>
          <p:cNvSpPr>
            <a:spLocks noGrp="1"/>
          </p:cNvSpPr>
          <p:nvPr>
            <p:ph idx="1"/>
          </p:nvPr>
        </p:nvSpPr>
        <p:spPr/>
        <p:txBody>
          <a:bodyPr/>
          <a:lstStyle/>
          <a:p>
            <a:r>
              <a:rPr dirty="0" smtClean="0"/>
              <a:t>Schedule for 1900.5.1</a:t>
            </a:r>
          </a:p>
          <a:p>
            <a:r>
              <a:rPr dirty="0" smtClean="0"/>
              <a:t>PAR Extension </a:t>
            </a:r>
          </a:p>
          <a:p>
            <a:pPr lvl="1"/>
            <a:r>
              <a:rPr dirty="0" smtClean="0"/>
              <a:t>Has been submitted on 5/10/15</a:t>
            </a:r>
          </a:p>
          <a:p>
            <a:pPr lvl="1"/>
            <a:r>
              <a:rPr lang="en-US" dirty="0" smtClean="0"/>
              <a:t>Is on NESCOM Agenda for September (Tokyo</a:t>
            </a:r>
            <a:r>
              <a:rPr lang="en-US" dirty="0" smtClean="0"/>
              <a:t>)</a:t>
            </a:r>
          </a:p>
          <a:p>
            <a:r>
              <a:rPr lang="en-US" dirty="0" smtClean="0"/>
              <a:t>Presentations / activities this week?</a:t>
            </a:r>
            <a:endParaRPr dirty="0" smtClean="0"/>
          </a:p>
        </p:txBody>
      </p:sp>
      <p:sp>
        <p:nvSpPr>
          <p:cNvPr id="4" name="Date Placeholder 3"/>
          <p:cNvSpPr>
            <a:spLocks noGrp="1"/>
          </p:cNvSpPr>
          <p:nvPr>
            <p:ph type="dt" sz="quarter" idx="10"/>
          </p:nvPr>
        </p:nvSpPr>
        <p:spPr/>
        <p:txBody>
          <a:bodyPr/>
          <a:lstStyle/>
          <a:p>
            <a:pPr>
              <a:defRPr/>
            </a:pPr>
            <a:fld id="{D64DD79E-74F5-4105-910F-85C3F074D5DA}" type="datetime1">
              <a:rPr lang="en-US" smtClean="0"/>
              <a:t>7/25/2015</a:t>
            </a:fld>
            <a:endParaRPr lang="en-US"/>
          </a:p>
        </p:txBody>
      </p:sp>
      <p:sp>
        <p:nvSpPr>
          <p:cNvPr id="5" name="Footer Placeholder 4"/>
          <p:cNvSpPr>
            <a:spLocks noGrp="1"/>
          </p:cNvSpPr>
          <p:nvPr>
            <p:ph type="ftr" sz="quarter" idx="11"/>
          </p:nvPr>
        </p:nvSpPr>
        <p:spPr/>
        <p:txBody>
          <a:bodyPr/>
          <a:lstStyle/>
          <a:p>
            <a:pPr>
              <a:defRPr/>
            </a:pPr>
            <a:r>
              <a:rPr lang="en-US" smtClean="0"/>
              <a:t>Doc #: 5-15-0050-00-agen</a:t>
            </a:r>
            <a:endParaRPr lang="en-US"/>
          </a:p>
        </p:txBody>
      </p:sp>
      <p:sp>
        <p:nvSpPr>
          <p:cNvPr id="6" name="Slide Number Placeholder 5"/>
          <p:cNvSpPr>
            <a:spLocks noGrp="1"/>
          </p:cNvSpPr>
          <p:nvPr>
            <p:ph type="sldNum" sz="quarter" idx="12"/>
          </p:nvPr>
        </p:nvSpPr>
        <p:spPr/>
        <p:txBody>
          <a:bodyPr/>
          <a:lstStyle/>
          <a:p>
            <a:pPr>
              <a:defRPr/>
            </a:pPr>
            <a:fld id="{95AE1513-E4C2-4BC9-B4F7-27CED324D4FB}"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17463"/>
            <a:ext cx="8229600" cy="1143000"/>
          </a:xfrm>
        </p:spPr>
        <p:txBody>
          <a:bodyPr/>
          <a:lstStyle/>
          <a:p>
            <a:r>
              <a:rPr smtClean="0"/>
              <a:t>Working Schedule for 1900.5.1</a:t>
            </a:r>
          </a:p>
        </p:txBody>
      </p:sp>
      <p:sp>
        <p:nvSpPr>
          <p:cNvPr id="10243" name="Content Placeholder 2"/>
          <p:cNvSpPr>
            <a:spLocks noGrp="1"/>
          </p:cNvSpPr>
          <p:nvPr>
            <p:ph idx="1"/>
          </p:nvPr>
        </p:nvSpPr>
        <p:spPr>
          <a:xfrm>
            <a:off x="381000" y="1447800"/>
            <a:ext cx="8229600" cy="4525963"/>
          </a:xfrm>
        </p:spPr>
        <p:txBody>
          <a:bodyPr/>
          <a:lstStyle/>
          <a:p>
            <a:r>
              <a:rPr sz="1400" dirty="0" smtClean="0"/>
              <a:t>Complete Draft for Clause 4					</a:t>
            </a:r>
            <a:r>
              <a:rPr sz="1400" dirty="0" smtClean="0"/>
              <a:t>7/30</a:t>
            </a:r>
            <a:endParaRPr sz="1400" dirty="0" smtClean="0"/>
          </a:p>
          <a:p>
            <a:r>
              <a:rPr sz="1400" dirty="0" smtClean="0"/>
              <a:t>Complete Draft for Clause 5					10/15</a:t>
            </a:r>
          </a:p>
          <a:p>
            <a:r>
              <a:rPr sz="1400" dirty="0" smtClean="0"/>
              <a:t>Complete Draft for Clause 6					1/16</a:t>
            </a:r>
          </a:p>
          <a:p>
            <a:r>
              <a:rPr sz="1400" dirty="0" smtClean="0"/>
              <a:t>Complete Draft for Clause 7					3/16</a:t>
            </a:r>
          </a:p>
          <a:p>
            <a:r>
              <a:rPr sz="1400" dirty="0" smtClean="0"/>
              <a:t>Annex A						6/16</a:t>
            </a:r>
          </a:p>
          <a:p>
            <a:r>
              <a:rPr sz="1400" dirty="0" smtClean="0"/>
              <a:t>First WG Ballot						6/16</a:t>
            </a:r>
          </a:p>
          <a:p>
            <a:r>
              <a:rPr sz="1400" dirty="0" smtClean="0"/>
              <a:t>WG </a:t>
            </a:r>
            <a:r>
              <a:rPr sz="1400" dirty="0" err="1" smtClean="0"/>
              <a:t>Recirc</a:t>
            </a:r>
            <a:r>
              <a:rPr sz="1400" dirty="0" smtClean="0"/>
              <a:t>						8/16</a:t>
            </a:r>
          </a:p>
          <a:p>
            <a:r>
              <a:rPr sz="1400" dirty="0" smtClean="0"/>
              <a:t>WG </a:t>
            </a:r>
            <a:r>
              <a:rPr sz="1400" dirty="0" err="1" smtClean="0"/>
              <a:t>Recirc</a:t>
            </a:r>
            <a:r>
              <a:rPr sz="1400" dirty="0" smtClean="0"/>
              <a:t> 2						10/16</a:t>
            </a:r>
          </a:p>
          <a:p>
            <a:r>
              <a:rPr sz="1400" dirty="0" smtClean="0"/>
              <a:t>Sponsor Ballot						1/17</a:t>
            </a:r>
          </a:p>
          <a:p>
            <a:r>
              <a:rPr sz="1400" dirty="0" smtClean="0"/>
              <a:t>Sponsor </a:t>
            </a:r>
            <a:r>
              <a:rPr sz="1400" dirty="0" err="1" smtClean="0"/>
              <a:t>Recirc</a:t>
            </a:r>
            <a:r>
              <a:rPr sz="1400" dirty="0" smtClean="0"/>
              <a:t>						3/17</a:t>
            </a:r>
          </a:p>
          <a:p>
            <a:r>
              <a:rPr sz="1400" dirty="0" smtClean="0"/>
              <a:t>Sponsor </a:t>
            </a:r>
            <a:r>
              <a:rPr sz="1400" dirty="0" err="1" smtClean="0"/>
              <a:t>Recirc</a:t>
            </a:r>
            <a:r>
              <a:rPr sz="1400" dirty="0" smtClean="0"/>
              <a:t> 2						5/17</a:t>
            </a:r>
          </a:p>
          <a:p>
            <a:r>
              <a:rPr sz="1400" dirty="0" smtClean="0"/>
              <a:t>Submit to REVCOM						6/17</a:t>
            </a:r>
          </a:p>
          <a:p>
            <a:endParaRPr sz="1400" dirty="0" smtClean="0"/>
          </a:p>
          <a:p>
            <a:endParaRPr sz="1400" dirty="0" smtClean="0"/>
          </a:p>
        </p:txBody>
      </p:sp>
      <p:sp>
        <p:nvSpPr>
          <p:cNvPr id="4" name="Date Placeholder 3"/>
          <p:cNvSpPr>
            <a:spLocks noGrp="1"/>
          </p:cNvSpPr>
          <p:nvPr>
            <p:ph type="dt" sz="quarter" idx="10"/>
          </p:nvPr>
        </p:nvSpPr>
        <p:spPr/>
        <p:txBody>
          <a:bodyPr/>
          <a:lstStyle/>
          <a:p>
            <a:pPr>
              <a:defRPr/>
            </a:pPr>
            <a:fld id="{B3E98391-3FAB-4504-BE34-374DC020FA35}" type="datetime1">
              <a:rPr lang="en-US" smtClean="0"/>
              <a:t>7/25/2015</a:t>
            </a:fld>
            <a:endParaRPr lang="en-US"/>
          </a:p>
        </p:txBody>
      </p:sp>
      <p:sp>
        <p:nvSpPr>
          <p:cNvPr id="5" name="Footer Placeholder 4"/>
          <p:cNvSpPr>
            <a:spLocks noGrp="1"/>
          </p:cNvSpPr>
          <p:nvPr>
            <p:ph type="ftr" sz="quarter" idx="11"/>
          </p:nvPr>
        </p:nvSpPr>
        <p:spPr/>
        <p:txBody>
          <a:bodyPr/>
          <a:lstStyle/>
          <a:p>
            <a:pPr>
              <a:defRPr/>
            </a:pPr>
            <a:r>
              <a:rPr lang="en-US" smtClean="0"/>
              <a:t>Doc #: 5-15-0050-00-agen</a:t>
            </a:r>
            <a:endParaRPr lang="en-US"/>
          </a:p>
        </p:txBody>
      </p:sp>
      <p:sp>
        <p:nvSpPr>
          <p:cNvPr id="6" name="Slide Number Placeholder 5"/>
          <p:cNvSpPr>
            <a:spLocks noGrp="1"/>
          </p:cNvSpPr>
          <p:nvPr>
            <p:ph type="sldNum" sz="quarter" idx="12"/>
          </p:nvPr>
        </p:nvSpPr>
        <p:spPr/>
        <p:txBody>
          <a:bodyPr/>
          <a:lstStyle/>
          <a:p>
            <a:pPr>
              <a:defRPr/>
            </a:pPr>
            <a:fld id="{A0F08927-153C-41FB-9D57-802E1BB7957C}" type="slidenum">
              <a:rPr lang="en-US" smtClean="0"/>
              <a:pPr>
                <a:defRPr/>
              </a:pPr>
              <a:t>14</a:t>
            </a:fld>
            <a:endParaRPr lang="en-US"/>
          </a:p>
        </p:txBody>
      </p:sp>
    </p:spTree>
    <p:extLst>
      <p:ext uri="{BB962C8B-B14F-4D97-AF65-F5344CB8AC3E}">
        <p14:creationId xmlns:p14="http://schemas.microsoft.com/office/powerpoint/2010/main" val="8598338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smtClean="0"/>
              <a:t>Current Issues for 1900.5.2</a:t>
            </a:r>
          </a:p>
        </p:txBody>
      </p:sp>
      <p:sp>
        <p:nvSpPr>
          <p:cNvPr id="14339" name="Content Placeholder 2"/>
          <p:cNvSpPr>
            <a:spLocks noGrp="1"/>
          </p:cNvSpPr>
          <p:nvPr>
            <p:ph idx="1"/>
          </p:nvPr>
        </p:nvSpPr>
        <p:spPr>
          <a:xfrm>
            <a:off x="422564" y="1298720"/>
            <a:ext cx="8229600" cy="4525963"/>
          </a:xfrm>
        </p:spPr>
        <p:txBody>
          <a:bodyPr/>
          <a:lstStyle/>
          <a:p>
            <a:r>
              <a:rPr lang="en-US" dirty="0" smtClean="0"/>
              <a:t>Ballot invitation</a:t>
            </a:r>
          </a:p>
          <a:p>
            <a:pPr lvl="1"/>
            <a:r>
              <a:rPr lang="en-US" dirty="0" smtClean="0"/>
              <a:t>93 in pool</a:t>
            </a:r>
            <a:endParaRPr lang="en-US" dirty="0" smtClean="0"/>
          </a:p>
          <a:p>
            <a:pPr lvl="1"/>
            <a:r>
              <a:rPr lang="en-US" dirty="0" smtClean="0"/>
              <a:t>Pool looks balanced</a:t>
            </a:r>
          </a:p>
          <a:p>
            <a:pPr lvl="1"/>
            <a:r>
              <a:rPr lang="en-US" dirty="0" smtClean="0"/>
              <a:t>Invitation extended to </a:t>
            </a:r>
            <a:r>
              <a:rPr lang="en-US" dirty="0" smtClean="0"/>
              <a:t>August </a:t>
            </a:r>
            <a:r>
              <a:rPr lang="en-US" dirty="0" smtClean="0"/>
              <a:t>14</a:t>
            </a:r>
            <a:r>
              <a:rPr lang="en-US" baseline="30000" dirty="0" smtClean="0"/>
              <a:t>th</a:t>
            </a:r>
            <a:endParaRPr lang="en-US" dirty="0" smtClean="0"/>
          </a:p>
          <a:p>
            <a:pPr lvl="2"/>
            <a:r>
              <a:rPr lang="en-US" dirty="0" smtClean="0"/>
              <a:t>Will slip actual ballot of needed to accommodate</a:t>
            </a:r>
          </a:p>
          <a:p>
            <a:r>
              <a:rPr dirty="0" smtClean="0"/>
              <a:t>Draft Update</a:t>
            </a:r>
          </a:p>
          <a:p>
            <a:r>
              <a:rPr dirty="0" smtClean="0"/>
              <a:t>Schema </a:t>
            </a:r>
            <a:r>
              <a:rPr dirty="0" smtClean="0"/>
              <a:t>Update (Dropped?)</a:t>
            </a:r>
            <a:endParaRPr dirty="0" smtClean="0"/>
          </a:p>
          <a:p>
            <a:r>
              <a:rPr dirty="0" smtClean="0"/>
              <a:t>NIEM </a:t>
            </a:r>
            <a:r>
              <a:rPr dirty="0" smtClean="0"/>
              <a:t>compatibility (Dropped?)</a:t>
            </a:r>
            <a:endParaRPr dirty="0" smtClean="0"/>
          </a:p>
        </p:txBody>
      </p:sp>
      <p:sp>
        <p:nvSpPr>
          <p:cNvPr id="4" name="Date Placeholder 3"/>
          <p:cNvSpPr>
            <a:spLocks noGrp="1"/>
          </p:cNvSpPr>
          <p:nvPr>
            <p:ph type="dt" sz="quarter" idx="10"/>
          </p:nvPr>
        </p:nvSpPr>
        <p:spPr/>
        <p:txBody>
          <a:bodyPr/>
          <a:lstStyle/>
          <a:p>
            <a:pPr>
              <a:defRPr/>
            </a:pPr>
            <a:fld id="{AC7A6403-5CF4-4CE0-AA67-C9F7A400F55C}" type="datetime1">
              <a:rPr lang="en-US" smtClean="0"/>
              <a:t>7/25/2015</a:t>
            </a:fld>
            <a:endParaRPr lang="en-US"/>
          </a:p>
        </p:txBody>
      </p:sp>
      <p:sp>
        <p:nvSpPr>
          <p:cNvPr id="5" name="Footer Placeholder 4"/>
          <p:cNvSpPr>
            <a:spLocks noGrp="1"/>
          </p:cNvSpPr>
          <p:nvPr>
            <p:ph type="ftr" sz="quarter" idx="11"/>
          </p:nvPr>
        </p:nvSpPr>
        <p:spPr/>
        <p:txBody>
          <a:bodyPr/>
          <a:lstStyle/>
          <a:p>
            <a:pPr>
              <a:defRPr/>
            </a:pPr>
            <a:r>
              <a:rPr lang="en-US" smtClean="0"/>
              <a:t>Doc #: 5-15-0050-00-agen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Balloting Process</a:t>
            </a:r>
            <a:endParaRPr lang="en-US" dirty="0"/>
          </a:p>
        </p:txBody>
      </p:sp>
      <p:sp>
        <p:nvSpPr>
          <p:cNvPr id="4" name="Date Placeholder 3"/>
          <p:cNvSpPr>
            <a:spLocks noGrp="1"/>
          </p:cNvSpPr>
          <p:nvPr>
            <p:ph type="dt" sz="half" idx="10"/>
          </p:nvPr>
        </p:nvSpPr>
        <p:spPr/>
        <p:txBody>
          <a:bodyPr/>
          <a:lstStyle/>
          <a:p>
            <a:pPr>
              <a:defRPr/>
            </a:pPr>
            <a:fld id="{3BC91127-235F-4D2C-82E4-6E132C293E34}" type="datetime1">
              <a:rPr lang="en-US" smtClean="0"/>
              <a:t>7/25/2015</a:t>
            </a:fld>
            <a:endParaRPr lang="en-US"/>
          </a:p>
        </p:txBody>
      </p:sp>
      <p:sp>
        <p:nvSpPr>
          <p:cNvPr id="5" name="Footer Placeholder 4"/>
          <p:cNvSpPr>
            <a:spLocks noGrp="1"/>
          </p:cNvSpPr>
          <p:nvPr>
            <p:ph type="ftr" sz="quarter" idx="11"/>
          </p:nvPr>
        </p:nvSpPr>
        <p:spPr/>
        <p:txBody>
          <a:bodyPr/>
          <a:lstStyle/>
          <a:p>
            <a:pPr>
              <a:defRPr/>
            </a:pPr>
            <a:r>
              <a:rPr lang="en-US" smtClean="0"/>
              <a:t>Doc #: 5-15-0050-00-agen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16</a:t>
            </a:fld>
            <a:endParaRPr lang="en-US"/>
          </a:p>
        </p:txBody>
      </p:sp>
      <p:pic>
        <p:nvPicPr>
          <p:cNvPr id="7" name="Picture 6"/>
          <p:cNvPicPr>
            <a:picLocks noChangeAspect="1"/>
          </p:cNvPicPr>
          <p:nvPr/>
        </p:nvPicPr>
        <p:blipFill>
          <a:blip r:embed="rId2"/>
          <a:stretch>
            <a:fillRect/>
          </a:stretch>
        </p:blipFill>
        <p:spPr>
          <a:xfrm>
            <a:off x="228600" y="1295400"/>
            <a:ext cx="8458200" cy="4657725"/>
          </a:xfrm>
          <a:prstGeom prst="rect">
            <a:avLst/>
          </a:prstGeom>
        </p:spPr>
      </p:pic>
    </p:spTree>
    <p:extLst>
      <p:ext uri="{BB962C8B-B14F-4D97-AF65-F5344CB8AC3E}">
        <p14:creationId xmlns:p14="http://schemas.microsoft.com/office/powerpoint/2010/main" val="36013242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p>
            <a:r>
              <a:rPr lang="en-US" dirty="0" smtClean="0"/>
              <a:t>Current Ballot Pool Status</a:t>
            </a:r>
            <a:endParaRPr lang="en-US" dirty="0"/>
          </a:p>
        </p:txBody>
      </p:sp>
      <p:sp>
        <p:nvSpPr>
          <p:cNvPr id="4" name="Date Placeholder 3"/>
          <p:cNvSpPr>
            <a:spLocks noGrp="1"/>
          </p:cNvSpPr>
          <p:nvPr>
            <p:ph type="dt" sz="half" idx="10"/>
          </p:nvPr>
        </p:nvSpPr>
        <p:spPr/>
        <p:txBody>
          <a:bodyPr/>
          <a:lstStyle/>
          <a:p>
            <a:pPr>
              <a:defRPr/>
            </a:pPr>
            <a:fld id="{77F675AB-43B8-4D68-86F2-778E87DEABCD}" type="datetime1">
              <a:rPr lang="en-US" smtClean="0"/>
              <a:t>7/25/2015</a:t>
            </a:fld>
            <a:endParaRPr lang="en-US"/>
          </a:p>
        </p:txBody>
      </p:sp>
      <p:sp>
        <p:nvSpPr>
          <p:cNvPr id="5" name="Footer Placeholder 4"/>
          <p:cNvSpPr>
            <a:spLocks noGrp="1"/>
          </p:cNvSpPr>
          <p:nvPr>
            <p:ph type="ftr" sz="quarter" idx="11"/>
          </p:nvPr>
        </p:nvSpPr>
        <p:spPr/>
        <p:txBody>
          <a:bodyPr/>
          <a:lstStyle/>
          <a:p>
            <a:pPr>
              <a:defRPr/>
            </a:pPr>
            <a:r>
              <a:rPr lang="en-US" smtClean="0"/>
              <a:t>Doc #: 5-15-0050-00-agen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17</a:t>
            </a:fld>
            <a:endParaRPr lang="en-US"/>
          </a:p>
        </p:txBody>
      </p:sp>
      <p:pic>
        <p:nvPicPr>
          <p:cNvPr id="12" name="Picture 11"/>
          <p:cNvPicPr>
            <a:picLocks noChangeAspect="1"/>
          </p:cNvPicPr>
          <p:nvPr/>
        </p:nvPicPr>
        <p:blipFill>
          <a:blip r:embed="rId2"/>
          <a:stretch>
            <a:fillRect/>
          </a:stretch>
        </p:blipFill>
        <p:spPr>
          <a:xfrm>
            <a:off x="76200" y="1319126"/>
            <a:ext cx="4320540" cy="3947160"/>
          </a:xfrm>
          <a:prstGeom prst="rect">
            <a:avLst/>
          </a:prstGeom>
        </p:spPr>
      </p:pic>
      <p:pic>
        <p:nvPicPr>
          <p:cNvPr id="13" name="Picture 12"/>
          <p:cNvPicPr>
            <a:picLocks noChangeAspect="1"/>
          </p:cNvPicPr>
          <p:nvPr/>
        </p:nvPicPr>
        <p:blipFill>
          <a:blip r:embed="rId3"/>
          <a:stretch>
            <a:fillRect/>
          </a:stretch>
        </p:blipFill>
        <p:spPr>
          <a:xfrm>
            <a:off x="4572000" y="1319126"/>
            <a:ext cx="4307205" cy="2947035"/>
          </a:xfrm>
          <a:prstGeom prst="rect">
            <a:avLst/>
          </a:prstGeom>
        </p:spPr>
      </p:pic>
    </p:spTree>
    <p:extLst>
      <p:ext uri="{BB962C8B-B14F-4D97-AF65-F5344CB8AC3E}">
        <p14:creationId xmlns:p14="http://schemas.microsoft.com/office/powerpoint/2010/main" val="35073046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17463"/>
            <a:ext cx="8229600" cy="1143000"/>
          </a:xfrm>
        </p:spPr>
        <p:txBody>
          <a:bodyPr/>
          <a:lstStyle/>
          <a:p>
            <a:r>
              <a:rPr smtClean="0"/>
              <a:t>Working Schedule for 1900.5.2</a:t>
            </a:r>
          </a:p>
        </p:txBody>
      </p:sp>
      <p:sp>
        <p:nvSpPr>
          <p:cNvPr id="4" name="Date Placeholder 3"/>
          <p:cNvSpPr>
            <a:spLocks noGrp="1"/>
          </p:cNvSpPr>
          <p:nvPr>
            <p:ph type="dt" sz="quarter" idx="10"/>
          </p:nvPr>
        </p:nvSpPr>
        <p:spPr/>
        <p:txBody>
          <a:bodyPr/>
          <a:lstStyle/>
          <a:p>
            <a:pPr>
              <a:defRPr/>
            </a:pPr>
            <a:fld id="{08EA0020-7DD1-418B-B77F-F3AE3E889DA8}" type="datetime1">
              <a:rPr lang="en-US" smtClean="0"/>
              <a:t>7/25/2015</a:t>
            </a:fld>
            <a:endParaRPr lang="en-US"/>
          </a:p>
        </p:txBody>
      </p:sp>
      <p:sp>
        <p:nvSpPr>
          <p:cNvPr id="5" name="Footer Placeholder 4"/>
          <p:cNvSpPr>
            <a:spLocks noGrp="1"/>
          </p:cNvSpPr>
          <p:nvPr>
            <p:ph type="ftr" sz="quarter" idx="11"/>
          </p:nvPr>
        </p:nvSpPr>
        <p:spPr/>
        <p:txBody>
          <a:bodyPr/>
          <a:lstStyle/>
          <a:p>
            <a:pPr>
              <a:defRPr/>
            </a:pPr>
            <a:r>
              <a:rPr lang="en-US" smtClean="0"/>
              <a:t>Doc #: 5-15-0050-00-agen</a:t>
            </a:r>
            <a:endParaRPr lang="en-US"/>
          </a:p>
        </p:txBody>
      </p:sp>
      <p:sp>
        <p:nvSpPr>
          <p:cNvPr id="6" name="Slide Number Placeholder 5"/>
          <p:cNvSpPr>
            <a:spLocks noGrp="1"/>
          </p:cNvSpPr>
          <p:nvPr>
            <p:ph type="sldNum" sz="quarter" idx="12"/>
          </p:nvPr>
        </p:nvSpPr>
        <p:spPr/>
        <p:txBody>
          <a:bodyPr/>
          <a:lstStyle/>
          <a:p>
            <a:pPr>
              <a:defRPr/>
            </a:pPr>
            <a:fld id="{19EBB09C-056E-4E38-ABB1-1752CAAA2F05}" type="slidenum">
              <a:rPr lang="en-US" smtClean="0"/>
              <a:pPr>
                <a:defRPr/>
              </a:pPr>
              <a:t>18</a:t>
            </a:fld>
            <a:endParaRPr lang="en-US"/>
          </a:p>
        </p:txBody>
      </p:sp>
      <p:sp>
        <p:nvSpPr>
          <p:cNvPr id="11" name="Rectangle 10"/>
          <p:cNvSpPr/>
          <p:nvPr/>
        </p:nvSpPr>
        <p:spPr>
          <a:xfrm>
            <a:off x="914400" y="1160463"/>
            <a:ext cx="6096000" cy="4801314"/>
          </a:xfrm>
          <a:prstGeom prst="rect">
            <a:avLst/>
          </a:prstGeom>
        </p:spPr>
        <p:txBody>
          <a:bodyPr wrap="square">
            <a:spAutoFit/>
          </a:bodyPr>
          <a:lstStyle/>
          <a:p>
            <a:r>
              <a:rPr lang="en-US" dirty="0"/>
              <a:t>Form Ballot Pool (Send Ballot Invitation)	6/6/2015</a:t>
            </a:r>
          </a:p>
          <a:p>
            <a:r>
              <a:rPr lang="en-US" dirty="0"/>
              <a:t>Final Draft and Schema Adjustments	</a:t>
            </a:r>
            <a:r>
              <a:rPr lang="en-US" dirty="0" smtClean="0"/>
              <a:t>	7/21/2015</a:t>
            </a:r>
            <a:endParaRPr lang="en-US" dirty="0"/>
          </a:p>
          <a:p>
            <a:r>
              <a:rPr lang="en-US" dirty="0"/>
              <a:t>Vote to Sponsor Ballot	</a:t>
            </a:r>
            <a:r>
              <a:rPr lang="en-US" dirty="0" smtClean="0"/>
              <a:t>		7/28/2015</a:t>
            </a:r>
            <a:endParaRPr lang="en-US" dirty="0"/>
          </a:p>
          <a:p>
            <a:r>
              <a:rPr lang="en-US" dirty="0"/>
              <a:t>Conduct Ballot	</a:t>
            </a:r>
            <a:r>
              <a:rPr lang="en-US" dirty="0" smtClean="0"/>
              <a:t>			8/11/2015</a:t>
            </a:r>
            <a:endParaRPr lang="en-US" dirty="0"/>
          </a:p>
          <a:p>
            <a:r>
              <a:rPr lang="en-US" dirty="0"/>
              <a:t>Ballot completes	</a:t>
            </a:r>
            <a:r>
              <a:rPr lang="en-US" dirty="0" smtClean="0"/>
              <a:t>			9/8/2015</a:t>
            </a:r>
            <a:endParaRPr lang="en-US" dirty="0"/>
          </a:p>
          <a:p>
            <a:r>
              <a:rPr lang="en-US" dirty="0"/>
              <a:t>Form Comment Resolution </a:t>
            </a:r>
            <a:r>
              <a:rPr lang="en-US" dirty="0" err="1"/>
              <a:t>subcom</a:t>
            </a:r>
            <a:r>
              <a:rPr lang="en-US" dirty="0"/>
              <a:t>	</a:t>
            </a:r>
            <a:r>
              <a:rPr lang="en-US" dirty="0" smtClean="0"/>
              <a:t>	9/22/2015</a:t>
            </a:r>
            <a:endParaRPr lang="en-US" dirty="0"/>
          </a:p>
          <a:p>
            <a:r>
              <a:rPr lang="en-US" dirty="0"/>
              <a:t>Suggested resolutions available	</a:t>
            </a:r>
            <a:r>
              <a:rPr lang="en-US" dirty="0" smtClean="0"/>
              <a:t>	10/20/2015</a:t>
            </a:r>
            <a:endParaRPr lang="en-US" dirty="0"/>
          </a:p>
          <a:p>
            <a:r>
              <a:rPr lang="en-US" dirty="0"/>
              <a:t>Vote for Recirculation Ballot	</a:t>
            </a:r>
            <a:r>
              <a:rPr lang="en-US" dirty="0" smtClean="0"/>
              <a:t>		10/27/2015</a:t>
            </a:r>
            <a:endParaRPr lang="en-US" dirty="0"/>
          </a:p>
          <a:p>
            <a:r>
              <a:rPr lang="en-US" dirty="0"/>
              <a:t>Conduct </a:t>
            </a:r>
            <a:r>
              <a:rPr lang="en-US" dirty="0" err="1"/>
              <a:t>Recirc</a:t>
            </a:r>
            <a:r>
              <a:rPr lang="en-US" dirty="0"/>
              <a:t> Ballot	</a:t>
            </a:r>
            <a:r>
              <a:rPr lang="en-US" dirty="0" smtClean="0"/>
              <a:t>		11/10/2015</a:t>
            </a:r>
            <a:endParaRPr lang="en-US" dirty="0"/>
          </a:p>
          <a:p>
            <a:r>
              <a:rPr lang="en-US" dirty="0"/>
              <a:t>Ballot completes	</a:t>
            </a:r>
            <a:r>
              <a:rPr lang="en-US" dirty="0" smtClean="0"/>
              <a:t>			11/24/2015</a:t>
            </a:r>
            <a:endParaRPr lang="en-US" dirty="0"/>
          </a:p>
          <a:p>
            <a:r>
              <a:rPr lang="en-US" dirty="0"/>
              <a:t>Suggested comment resolutions available	12/8/2015</a:t>
            </a:r>
          </a:p>
          <a:p>
            <a:r>
              <a:rPr lang="en-US" dirty="0"/>
              <a:t>Vote for </a:t>
            </a:r>
            <a:r>
              <a:rPr lang="en-US" dirty="0" err="1"/>
              <a:t>Recirc</a:t>
            </a:r>
            <a:r>
              <a:rPr lang="en-US" dirty="0"/>
              <a:t> Ballot	</a:t>
            </a:r>
            <a:r>
              <a:rPr lang="en-US" dirty="0" smtClean="0"/>
              <a:t>		1/5/2016</a:t>
            </a:r>
            <a:endParaRPr lang="en-US" dirty="0"/>
          </a:p>
          <a:p>
            <a:r>
              <a:rPr lang="en-US" dirty="0"/>
              <a:t>Conduct </a:t>
            </a:r>
            <a:r>
              <a:rPr lang="en-US" dirty="0" err="1"/>
              <a:t>Recirc</a:t>
            </a:r>
            <a:r>
              <a:rPr lang="en-US" dirty="0"/>
              <a:t> Ballot	</a:t>
            </a:r>
            <a:r>
              <a:rPr lang="en-US" dirty="0" smtClean="0"/>
              <a:t>		1/19/2016</a:t>
            </a:r>
            <a:endParaRPr lang="en-US" dirty="0"/>
          </a:p>
          <a:p>
            <a:r>
              <a:rPr lang="en-US" dirty="0"/>
              <a:t>Ballot completes	</a:t>
            </a:r>
            <a:r>
              <a:rPr lang="en-US" dirty="0" smtClean="0"/>
              <a:t>			2/2/2016</a:t>
            </a:r>
            <a:endParaRPr lang="en-US" dirty="0"/>
          </a:p>
          <a:p>
            <a:r>
              <a:rPr lang="en-US" dirty="0"/>
              <a:t>Approved by Standards Board	</a:t>
            </a:r>
            <a:r>
              <a:rPr lang="en-US" dirty="0" smtClean="0"/>
              <a:t>	3/1/2016</a:t>
            </a:r>
            <a:endParaRPr lang="en-US" dirty="0"/>
          </a:p>
          <a:p>
            <a:r>
              <a:rPr lang="en-US" dirty="0"/>
              <a:t>Reference implementation available	</a:t>
            </a:r>
            <a:r>
              <a:rPr lang="en-US" dirty="0" smtClean="0"/>
              <a:t>	12/15/2015</a:t>
            </a:r>
            <a:endParaRPr lang="en-US" dirty="0"/>
          </a:p>
          <a:p>
            <a:r>
              <a:rPr lang="en-US" dirty="0"/>
              <a:t>Certification available	</a:t>
            </a:r>
            <a:r>
              <a:rPr lang="en-US" dirty="0" smtClean="0"/>
              <a:t>		3/1/2016</a:t>
            </a:r>
            <a:endParaRPr lang="en-US" dirty="0"/>
          </a:p>
        </p:txBody>
      </p:sp>
    </p:spTree>
    <p:extLst>
      <p:ext uri="{BB962C8B-B14F-4D97-AF65-F5344CB8AC3E}">
        <p14:creationId xmlns:p14="http://schemas.microsoft.com/office/powerpoint/2010/main" val="32059026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smtClean="0"/>
              <a:t>Other DySPAN-SC Activities</a:t>
            </a:r>
          </a:p>
        </p:txBody>
      </p:sp>
      <p:sp>
        <p:nvSpPr>
          <p:cNvPr id="15363" name="Content Placeholder 2"/>
          <p:cNvSpPr>
            <a:spLocks noGrp="1"/>
          </p:cNvSpPr>
          <p:nvPr>
            <p:ph idx="1"/>
          </p:nvPr>
        </p:nvSpPr>
        <p:spPr/>
        <p:txBody>
          <a:bodyPr/>
          <a:lstStyle/>
          <a:p>
            <a:r>
              <a:rPr dirty="0" smtClean="0"/>
              <a:t>Leadership meeting</a:t>
            </a:r>
          </a:p>
          <a:p>
            <a:pPr lvl="1"/>
            <a:r>
              <a:rPr lang="en-US" dirty="0" smtClean="0"/>
              <a:t>None… Next one ??</a:t>
            </a:r>
          </a:p>
          <a:p>
            <a:r>
              <a:rPr lang="en-US" dirty="0" smtClean="0"/>
              <a:t>Inputs to 1900.1?</a:t>
            </a:r>
          </a:p>
        </p:txBody>
      </p:sp>
      <p:sp>
        <p:nvSpPr>
          <p:cNvPr id="4" name="Date Placeholder 3"/>
          <p:cNvSpPr>
            <a:spLocks noGrp="1"/>
          </p:cNvSpPr>
          <p:nvPr>
            <p:ph type="dt" sz="quarter" idx="10"/>
          </p:nvPr>
        </p:nvSpPr>
        <p:spPr/>
        <p:txBody>
          <a:bodyPr/>
          <a:lstStyle/>
          <a:p>
            <a:pPr>
              <a:defRPr/>
            </a:pPr>
            <a:fld id="{5C96C654-36A1-4569-BF91-438C23A5D740}" type="datetime1">
              <a:rPr lang="en-US" smtClean="0"/>
              <a:t>7/25/2015</a:t>
            </a:fld>
            <a:endParaRPr lang="en-US"/>
          </a:p>
        </p:txBody>
      </p:sp>
      <p:sp>
        <p:nvSpPr>
          <p:cNvPr id="5" name="Footer Placeholder 4"/>
          <p:cNvSpPr>
            <a:spLocks noGrp="1"/>
          </p:cNvSpPr>
          <p:nvPr>
            <p:ph type="ftr" sz="quarter" idx="11"/>
          </p:nvPr>
        </p:nvSpPr>
        <p:spPr/>
        <p:txBody>
          <a:bodyPr/>
          <a:lstStyle/>
          <a:p>
            <a:pPr>
              <a:defRPr/>
            </a:pPr>
            <a:r>
              <a:rPr lang="en-US" smtClean="0"/>
              <a:t>Doc #: 5-15-0050-00-agen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z="3200" dirty="0" smtClean="0"/>
              <a:t> </a:t>
            </a:r>
            <a:r>
              <a:rPr sz="3200" dirty="0" smtClean="0"/>
              <a:t>Using Monthly </a:t>
            </a:r>
            <a:r>
              <a:rPr sz="3200" dirty="0" smtClean="0"/>
              <a:t>WG Meeting</a:t>
            </a:r>
            <a:br>
              <a:rPr sz="3200" dirty="0" smtClean="0"/>
            </a:br>
            <a:r>
              <a:rPr sz="3200" dirty="0" smtClean="0"/>
              <a:t>Electronic Meeting </a:t>
            </a:r>
            <a:r>
              <a:rPr sz="3200" dirty="0" smtClean="0"/>
              <a:t>Details</a:t>
            </a:r>
            <a:br>
              <a:rPr sz="3200" dirty="0" smtClean="0"/>
            </a:br>
            <a:r>
              <a:rPr lang="en-US" sz="3200" dirty="0" smtClean="0"/>
              <a:t>(All 4 days: 7/27-30/15)</a:t>
            </a:r>
            <a:endParaRPr sz="3200" dirty="0" smtClean="0"/>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CA278BCE-7CF1-4951-885B-A59DD7FCF146}" type="datetime1">
              <a:rPr lang="en-US" smtClean="0"/>
              <a:t>7/25/2015</a:t>
            </a:fld>
            <a:endParaRPr lang="en-US"/>
          </a:p>
        </p:txBody>
      </p:sp>
      <p:sp>
        <p:nvSpPr>
          <p:cNvPr id="3" name="Footer Placeholder 2"/>
          <p:cNvSpPr>
            <a:spLocks noGrp="1"/>
          </p:cNvSpPr>
          <p:nvPr>
            <p:ph type="ftr" sz="quarter" idx="11"/>
          </p:nvPr>
        </p:nvSpPr>
        <p:spPr/>
        <p:txBody>
          <a:bodyPr/>
          <a:lstStyle/>
          <a:p>
            <a:pPr>
              <a:defRPr/>
            </a:pPr>
            <a:r>
              <a:rPr lang="en-US" smtClean="0"/>
              <a:t>Doc #: 5-15-0050-00-agen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smtClean="0"/>
              <a:t>Marketing Inputs</a:t>
            </a:r>
          </a:p>
        </p:txBody>
      </p:sp>
      <p:sp>
        <p:nvSpPr>
          <p:cNvPr id="16387" name="Content Placeholder 2"/>
          <p:cNvSpPr>
            <a:spLocks noGrp="1"/>
          </p:cNvSpPr>
          <p:nvPr>
            <p:ph idx="1"/>
          </p:nvPr>
        </p:nvSpPr>
        <p:spPr>
          <a:xfrm>
            <a:off x="381000" y="1219200"/>
            <a:ext cx="8229600" cy="4525963"/>
          </a:xfrm>
        </p:spPr>
        <p:txBody>
          <a:bodyPr/>
          <a:lstStyle/>
          <a:p>
            <a:r>
              <a:rPr dirty="0" err="1" smtClean="0"/>
              <a:t>WInnForum</a:t>
            </a:r>
            <a:r>
              <a:rPr dirty="0" smtClean="0"/>
              <a:t> 3.5 GHz stakeholders </a:t>
            </a:r>
          </a:p>
          <a:p>
            <a:pPr lvl="1"/>
            <a:r>
              <a:rPr lang="en-US" dirty="0" smtClean="0"/>
              <a:t>Tutorial on Aug 5</a:t>
            </a:r>
          </a:p>
          <a:p>
            <a:pPr lvl="1"/>
            <a:r>
              <a:rPr lang="en-US" dirty="0" err="1" smtClean="0"/>
              <a:t>WinnF</a:t>
            </a:r>
            <a:r>
              <a:rPr lang="en-US" dirty="0" smtClean="0"/>
              <a:t> meeting on Aug 6</a:t>
            </a:r>
            <a:endParaRPr dirty="0" smtClean="0"/>
          </a:p>
          <a:p>
            <a:r>
              <a:rPr lang="en-US" dirty="0" smtClean="0"/>
              <a:t>NSC</a:t>
            </a:r>
          </a:p>
          <a:p>
            <a:pPr lvl="1"/>
            <a:r>
              <a:rPr lang="en-US" dirty="0" smtClean="0"/>
              <a:t>Application of SAS to 1755-1850 MHz spectrum sharing?</a:t>
            </a:r>
            <a:endParaRPr dirty="0" smtClean="0"/>
          </a:p>
          <a:p>
            <a:r>
              <a:rPr dirty="0" err="1" smtClean="0"/>
              <a:t>DySPAN</a:t>
            </a:r>
            <a:r>
              <a:rPr dirty="0" smtClean="0"/>
              <a:t>-SC standards Paper and follow up</a:t>
            </a:r>
            <a:r>
              <a:rPr lang="en-US" dirty="0" smtClean="0"/>
              <a:t>…  Communications Magazine special issue</a:t>
            </a:r>
            <a:endParaRPr dirty="0" smtClean="0"/>
          </a:p>
          <a:p>
            <a:r>
              <a:rPr dirty="0" smtClean="0"/>
              <a:t>Others?</a:t>
            </a:r>
          </a:p>
        </p:txBody>
      </p:sp>
      <p:sp>
        <p:nvSpPr>
          <p:cNvPr id="4" name="Date Placeholder 3"/>
          <p:cNvSpPr>
            <a:spLocks noGrp="1"/>
          </p:cNvSpPr>
          <p:nvPr>
            <p:ph type="dt" sz="quarter" idx="10"/>
          </p:nvPr>
        </p:nvSpPr>
        <p:spPr/>
        <p:txBody>
          <a:bodyPr/>
          <a:lstStyle/>
          <a:p>
            <a:pPr>
              <a:defRPr/>
            </a:pPr>
            <a:fld id="{3092B258-1733-4FBC-A4F3-B79F4B545EBC}" type="datetime1">
              <a:rPr lang="en-US" smtClean="0"/>
              <a:t>7/25/2015</a:t>
            </a:fld>
            <a:endParaRPr lang="en-US"/>
          </a:p>
        </p:txBody>
      </p:sp>
      <p:sp>
        <p:nvSpPr>
          <p:cNvPr id="5" name="Footer Placeholder 4"/>
          <p:cNvSpPr>
            <a:spLocks noGrp="1"/>
          </p:cNvSpPr>
          <p:nvPr>
            <p:ph type="ftr" sz="quarter" idx="11"/>
          </p:nvPr>
        </p:nvSpPr>
        <p:spPr/>
        <p:txBody>
          <a:bodyPr/>
          <a:lstStyle/>
          <a:p>
            <a:pPr>
              <a:defRPr/>
            </a:pPr>
            <a:r>
              <a:rPr lang="en-US" smtClean="0"/>
              <a:t>Doc #: 5-15-0050-00-agen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dirty="0" smtClean="0"/>
              <a:t>Meeting Planning</a:t>
            </a:r>
          </a:p>
        </p:txBody>
      </p:sp>
      <p:sp>
        <p:nvSpPr>
          <p:cNvPr id="17411" name="Content Placeholder 2"/>
          <p:cNvSpPr>
            <a:spLocks noGrp="1"/>
          </p:cNvSpPr>
          <p:nvPr>
            <p:ph idx="1"/>
          </p:nvPr>
        </p:nvSpPr>
        <p:spPr/>
        <p:txBody>
          <a:bodyPr/>
          <a:lstStyle/>
          <a:p>
            <a:r>
              <a:rPr lang="en-US" dirty="0" smtClean="0"/>
              <a:t>All WG meetings in morning</a:t>
            </a:r>
          </a:p>
          <a:p>
            <a:r>
              <a:rPr lang="en-US" dirty="0" smtClean="0"/>
              <a:t>Ad </a:t>
            </a:r>
            <a:r>
              <a:rPr lang="en-US" dirty="0" err="1" smtClean="0"/>
              <a:t>Hocs</a:t>
            </a:r>
            <a:r>
              <a:rPr lang="en-US" dirty="0" smtClean="0"/>
              <a:t> in afternoon? </a:t>
            </a:r>
            <a:endParaRPr lang="en-US" dirty="0" smtClean="0"/>
          </a:p>
          <a:p>
            <a:r>
              <a:rPr lang="en-US" dirty="0" smtClean="0"/>
              <a:t>August WG </a:t>
            </a:r>
            <a:r>
              <a:rPr lang="en-US" dirty="0" smtClean="0"/>
              <a:t>meeting</a:t>
            </a:r>
            <a:r>
              <a:rPr lang="en-US" dirty="0"/>
              <a:t>?</a:t>
            </a:r>
            <a:endParaRPr lang="en-US" dirty="0" smtClean="0"/>
          </a:p>
        </p:txBody>
      </p:sp>
      <p:sp>
        <p:nvSpPr>
          <p:cNvPr id="4" name="Date Placeholder 3"/>
          <p:cNvSpPr>
            <a:spLocks noGrp="1"/>
          </p:cNvSpPr>
          <p:nvPr>
            <p:ph type="dt" sz="quarter" idx="10"/>
          </p:nvPr>
        </p:nvSpPr>
        <p:spPr/>
        <p:txBody>
          <a:bodyPr/>
          <a:lstStyle/>
          <a:p>
            <a:pPr>
              <a:defRPr/>
            </a:pPr>
            <a:fld id="{11FA8EB8-AD9B-41C5-82A2-8F23A9BE7C57}" type="datetime1">
              <a:rPr lang="en-US" smtClean="0"/>
              <a:t>7/25/2015</a:t>
            </a:fld>
            <a:endParaRPr lang="en-US"/>
          </a:p>
        </p:txBody>
      </p:sp>
      <p:sp>
        <p:nvSpPr>
          <p:cNvPr id="5" name="Footer Placeholder 4"/>
          <p:cNvSpPr>
            <a:spLocks noGrp="1"/>
          </p:cNvSpPr>
          <p:nvPr>
            <p:ph type="ftr" sz="quarter" idx="11"/>
          </p:nvPr>
        </p:nvSpPr>
        <p:spPr/>
        <p:txBody>
          <a:bodyPr/>
          <a:lstStyle/>
          <a:p>
            <a:pPr>
              <a:defRPr/>
            </a:pPr>
            <a:r>
              <a:rPr lang="en-US" smtClean="0"/>
              <a:t>Doc #: 5-15-0050-00-agen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dirty="0" err="1" smtClean="0"/>
              <a:t>AoB</a:t>
            </a:r>
            <a:r>
              <a:rPr dirty="0"/>
              <a:t>?</a:t>
            </a:r>
            <a:endParaRPr dirty="0" smtClean="0"/>
          </a:p>
        </p:txBody>
      </p:sp>
      <p:sp>
        <p:nvSpPr>
          <p:cNvPr id="17411" name="Content Placeholder 2"/>
          <p:cNvSpPr>
            <a:spLocks noGrp="1"/>
          </p:cNvSpPr>
          <p:nvPr>
            <p:ph idx="1"/>
          </p:nvPr>
        </p:nvSpPr>
        <p:spPr/>
        <p:txBody>
          <a:bodyPr/>
          <a:lstStyle/>
          <a:p>
            <a:endParaRPr dirty="0" smtClean="0"/>
          </a:p>
        </p:txBody>
      </p:sp>
      <p:sp>
        <p:nvSpPr>
          <p:cNvPr id="4" name="Date Placeholder 3"/>
          <p:cNvSpPr>
            <a:spLocks noGrp="1"/>
          </p:cNvSpPr>
          <p:nvPr>
            <p:ph type="dt" sz="quarter" idx="10"/>
          </p:nvPr>
        </p:nvSpPr>
        <p:spPr/>
        <p:txBody>
          <a:bodyPr/>
          <a:lstStyle/>
          <a:p>
            <a:pPr>
              <a:defRPr/>
            </a:pPr>
            <a:fld id="{2AA3543F-706C-41F1-882B-657057D0B1B1}" type="datetime1">
              <a:rPr lang="en-US" smtClean="0"/>
              <a:t>7/25/2015</a:t>
            </a:fld>
            <a:endParaRPr lang="en-US"/>
          </a:p>
        </p:txBody>
      </p:sp>
      <p:sp>
        <p:nvSpPr>
          <p:cNvPr id="5" name="Footer Placeholder 4"/>
          <p:cNvSpPr>
            <a:spLocks noGrp="1"/>
          </p:cNvSpPr>
          <p:nvPr>
            <p:ph type="ftr" sz="quarter" idx="11"/>
          </p:nvPr>
        </p:nvSpPr>
        <p:spPr/>
        <p:txBody>
          <a:bodyPr/>
          <a:lstStyle/>
          <a:p>
            <a:pPr>
              <a:defRPr/>
            </a:pPr>
            <a:r>
              <a:rPr lang="en-US" smtClean="0"/>
              <a:t>Doc #: 5-15-0050-00-agen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12924841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2CB74DF3-9B28-4B02-B960-55E99BAE14D1}" type="datetime1">
              <a:rPr lang="en-US" smtClean="0"/>
              <a:t>7/25/2015</a:t>
            </a:fld>
            <a:endParaRPr lang="en-US"/>
          </a:p>
        </p:txBody>
      </p:sp>
      <p:sp>
        <p:nvSpPr>
          <p:cNvPr id="3" name="Footer Placeholder 2"/>
          <p:cNvSpPr>
            <a:spLocks noGrp="1"/>
          </p:cNvSpPr>
          <p:nvPr>
            <p:ph type="ftr" sz="quarter" idx="11"/>
          </p:nvPr>
        </p:nvSpPr>
        <p:spPr/>
        <p:txBody>
          <a:bodyPr/>
          <a:lstStyle/>
          <a:p>
            <a:pPr>
              <a:defRPr/>
            </a:pPr>
            <a:r>
              <a:rPr lang="en-US" smtClean="0"/>
              <a:t>Doc #: 5-15-0050-00-agen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88"/>
            <a:ext cx="8229600" cy="1143001"/>
          </a:xfrm>
        </p:spPr>
        <p:txBody>
          <a:bodyPr/>
          <a:lstStyle/>
          <a:p>
            <a:r>
              <a:rPr smtClean="0"/>
              <a:t>Current Membership</a:t>
            </a:r>
          </a:p>
        </p:txBody>
      </p:sp>
      <p:sp>
        <p:nvSpPr>
          <p:cNvPr id="3" name="Date Placeholder 2"/>
          <p:cNvSpPr>
            <a:spLocks noGrp="1"/>
          </p:cNvSpPr>
          <p:nvPr>
            <p:ph type="dt" sz="quarter" idx="10"/>
          </p:nvPr>
        </p:nvSpPr>
        <p:spPr/>
        <p:txBody>
          <a:bodyPr/>
          <a:lstStyle/>
          <a:p>
            <a:pPr>
              <a:defRPr/>
            </a:pPr>
            <a:fld id="{2A5C6204-374B-4EAA-B623-277BDEDD3E64}" type="datetime1">
              <a:rPr lang="en-US" smtClean="0"/>
              <a:t>7/25/2015</a:t>
            </a:fld>
            <a:endParaRPr lang="en-US"/>
          </a:p>
        </p:txBody>
      </p:sp>
      <p:sp>
        <p:nvSpPr>
          <p:cNvPr id="4" name="Footer Placeholder 3"/>
          <p:cNvSpPr>
            <a:spLocks noGrp="1"/>
          </p:cNvSpPr>
          <p:nvPr>
            <p:ph type="ftr" sz="quarter" idx="11"/>
          </p:nvPr>
        </p:nvSpPr>
        <p:spPr/>
        <p:txBody>
          <a:bodyPr/>
          <a:lstStyle/>
          <a:p>
            <a:pPr>
              <a:defRPr/>
            </a:pPr>
            <a:r>
              <a:rPr lang="en-US" smtClean="0"/>
              <a:t>Doc #: 5-15-0050-00-agen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4</a:t>
            </a:fld>
            <a:endParaRPr lang="en-US"/>
          </a:p>
        </p:txBody>
      </p:sp>
      <p:sp>
        <p:nvSpPr>
          <p:cNvPr id="5126" name="TextBox 5"/>
          <p:cNvSpPr txBox="1">
            <a:spLocks noChangeArrowheads="1"/>
          </p:cNvSpPr>
          <p:nvPr/>
        </p:nvSpPr>
        <p:spPr bwMode="auto">
          <a:xfrm>
            <a:off x="1124382" y="5467350"/>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              Quorum = ½ membership (7 members)</a:t>
            </a:r>
          </a:p>
          <a:p>
            <a:pPr eaLnBrk="1" hangingPunct="1"/>
            <a:r>
              <a:rPr lang="en-US"/>
              <a:t>              2 meetings to get in, 2 meetings to get out</a:t>
            </a:r>
          </a:p>
        </p:txBody>
      </p:sp>
      <p:graphicFrame>
        <p:nvGraphicFramePr>
          <p:cNvPr id="2" name="Table 1"/>
          <p:cNvGraphicFramePr>
            <a:graphicFrameLocks noGrp="1"/>
          </p:cNvGraphicFramePr>
          <p:nvPr>
            <p:extLst>
              <p:ext uri="{D42A27DB-BD31-4B8C-83A1-F6EECF244321}">
                <p14:modId xmlns:p14="http://schemas.microsoft.com/office/powerpoint/2010/main" val="1076504824"/>
              </p:ext>
            </p:extLst>
          </p:nvPr>
        </p:nvGraphicFramePr>
        <p:xfrm>
          <a:off x="1761199" y="941380"/>
          <a:ext cx="4295546" cy="4525970"/>
        </p:xfrm>
        <a:graphic>
          <a:graphicData uri="http://schemas.openxmlformats.org/drawingml/2006/table">
            <a:tbl>
              <a:tblPr>
                <a:tableStyleId>{5C22544A-7EE6-4342-B048-85BDC9FD1C3A}</a:tableStyleId>
              </a:tblPr>
              <a:tblGrid>
                <a:gridCol w="500452"/>
                <a:gridCol w="500452"/>
                <a:gridCol w="563008"/>
                <a:gridCol w="646417"/>
                <a:gridCol w="750678"/>
                <a:gridCol w="1334539"/>
              </a:tblGrid>
              <a:tr h="450407">
                <a:tc>
                  <a:txBody>
                    <a:bodyPr/>
                    <a:lstStyle/>
                    <a:p>
                      <a:pPr algn="l" fontAlgn="b"/>
                      <a:r>
                        <a:rPr lang="en-US" sz="900" u="none" strike="noStrike">
                          <a:effectLst/>
                        </a:rPr>
                        <a:t>Last 2 WG Attend?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Last 2 WG Credit?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WG Status</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First Name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Last Name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Affiliation</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14</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Total</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r>
              <a:tr h="300271">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Carlos</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Caicedo</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Syracuse University (Act. Secretary)</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David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Chester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Harris</a:t>
                      </a:r>
                      <a:endParaRPr lang="en-US" sz="900" b="0" i="0" u="none" strike="noStrike">
                        <a:solidFill>
                          <a:srgbClr val="000000"/>
                        </a:solidFill>
                        <a:effectLst/>
                        <a:latin typeface="Calibri" panose="020F0502020204030204" pitchFamily="34" charset="0"/>
                      </a:endParaRPr>
                    </a:p>
                  </a:txBody>
                  <a:tcPr marL="6256" marR="6256" marT="6256" marB="0" anchor="b"/>
                </a:tc>
              </a:tr>
              <a:tr h="300271">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Mitch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Kokar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VIStology &amp; Northeastern University</a:t>
                      </a:r>
                      <a:endParaRPr lang="en-US" sz="900" b="0" i="0" u="none" strike="noStrike">
                        <a:solidFill>
                          <a:srgbClr val="000000"/>
                        </a:solidFill>
                        <a:effectLst/>
                        <a:latin typeface="Calibri" panose="020F0502020204030204" pitchFamily="34" charset="0"/>
                      </a:endParaRPr>
                    </a:p>
                  </a:txBody>
                  <a:tcPr marL="6256" marR="6256" marT="6256" marB="0" anchor="b"/>
                </a:tc>
              </a:tr>
              <a:tr h="300271">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V</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Prasad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Wireless and Mobile Communication, TU Delft</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Sam</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Schmitz</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Mat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Sherman</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BAE Systems (Chair)</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John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Stine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Darcy</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Swain</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Mitre (Vice Chair)</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Tony</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Rennier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Foundry Inc</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Reinhard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Schrage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SchrageConsult</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Nilesh</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Khamberkar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Univ. of Buffalo</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Harris</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Zebrowitz</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DISA/DSO - MITRE</a:t>
                      </a:r>
                      <a:endParaRPr lang="en-US" sz="900" b="0" i="0" u="none" strike="noStrike">
                        <a:solidFill>
                          <a:srgbClr val="000000"/>
                        </a:solidFill>
                        <a:effectLst/>
                        <a:latin typeface="Calibri" panose="020F0502020204030204" pitchFamily="34" charset="0"/>
                      </a:endParaRPr>
                    </a:p>
                  </a:txBody>
                  <a:tcPr marL="6256" marR="6256" marT="6256" marB="0" anchor="b"/>
                </a:tc>
              </a:tr>
              <a:tr h="172030">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Yuriy</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Posherstnik</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US Army RDECOM CERDEC</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Colby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Harper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Pathfinder Wireless Corp</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Jesse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Caufield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Keybridge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STAFF</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Jonathan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Goldberg</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IEEE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Mark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Johnson</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Aerospace Corp.</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Andy</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Lee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Andy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Clegg</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Yang Yi</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Chen</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Northeastern University</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Paul</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Falvell</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CGI Group Inc.</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Tim</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Fulford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dirty="0">
                          <a:effectLst/>
                        </a:rPr>
                        <a:t>Airbus </a:t>
                      </a:r>
                      <a:r>
                        <a:rPr lang="en-US" sz="900" u="none" strike="noStrike" dirty="0" err="1">
                          <a:effectLst/>
                        </a:rPr>
                        <a:t>Defence</a:t>
                      </a:r>
                      <a:r>
                        <a:rPr lang="en-US" sz="900" u="none" strike="noStrike" dirty="0">
                          <a:effectLst/>
                        </a:rPr>
                        <a:t> &amp; Space</a:t>
                      </a:r>
                      <a:endParaRPr lang="en-US" sz="900" b="0" i="0" u="none" strike="noStrike" dirty="0">
                        <a:solidFill>
                          <a:srgbClr val="000000"/>
                        </a:solidFill>
                        <a:effectLst/>
                        <a:latin typeface="Calibri" panose="020F0502020204030204" pitchFamily="34" charset="0"/>
                      </a:endParaRPr>
                    </a:p>
                  </a:txBody>
                  <a:tcPr marL="6256" marR="6256" marT="6256" marB="0" anchor="b"/>
                </a:tc>
              </a:tr>
            </a:tbl>
          </a:graphicData>
        </a:graphic>
      </p:graphicFrame>
      <p:sp>
        <p:nvSpPr>
          <p:cNvPr id="8" name="TextBox 1"/>
          <p:cNvSpPr txBox="1">
            <a:spLocks noChangeArrowheads="1"/>
          </p:cNvSpPr>
          <p:nvPr/>
        </p:nvSpPr>
        <p:spPr bwMode="auto">
          <a:xfrm>
            <a:off x="6096000" y="3101976"/>
            <a:ext cx="1828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Quorum?</a:t>
            </a:r>
            <a:endParaRPr lang="en-US" sz="2400" b="1" i="1" dirty="0">
              <a:solidFill>
                <a:srgbClr val="FF0000"/>
              </a:solidFill>
              <a:latin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1143000"/>
          </a:xfrm>
        </p:spPr>
        <p:txBody>
          <a:bodyPr/>
          <a:lstStyle/>
          <a:p>
            <a:r>
              <a:rPr dirty="0" smtClean="0"/>
              <a:t> Draft </a:t>
            </a:r>
            <a:r>
              <a:rPr dirty="0" smtClean="0"/>
              <a:t>Admin Agenda</a:t>
            </a:r>
            <a:endParaRPr dirty="0" smtClean="0"/>
          </a:p>
        </p:txBody>
      </p:sp>
      <p:sp>
        <p:nvSpPr>
          <p:cNvPr id="6147" name="Text Box 5040"/>
          <p:cNvSpPr txBox="1">
            <a:spLocks noChangeArrowheads="1"/>
          </p:cNvSpPr>
          <p:nvPr/>
        </p:nvSpPr>
        <p:spPr bwMode="auto">
          <a:xfrm>
            <a:off x="360363" y="609600"/>
            <a:ext cx="8382000" cy="590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a:t>
            </a:r>
            <a:r>
              <a:rPr lang="en-US" dirty="0" smtClean="0">
                <a:latin typeface="Times New Roman" pitchFamily="18" charset="0"/>
              </a:rPr>
              <a:t>Check (to be performed daily)</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minutes </a:t>
            </a:r>
            <a:r>
              <a:rPr lang="en-US" dirty="0" smtClean="0">
                <a:latin typeface="Times New Roman" pitchFamily="18" charset="0"/>
              </a:rPr>
              <a:t>(TBD)</a:t>
            </a:r>
            <a:endParaRPr lang="en-US" dirty="0">
              <a:latin typeface="Times New Roman" pitchFamily="18" charset="0"/>
            </a:endParaRPr>
          </a:p>
          <a:p>
            <a:pPr>
              <a:buFont typeface="Calibri" pitchFamily="34" charset="0"/>
              <a:buAutoNum type="arabicPeriod"/>
            </a:pPr>
            <a:r>
              <a:rPr lang="en-US" dirty="0">
                <a:latin typeface="Times New Roman" pitchFamily="18" charset="0"/>
              </a:rPr>
              <a:t>Status on 1900.5.1</a:t>
            </a:r>
          </a:p>
          <a:p>
            <a:pPr lvl="1">
              <a:buFont typeface="Calibri" pitchFamily="34" charset="0"/>
              <a:buAutoNum type="alphaLcPeriod"/>
            </a:pPr>
            <a:r>
              <a:rPr lang="en-US" dirty="0">
                <a:latin typeface="Times New Roman" pitchFamily="18" charset="0"/>
              </a:rPr>
              <a:t>PAR </a:t>
            </a:r>
            <a:r>
              <a:rPr lang="en-US" dirty="0" smtClean="0">
                <a:latin typeface="Times New Roman" pitchFamily="18" charset="0"/>
              </a:rPr>
              <a:t>Status / Ad hoc moved to Plenary</a:t>
            </a:r>
            <a:endParaRPr lang="en-US" dirty="0">
              <a:latin typeface="Times New Roman" pitchFamily="18" charset="0"/>
            </a:endParaRPr>
          </a:p>
          <a:p>
            <a:pPr>
              <a:buFont typeface="Calibri" pitchFamily="34" charset="0"/>
              <a:buAutoNum type="arabicPeriod"/>
            </a:pPr>
            <a:r>
              <a:rPr lang="en-US" dirty="0">
                <a:latin typeface="Times New Roman" pitchFamily="18" charset="0"/>
              </a:rPr>
              <a:t>Status on </a:t>
            </a:r>
            <a:r>
              <a:rPr lang="en-US" dirty="0" smtClean="0">
                <a:latin typeface="Times New Roman" pitchFamily="18" charset="0"/>
              </a:rPr>
              <a:t>1900.5.2</a:t>
            </a:r>
          </a:p>
          <a:p>
            <a:pPr lvl="1">
              <a:buFont typeface="Calibri" pitchFamily="34" charset="0"/>
              <a:buAutoNum type="alphaLcPeriod"/>
            </a:pPr>
            <a:r>
              <a:rPr lang="en-US" dirty="0" smtClean="0">
                <a:latin typeface="Times New Roman" pitchFamily="18" charset="0"/>
              </a:rPr>
              <a:t>Prep for </a:t>
            </a:r>
            <a:r>
              <a:rPr lang="en-US" dirty="0" smtClean="0">
                <a:latin typeface="Times New Roman" pitchFamily="18" charset="0"/>
              </a:rPr>
              <a:t>Ballot</a:t>
            </a:r>
          </a:p>
          <a:p>
            <a:pPr>
              <a:buFont typeface="Calibri" pitchFamily="34" charset="0"/>
              <a:buAutoNum type="arabicPeriod"/>
            </a:pPr>
            <a:r>
              <a:rPr lang="en-US" dirty="0" smtClean="0">
                <a:latin typeface="Times New Roman" pitchFamily="18" charset="0"/>
              </a:rPr>
              <a:t>Review </a:t>
            </a:r>
            <a:r>
              <a:rPr lang="en-US" dirty="0">
                <a:latin typeface="Times New Roman" pitchFamily="18" charset="0"/>
              </a:rPr>
              <a:t>of other 1900 activities (1900.1, Leadership meeting </a:t>
            </a:r>
            <a:r>
              <a:rPr lang="en-US" dirty="0" err="1">
                <a:latin typeface="Times New Roman" pitchFamily="18" charset="0"/>
              </a:rPr>
              <a:t>etc</a:t>
            </a:r>
            <a:r>
              <a:rPr lang="en-US" dirty="0" smtClean="0">
                <a:latin typeface="Times New Roman" pitchFamily="18" charset="0"/>
              </a:rPr>
              <a:t>)</a:t>
            </a:r>
          </a:p>
          <a:p>
            <a:pPr lvl="1">
              <a:buFont typeface="Calibri" pitchFamily="34" charset="0"/>
              <a:buAutoNum type="alphaLcPeriod"/>
            </a:pPr>
            <a:r>
              <a:rPr lang="en-US" dirty="0">
                <a:latin typeface="Times New Roman" pitchFamily="18" charset="0"/>
              </a:rPr>
              <a:t>Discuss contribution to 1900.1</a:t>
            </a:r>
            <a:endParaRPr lang="en-US" dirty="0">
              <a:latin typeface="Times New Roman" pitchFamily="18" charset="0"/>
            </a:endParaRP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a:t>
            </a:r>
            <a:r>
              <a:rPr lang="en-US" dirty="0" smtClean="0">
                <a:latin typeface="Times New Roman" pitchFamily="18" charset="0"/>
              </a:rPr>
              <a:t>stakeholders </a:t>
            </a:r>
          </a:p>
          <a:p>
            <a:pPr lvl="1">
              <a:buFont typeface="Calibri" pitchFamily="34" charset="0"/>
              <a:buAutoNum type="alphaLcPeriod"/>
            </a:pPr>
            <a:r>
              <a:rPr lang="en-US" dirty="0" smtClean="0">
                <a:latin typeface="Times New Roman" pitchFamily="18" charset="0"/>
              </a:rPr>
              <a:t>National Spectrum Consortium</a:t>
            </a:r>
          </a:p>
          <a:p>
            <a:pPr lvl="1">
              <a:buFont typeface="Calibri" pitchFamily="34" charset="0"/>
              <a:buAutoNum type="alphaLcPeriod"/>
            </a:pPr>
            <a:r>
              <a:rPr lang="en-US" dirty="0" err="1" smtClean="0">
                <a:latin typeface="Times New Roman" pitchFamily="18" charset="0"/>
              </a:rPr>
              <a:t>Comms</a:t>
            </a:r>
            <a:r>
              <a:rPr lang="en-US" dirty="0" smtClean="0">
                <a:latin typeface="Times New Roman" pitchFamily="18" charset="0"/>
              </a:rPr>
              <a:t> Magazine </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smtClean="0">
                <a:latin typeface="Times New Roman" pitchFamily="18" charset="0"/>
              </a:rPr>
              <a:t>Review of 1900.5 meeting schedule for week</a:t>
            </a:r>
          </a:p>
          <a:p>
            <a:pPr>
              <a:buFont typeface="Calibri" pitchFamily="34" charset="0"/>
              <a:buAutoNum type="arabicPeriod"/>
            </a:pPr>
            <a:r>
              <a:rPr lang="en-US" dirty="0" smtClean="0">
                <a:latin typeface="Times New Roman" pitchFamily="18" charset="0"/>
              </a:rPr>
              <a:t>Ad </a:t>
            </a:r>
            <a:r>
              <a:rPr lang="en-US" dirty="0">
                <a:latin typeface="Times New Roman" pitchFamily="18" charset="0"/>
              </a:rPr>
              <a:t>Hoc Planning</a:t>
            </a:r>
          </a:p>
          <a:p>
            <a:pPr>
              <a:buFont typeface="Calibri" pitchFamily="34" charset="0"/>
              <a:buAutoNum type="arabicPeriod"/>
            </a:pPr>
            <a:r>
              <a:rPr lang="en-US" dirty="0" err="1" smtClean="0">
                <a:latin typeface="Times New Roman" pitchFamily="18" charset="0"/>
              </a:rPr>
              <a:t>AoB</a:t>
            </a:r>
            <a:endParaRPr lang="en-US" dirty="0" smtClean="0">
              <a:latin typeface="Times New Roman" pitchFamily="18" charset="0"/>
            </a:endParaRPr>
          </a:p>
          <a:p>
            <a:pPr>
              <a:buFont typeface="Calibri" pitchFamily="34" charset="0"/>
              <a:buAutoNum type="arabicPeriod"/>
            </a:pPr>
            <a:r>
              <a:rPr lang="en-US" dirty="0" smtClean="0">
                <a:latin typeface="Times New Roman" pitchFamily="18" charset="0"/>
              </a:rPr>
              <a:t>See schedule on following Page for further meetings…</a:t>
            </a:r>
            <a:endParaRPr lang="en-US" dirty="0">
              <a:latin typeface="Times New Roman" pitchFamily="18" charset="0"/>
            </a:endParaRPr>
          </a:p>
          <a:p>
            <a:pPr>
              <a:buFont typeface="Calibri" pitchFamily="34" charset="0"/>
              <a:buAutoNum type="arabicPeriod"/>
            </a:pPr>
            <a:endParaRPr lang="en-US" dirty="0">
              <a:latin typeface="Times New Roman" pitchFamily="18" charset="0"/>
            </a:endParaRPr>
          </a:p>
        </p:txBody>
      </p:sp>
      <p:sp>
        <p:nvSpPr>
          <p:cNvPr id="6148" name="TextBox 1"/>
          <p:cNvSpPr txBox="1">
            <a:spLocks noChangeArrowheads="1"/>
          </p:cNvSpPr>
          <p:nvPr/>
        </p:nvSpPr>
        <p:spPr bwMode="auto">
          <a:xfrm>
            <a:off x="4103255" y="5334000"/>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0F9ABA6B-5E49-435E-BBE2-475B67E73EE4}" type="datetime1">
              <a:rPr lang="en-US" smtClean="0"/>
              <a:t>7/25/2015</a:t>
            </a:fld>
            <a:endParaRPr lang="en-US"/>
          </a:p>
        </p:txBody>
      </p:sp>
      <p:sp>
        <p:nvSpPr>
          <p:cNvPr id="3" name="Footer Placeholder 2"/>
          <p:cNvSpPr>
            <a:spLocks noGrp="1"/>
          </p:cNvSpPr>
          <p:nvPr>
            <p:ph type="ftr" sz="quarter" idx="11"/>
          </p:nvPr>
        </p:nvSpPr>
        <p:spPr/>
        <p:txBody>
          <a:bodyPr/>
          <a:lstStyle/>
          <a:p>
            <a:pPr>
              <a:defRPr/>
            </a:pPr>
            <a:r>
              <a:rPr lang="en-US" smtClean="0"/>
              <a:t>Doc #: 5-15-0050-00-agen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 Schedule for General Meetings</a:t>
            </a:r>
            <a:endParaRPr lang="en-US" dirty="0"/>
          </a:p>
        </p:txBody>
      </p:sp>
      <p:sp>
        <p:nvSpPr>
          <p:cNvPr id="4" name="Date Placeholder 3"/>
          <p:cNvSpPr>
            <a:spLocks noGrp="1"/>
          </p:cNvSpPr>
          <p:nvPr>
            <p:ph type="dt" sz="half" idx="10"/>
          </p:nvPr>
        </p:nvSpPr>
        <p:spPr/>
        <p:txBody>
          <a:bodyPr/>
          <a:lstStyle/>
          <a:p>
            <a:pPr>
              <a:defRPr/>
            </a:pPr>
            <a:fld id="{F58BAE17-80BF-4700-AB23-C906489E0784}" type="datetime1">
              <a:rPr lang="en-US" smtClean="0"/>
              <a:t>7/25/2015</a:t>
            </a:fld>
            <a:endParaRPr lang="en-US"/>
          </a:p>
        </p:txBody>
      </p:sp>
      <p:sp>
        <p:nvSpPr>
          <p:cNvPr id="5" name="Footer Placeholder 4"/>
          <p:cNvSpPr>
            <a:spLocks noGrp="1"/>
          </p:cNvSpPr>
          <p:nvPr>
            <p:ph type="ftr" sz="quarter" idx="11"/>
          </p:nvPr>
        </p:nvSpPr>
        <p:spPr/>
        <p:txBody>
          <a:bodyPr/>
          <a:lstStyle/>
          <a:p>
            <a:pPr>
              <a:defRPr/>
            </a:pPr>
            <a:r>
              <a:rPr lang="en-US" smtClean="0"/>
              <a:t>Doc #: 5-15-0050-00-agen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6</a:t>
            </a:fld>
            <a:endParaRPr lang="en-US"/>
          </a:p>
        </p:txBody>
      </p:sp>
      <p:pic>
        <p:nvPicPr>
          <p:cNvPr id="7" name="Picture 6"/>
          <p:cNvPicPr>
            <a:picLocks noChangeAspect="1"/>
          </p:cNvPicPr>
          <p:nvPr/>
        </p:nvPicPr>
        <p:blipFill>
          <a:blip r:embed="rId2"/>
          <a:stretch>
            <a:fillRect/>
          </a:stretch>
        </p:blipFill>
        <p:spPr>
          <a:xfrm>
            <a:off x="142929" y="1436111"/>
            <a:ext cx="8858142" cy="4467225"/>
          </a:xfrm>
          <a:prstGeom prst="rect">
            <a:avLst/>
          </a:prstGeom>
        </p:spPr>
      </p:pic>
    </p:spTree>
    <p:extLst>
      <p:ext uri="{BB962C8B-B14F-4D97-AF65-F5344CB8AC3E}">
        <p14:creationId xmlns:p14="http://schemas.microsoft.com/office/powerpoint/2010/main" val="2957013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smtClean="0"/>
              <a:t>Approval of Agenda</a:t>
            </a:r>
          </a:p>
        </p:txBody>
      </p:sp>
      <p:sp>
        <p:nvSpPr>
          <p:cNvPr id="7171" name="Content Placeholder 2"/>
          <p:cNvSpPr>
            <a:spLocks noGrp="1"/>
          </p:cNvSpPr>
          <p:nvPr>
            <p:ph idx="1"/>
          </p:nvPr>
        </p:nvSpPr>
        <p:spPr/>
        <p:txBody>
          <a:bodyPr/>
          <a:lstStyle/>
          <a:p>
            <a:r>
              <a:rPr smtClean="0"/>
              <a:t>Motion to approve Agenda contained in TBD</a:t>
            </a:r>
          </a:p>
          <a:p>
            <a:r>
              <a:rPr smtClean="0"/>
              <a:t>Mover:</a:t>
            </a:r>
          </a:p>
          <a:p>
            <a:endParaRPr smtClean="0"/>
          </a:p>
          <a:p>
            <a:r>
              <a:rPr smtClean="0"/>
              <a:t>Second:</a:t>
            </a:r>
          </a:p>
        </p:txBody>
      </p:sp>
      <p:sp>
        <p:nvSpPr>
          <p:cNvPr id="4" name="Date Placeholder 3"/>
          <p:cNvSpPr>
            <a:spLocks noGrp="1"/>
          </p:cNvSpPr>
          <p:nvPr>
            <p:ph type="dt" sz="quarter" idx="10"/>
          </p:nvPr>
        </p:nvSpPr>
        <p:spPr/>
        <p:txBody>
          <a:bodyPr/>
          <a:lstStyle/>
          <a:p>
            <a:pPr>
              <a:defRPr/>
            </a:pPr>
            <a:fld id="{B6A15040-601C-4650-A805-A7345850CCD9}" type="datetime1">
              <a:rPr lang="en-US" smtClean="0"/>
              <a:t>7/25/2015</a:t>
            </a:fld>
            <a:endParaRPr lang="en-US"/>
          </a:p>
        </p:txBody>
      </p:sp>
      <p:sp>
        <p:nvSpPr>
          <p:cNvPr id="5" name="Footer Placeholder 4"/>
          <p:cNvSpPr>
            <a:spLocks noGrp="1"/>
          </p:cNvSpPr>
          <p:nvPr>
            <p:ph type="ftr" sz="quarter" idx="11"/>
          </p:nvPr>
        </p:nvSpPr>
        <p:spPr/>
        <p:txBody>
          <a:bodyPr/>
          <a:lstStyle/>
          <a:p>
            <a:pPr>
              <a:defRPr/>
            </a:pPr>
            <a:r>
              <a:rPr lang="en-US" smtClean="0"/>
              <a:t>Doc #: 5-15-0050-00-agen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7</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4E0FEC48-AB66-4464-8AD9-1C7F7330631F}" type="datetime1">
              <a:rPr lang="en-US" smtClean="0"/>
              <a:t>7/25/2015</a:t>
            </a:fld>
            <a:endParaRPr lang="en-US"/>
          </a:p>
        </p:txBody>
      </p:sp>
      <p:sp>
        <p:nvSpPr>
          <p:cNvPr id="3" name="Footer Placeholder 2"/>
          <p:cNvSpPr>
            <a:spLocks noGrp="1"/>
          </p:cNvSpPr>
          <p:nvPr>
            <p:ph type="ftr" sz="quarter" idx="11"/>
          </p:nvPr>
        </p:nvSpPr>
        <p:spPr/>
        <p:txBody>
          <a:bodyPr/>
          <a:lstStyle/>
          <a:p>
            <a:pPr>
              <a:defRPr/>
            </a:pPr>
            <a:r>
              <a:rPr lang="en-US" smtClean="0"/>
              <a:t>Doc #: 5-15-0050-00-agen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9F210C49-1175-4D7A-8765-5E9E78CC6AFB}" type="datetime1">
              <a:rPr lang="en-US" smtClean="0"/>
              <a:t>7/25/2015</a:t>
            </a:fld>
            <a:endParaRPr lang="en-US"/>
          </a:p>
        </p:txBody>
      </p:sp>
      <p:sp>
        <p:nvSpPr>
          <p:cNvPr id="3" name="Footer Placeholder 2"/>
          <p:cNvSpPr>
            <a:spLocks noGrp="1"/>
          </p:cNvSpPr>
          <p:nvPr>
            <p:ph type="ftr" sz="quarter" idx="11"/>
          </p:nvPr>
        </p:nvSpPr>
        <p:spPr/>
        <p:txBody>
          <a:bodyPr/>
          <a:lstStyle/>
          <a:p>
            <a:pPr>
              <a:defRPr/>
            </a:pPr>
            <a:r>
              <a:rPr lang="en-US" smtClean="0"/>
              <a:t>Doc #: 5-15-0050-00-agen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6778</TotalTime>
  <Words>1549</Words>
  <Application>Microsoft Office PowerPoint</Application>
  <PresentationFormat>On-screen Show (4:3)</PresentationFormat>
  <Paragraphs>390</Paragraphs>
  <Slides>22</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Helvetica</vt:lpstr>
      <vt:lpstr>Monotype Sorts</vt:lpstr>
      <vt:lpstr>Times New Roman</vt:lpstr>
      <vt:lpstr>Office Theme</vt:lpstr>
      <vt:lpstr>PowerPoint Presentation</vt:lpstr>
      <vt:lpstr> Using Monthly WG Meeting Electronic Meeting Details (All 4 days: 7/27-30/15)</vt:lpstr>
      <vt:lpstr>Rules</vt:lpstr>
      <vt:lpstr>Current Membership</vt:lpstr>
      <vt:lpstr> Draft Admin Agenda</vt:lpstr>
      <vt:lpstr>Draft Schedule for General Meetings</vt:lpstr>
      <vt:lpstr>Approval of Agenda</vt:lpstr>
      <vt:lpstr>Participants, Patents, and Duty to Inform</vt:lpstr>
      <vt:lpstr>Patent Related Links</vt:lpstr>
      <vt:lpstr>Call for Potentially Essential Patents</vt:lpstr>
      <vt:lpstr>Other Guidelines for IEEE WG Meetings</vt:lpstr>
      <vt:lpstr>Minutes for approval</vt:lpstr>
      <vt:lpstr>Current Issues for 1900.5.1</vt:lpstr>
      <vt:lpstr>Working Schedule for 1900.5.1</vt:lpstr>
      <vt:lpstr>Current Issues for 1900.5.2</vt:lpstr>
      <vt:lpstr>Balloting Process</vt:lpstr>
      <vt:lpstr>Current Ballot Pool Status</vt:lpstr>
      <vt:lpstr>Working Schedule for 1900.5.2</vt:lpstr>
      <vt:lpstr>Other DySPAN-SC Activities</vt:lpstr>
      <vt:lpstr>Marketing Inputs</vt:lpstr>
      <vt:lpstr>Meeting Planning</vt:lpstr>
      <vt:lpstr>AoB?</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169</cp:revision>
  <dcterms:created xsi:type="dcterms:W3CDTF">2013-08-13T02:52:21Z</dcterms:created>
  <dcterms:modified xsi:type="dcterms:W3CDTF">2015-07-25T05:31:35Z</dcterms:modified>
</cp:coreProperties>
</file>