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13" r:id="rId5"/>
    <p:sldId id="332" r:id="rId6"/>
    <p:sldId id="350" r:id="rId7"/>
    <p:sldId id="317" r:id="rId8"/>
    <p:sldId id="352" r:id="rId9"/>
    <p:sldId id="353" r:id="rId10"/>
    <p:sldId id="354" r:id="rId11"/>
    <p:sldId id="355" r:id="rId12"/>
    <p:sldId id="307" r:id="rId13"/>
    <p:sldId id="336" r:id="rId14"/>
    <p:sldId id="348" r:id="rId15"/>
    <p:sldId id="335" r:id="rId16"/>
    <p:sldId id="357" r:id="rId17"/>
    <p:sldId id="356" r:id="rId18"/>
    <p:sldId id="349" r:id="rId19"/>
    <p:sldId id="344" r:id="rId20"/>
    <p:sldId id="346" r:id="rId21"/>
    <p:sldId id="347" r:id="rId22"/>
    <p:sldId id="35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88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CD4591-D602-4D3E-B15A-D16A35917EFE}" type="datetime1">
              <a:rPr lang="en-US" smtClean="0"/>
              <a:t>7/25/2015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91BD34-5CDD-477B-A562-13B92638035B}" type="datetime1">
              <a:rPr lang="en-US" smtClean="0"/>
              <a:t>7/25/2015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A89048-AFBA-4945-9EAF-5DE50D34F2F3}" type="datetime1">
              <a:rPr lang="en-US" smtClean="0"/>
              <a:t>7/25/2015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ABE0D0-49E6-44F9-ABA7-96813B43D28E}" type="datetime1">
              <a:rPr lang="en-US" smtClean="0"/>
              <a:t>7/25/2015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517BB9-6AD9-47FD-8C17-2C6EBAA2C0BC}" type="datetime1">
              <a:rPr lang="en-US" smtClean="0"/>
              <a:t>7/25/2015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736503-B08F-4077-88B7-AFFC70BF78AF}" type="datetime1">
              <a:rPr lang="en-US" smtClean="0"/>
              <a:t>7/25/2015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07B825-8270-4E5D-B22B-78EB241A5306}" type="datetime1">
              <a:rPr lang="en-US" smtClean="0"/>
              <a:t>7/25/2015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0C7E04-6B16-4BA5-A0CF-B5107AFB1203}" type="datetime1">
              <a:rPr lang="en-US" smtClean="0"/>
              <a:t>7/25/2015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AC67BD-98D9-4A21-8966-F1FD9C886B58}" type="datetime1">
              <a:rPr lang="en-US" smtClean="0"/>
              <a:t>7/25/2015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632B15-AAE6-4633-A8F1-A272B4A1C725}" type="datetime1">
              <a:rPr lang="en-US" smtClean="0"/>
              <a:t>7/25/2015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D8E29E-94CB-4D8C-BC83-67AFDB629388}" type="datetime1">
              <a:rPr lang="en-US" smtClean="0"/>
              <a:t>7/25/2015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7A05EE7-5B08-49FC-86F9-72C799733283}" type="datetime1">
              <a:rPr lang="en-US" smtClean="0"/>
              <a:t>7/25/2015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5-15-0050-00-agen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9886ECC-5F73-48DA-B98E-1C5D3ABC01F5}" type="datetime1">
              <a:rPr lang="en-US" smtClean="0">
                <a:solidFill>
                  <a:srgbClr val="000099"/>
                </a:solidFill>
              </a:rPr>
              <a:t>7/25/2015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27-30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25</a:t>
            </a:r>
            <a:r>
              <a:rPr lang="en-US" sz="1200" b="1" dirty="0" smtClean="0">
                <a:latin typeface="Arial" pitchFamily="34" charset="0"/>
                <a:cs typeface="Times New Roman" pitchFamily="18" charset="0"/>
              </a:rPr>
              <a:t>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5-15-0050-00-agen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C35FE82-308F-47FD-9A54-1001D85735DC}"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70DCEBF-91AE-4E28-96B8-188C30D11CA2}"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lang="en-US" b="1" dirty="0" smtClean="0"/>
              <a:t>5-15-0047-00</a:t>
            </a:r>
            <a:r>
              <a:rPr lang="en-US" b="1" dirty="0"/>
              <a:t> </a:t>
            </a:r>
            <a:r>
              <a:rPr lang="en-US" b="1" dirty="0" smtClean="0"/>
              <a:t>&amp;</a:t>
            </a:r>
            <a:r>
              <a:rPr lang="en-US" b="1" dirty="0" smtClean="0"/>
              <a:t> 5-15-0048-00</a:t>
            </a:r>
            <a:endParaRPr lang="en-US" dirty="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5BA567E7-2B43-4B8C-A701-977FFB08793F}"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1"/>
            <a:r>
              <a:rPr lang="en-US" dirty="0" smtClean="0"/>
              <a:t>Is on NESCOM Agenda for September (Tokyo</a:t>
            </a:r>
            <a:r>
              <a:rPr lang="en-US" dirty="0" smtClean="0"/>
              <a:t>)</a:t>
            </a:r>
          </a:p>
          <a:p>
            <a:r>
              <a:rPr lang="en-US" dirty="0" smtClean="0"/>
              <a:t>Presentations / activities this week?</a:t>
            </a:r>
            <a:endParaRPr dirty="0" smtClean="0"/>
          </a:p>
        </p:txBody>
      </p:sp>
      <p:sp>
        <p:nvSpPr>
          <p:cNvPr id="4" name="Date Placeholder 3"/>
          <p:cNvSpPr>
            <a:spLocks noGrp="1"/>
          </p:cNvSpPr>
          <p:nvPr>
            <p:ph type="dt" sz="quarter" idx="10"/>
          </p:nvPr>
        </p:nvSpPr>
        <p:spPr/>
        <p:txBody>
          <a:bodyPr/>
          <a:lstStyle/>
          <a:p>
            <a:pPr>
              <a:defRPr/>
            </a:pPr>
            <a:fld id="{D64DD79E-74F5-4105-910F-85C3F074D5DA}"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dirty="0" smtClean="0"/>
              <a:t>Complete Draft for Clause 4					</a:t>
            </a:r>
            <a:r>
              <a:rPr sz="1400" dirty="0" smtClean="0"/>
              <a:t>7/30</a:t>
            </a:r>
            <a:endParaRPr sz="1400" dirty="0" smtClean="0"/>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B3E98391-3FAB-4504-BE34-374DC020FA35}"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14</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Issues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a:t>
            </a:r>
          </a:p>
          <a:p>
            <a:pPr lvl="1"/>
            <a:r>
              <a:rPr lang="en-US" dirty="0" smtClean="0"/>
              <a:t>93 in pool</a:t>
            </a:r>
            <a:endParaRPr lang="en-US" dirty="0" smtClean="0"/>
          </a:p>
          <a:p>
            <a:pPr lvl="1"/>
            <a:r>
              <a:rPr lang="en-US" dirty="0" smtClean="0"/>
              <a:t>Pool looks balanced</a:t>
            </a:r>
          </a:p>
          <a:p>
            <a:pPr lvl="1"/>
            <a:r>
              <a:rPr lang="en-US" dirty="0" smtClean="0"/>
              <a:t>Invitation extended to </a:t>
            </a:r>
            <a:r>
              <a:rPr lang="en-US" dirty="0" smtClean="0"/>
              <a:t>August </a:t>
            </a:r>
            <a:r>
              <a:rPr lang="en-US" dirty="0" smtClean="0"/>
              <a:t>14</a:t>
            </a:r>
            <a:r>
              <a:rPr lang="en-US" baseline="30000" dirty="0" smtClean="0"/>
              <a:t>th</a:t>
            </a:r>
            <a:endParaRPr lang="en-US" dirty="0" smtClean="0"/>
          </a:p>
          <a:p>
            <a:pPr lvl="2"/>
            <a:r>
              <a:rPr lang="en-US" dirty="0" smtClean="0"/>
              <a:t>Will slip actual ballot of needed to accommodate</a:t>
            </a:r>
          </a:p>
          <a:p>
            <a:r>
              <a:rPr dirty="0" smtClean="0"/>
              <a:t>Draft Update</a:t>
            </a:r>
          </a:p>
          <a:p>
            <a:r>
              <a:rPr dirty="0" smtClean="0"/>
              <a:t>Schema </a:t>
            </a:r>
            <a:r>
              <a:rPr dirty="0" smtClean="0"/>
              <a:t>Update (Dropped?)</a:t>
            </a:r>
            <a:endParaRPr dirty="0" smtClean="0"/>
          </a:p>
          <a:p>
            <a:r>
              <a:rPr dirty="0" smtClean="0"/>
              <a:t>NIEM </a:t>
            </a:r>
            <a:r>
              <a:rPr dirty="0" smtClean="0"/>
              <a:t>compatibility (Dropped?)</a:t>
            </a:r>
            <a:endParaRPr dirty="0" smtClean="0"/>
          </a:p>
        </p:txBody>
      </p:sp>
      <p:sp>
        <p:nvSpPr>
          <p:cNvPr id="4" name="Date Placeholder 3"/>
          <p:cNvSpPr>
            <a:spLocks noGrp="1"/>
          </p:cNvSpPr>
          <p:nvPr>
            <p:ph type="dt" sz="quarter" idx="10"/>
          </p:nvPr>
        </p:nvSpPr>
        <p:spPr/>
        <p:txBody>
          <a:bodyPr/>
          <a:lstStyle/>
          <a:p>
            <a:pPr>
              <a:defRPr/>
            </a:pPr>
            <a:fld id="{AC7A6403-5CF4-4CE0-AA67-C9F7A400F55C}"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Balloting Process</a:t>
            </a:r>
            <a:endParaRPr lang="en-US" dirty="0"/>
          </a:p>
        </p:txBody>
      </p:sp>
      <p:sp>
        <p:nvSpPr>
          <p:cNvPr id="4" name="Date Placeholder 3"/>
          <p:cNvSpPr>
            <a:spLocks noGrp="1"/>
          </p:cNvSpPr>
          <p:nvPr>
            <p:ph type="dt" sz="half" idx="10"/>
          </p:nvPr>
        </p:nvSpPr>
        <p:spPr/>
        <p:txBody>
          <a:bodyPr/>
          <a:lstStyle/>
          <a:p>
            <a:pPr>
              <a:defRPr/>
            </a:pPr>
            <a:fld id="{3BC91127-235F-4D2C-82E4-6E132C293E34}"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pic>
        <p:nvPicPr>
          <p:cNvPr id="7" name="Picture 6"/>
          <p:cNvPicPr>
            <a:picLocks noChangeAspect="1"/>
          </p:cNvPicPr>
          <p:nvPr/>
        </p:nvPicPr>
        <p:blipFill>
          <a:blip r:embed="rId2"/>
          <a:stretch>
            <a:fillRect/>
          </a:stretch>
        </p:blipFill>
        <p:spPr>
          <a:xfrm>
            <a:off x="228600" y="1295400"/>
            <a:ext cx="8458200" cy="4657725"/>
          </a:xfrm>
          <a:prstGeom prst="rect">
            <a:avLst/>
          </a:prstGeom>
        </p:spPr>
      </p:pic>
    </p:spTree>
    <p:extLst>
      <p:ext uri="{BB962C8B-B14F-4D97-AF65-F5344CB8AC3E}">
        <p14:creationId xmlns:p14="http://schemas.microsoft.com/office/powerpoint/2010/main" val="3601324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77F675AB-43B8-4D68-86F2-778E87DEABCD}"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pic>
        <p:nvPicPr>
          <p:cNvPr id="12" name="Picture 11"/>
          <p:cNvPicPr>
            <a:picLocks noChangeAspect="1"/>
          </p:cNvPicPr>
          <p:nvPr/>
        </p:nvPicPr>
        <p:blipFill>
          <a:blip r:embed="rId2"/>
          <a:stretch>
            <a:fillRect/>
          </a:stretch>
        </p:blipFill>
        <p:spPr>
          <a:xfrm>
            <a:off x="76200" y="1319126"/>
            <a:ext cx="4320540" cy="3947160"/>
          </a:xfrm>
          <a:prstGeom prst="rect">
            <a:avLst/>
          </a:prstGeom>
        </p:spPr>
      </p:pic>
      <p:pic>
        <p:nvPicPr>
          <p:cNvPr id="13" name="Picture 12"/>
          <p:cNvPicPr>
            <a:picLocks noChangeAspect="1"/>
          </p:cNvPicPr>
          <p:nvPr/>
        </p:nvPicPr>
        <p:blipFill>
          <a:blip r:embed="rId3"/>
          <a:stretch>
            <a:fillRect/>
          </a:stretch>
        </p:blipFill>
        <p:spPr>
          <a:xfrm>
            <a:off x="4572000" y="1319126"/>
            <a:ext cx="4307205" cy="2947035"/>
          </a:xfrm>
          <a:prstGeom prst="rect">
            <a:avLst/>
          </a:prstGeom>
        </p:spPr>
      </p:pic>
    </p:spTree>
    <p:extLst>
      <p:ext uri="{BB962C8B-B14F-4D97-AF65-F5344CB8AC3E}">
        <p14:creationId xmlns:p14="http://schemas.microsoft.com/office/powerpoint/2010/main" val="3507304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1143000"/>
          </a:xfrm>
        </p:spPr>
        <p:txBody>
          <a:bodyPr/>
          <a:lstStyle/>
          <a:p>
            <a:r>
              <a:rPr smtClean="0"/>
              <a:t>Working Schedule for 1900.5.2</a:t>
            </a:r>
          </a:p>
        </p:txBody>
      </p:sp>
      <p:sp>
        <p:nvSpPr>
          <p:cNvPr id="4" name="Date Placeholder 3"/>
          <p:cNvSpPr>
            <a:spLocks noGrp="1"/>
          </p:cNvSpPr>
          <p:nvPr>
            <p:ph type="dt" sz="quarter" idx="10"/>
          </p:nvPr>
        </p:nvSpPr>
        <p:spPr/>
        <p:txBody>
          <a:bodyPr/>
          <a:lstStyle/>
          <a:p>
            <a:pPr>
              <a:defRPr/>
            </a:pPr>
            <a:fld id="{08EA0020-7DD1-418B-B77F-F3AE3E889DA8}"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19EBB09C-056E-4E38-ABB1-1752CAAA2F05}" type="slidenum">
              <a:rPr lang="en-US" smtClean="0"/>
              <a:pPr>
                <a:defRPr/>
              </a:pPr>
              <a:t>18</a:t>
            </a:fld>
            <a:endParaRPr lang="en-US"/>
          </a:p>
        </p:txBody>
      </p:sp>
      <p:sp>
        <p:nvSpPr>
          <p:cNvPr id="11" name="Rectangle 10"/>
          <p:cNvSpPr/>
          <p:nvPr/>
        </p:nvSpPr>
        <p:spPr>
          <a:xfrm>
            <a:off x="914400" y="1160463"/>
            <a:ext cx="6096000" cy="4801314"/>
          </a:xfrm>
          <a:prstGeom prst="rect">
            <a:avLst/>
          </a:prstGeom>
        </p:spPr>
        <p:txBody>
          <a:bodyPr wrap="square">
            <a:spAutoFit/>
          </a:bodyPr>
          <a:lstStyle/>
          <a:p>
            <a:r>
              <a:rPr lang="en-US" dirty="0"/>
              <a:t>Form Ballot Pool (Send Ballot Invitation)	6/6/2015</a:t>
            </a:r>
          </a:p>
          <a:p>
            <a:r>
              <a:rPr lang="en-US" dirty="0"/>
              <a:t>Final Draft and Schema Adjustments	</a:t>
            </a:r>
            <a:r>
              <a:rPr lang="en-US" dirty="0" smtClean="0"/>
              <a:t>	7/21/2015</a:t>
            </a:r>
            <a:endParaRPr lang="en-US" dirty="0"/>
          </a:p>
          <a:p>
            <a:r>
              <a:rPr lang="en-US" dirty="0"/>
              <a:t>Vote to Sponsor Ballot	</a:t>
            </a:r>
            <a:r>
              <a:rPr lang="en-US" dirty="0" smtClean="0"/>
              <a:t>		7/28/2015</a:t>
            </a:r>
            <a:endParaRPr lang="en-US" dirty="0"/>
          </a:p>
          <a:p>
            <a:r>
              <a:rPr lang="en-US" dirty="0"/>
              <a:t>Conduct Ballot	</a:t>
            </a:r>
            <a:r>
              <a:rPr lang="en-US" dirty="0" smtClean="0"/>
              <a:t>			8/11/2015</a:t>
            </a:r>
            <a:endParaRPr lang="en-US" dirty="0"/>
          </a:p>
          <a:p>
            <a:r>
              <a:rPr lang="en-US" dirty="0"/>
              <a:t>Ballot completes	</a:t>
            </a:r>
            <a:r>
              <a:rPr lang="en-US" dirty="0" smtClean="0"/>
              <a:t>			9/8/2015</a:t>
            </a:r>
            <a:endParaRPr lang="en-US" dirty="0"/>
          </a:p>
          <a:p>
            <a:r>
              <a:rPr lang="en-US" dirty="0"/>
              <a:t>Form Comment Resolution </a:t>
            </a:r>
            <a:r>
              <a:rPr lang="en-US" dirty="0" err="1"/>
              <a:t>subcom</a:t>
            </a:r>
            <a:r>
              <a:rPr lang="en-US" dirty="0"/>
              <a:t>	</a:t>
            </a:r>
            <a:r>
              <a:rPr lang="en-US" dirty="0" smtClean="0"/>
              <a:t>	9/22/2015</a:t>
            </a:r>
            <a:endParaRPr lang="en-US" dirty="0"/>
          </a:p>
          <a:p>
            <a:r>
              <a:rPr lang="en-US" dirty="0"/>
              <a:t>Suggested resolutions available	</a:t>
            </a:r>
            <a:r>
              <a:rPr lang="en-US" dirty="0" smtClean="0"/>
              <a:t>	10/20/2015</a:t>
            </a:r>
            <a:endParaRPr lang="en-US" dirty="0"/>
          </a:p>
          <a:p>
            <a:r>
              <a:rPr lang="en-US" dirty="0"/>
              <a:t>Vote for Recirculation Ballot	</a:t>
            </a:r>
            <a:r>
              <a:rPr lang="en-US" dirty="0" smtClean="0"/>
              <a:t>		10/27/2015</a:t>
            </a:r>
            <a:endParaRPr lang="en-US" dirty="0"/>
          </a:p>
          <a:p>
            <a:r>
              <a:rPr lang="en-US" dirty="0"/>
              <a:t>Conduct </a:t>
            </a:r>
            <a:r>
              <a:rPr lang="en-US" dirty="0" err="1"/>
              <a:t>Recirc</a:t>
            </a:r>
            <a:r>
              <a:rPr lang="en-US" dirty="0"/>
              <a:t> Ballot	</a:t>
            </a:r>
            <a:r>
              <a:rPr lang="en-US" dirty="0" smtClean="0"/>
              <a:t>		11/10/2015</a:t>
            </a:r>
            <a:endParaRPr lang="en-US" dirty="0"/>
          </a:p>
          <a:p>
            <a:r>
              <a:rPr lang="en-US" dirty="0"/>
              <a:t>Ballot completes	</a:t>
            </a:r>
            <a:r>
              <a:rPr lang="en-US" dirty="0" smtClean="0"/>
              <a:t>			11/24/2015</a:t>
            </a:r>
            <a:endParaRPr lang="en-US" dirty="0"/>
          </a:p>
          <a:p>
            <a:r>
              <a:rPr lang="en-US" dirty="0"/>
              <a:t>Suggested comment resolutions available	12/8/2015</a:t>
            </a:r>
          </a:p>
          <a:p>
            <a:r>
              <a:rPr lang="en-US" dirty="0"/>
              <a:t>Vote for </a:t>
            </a:r>
            <a:r>
              <a:rPr lang="en-US" dirty="0" err="1"/>
              <a:t>Recirc</a:t>
            </a:r>
            <a:r>
              <a:rPr lang="en-US" dirty="0"/>
              <a:t> Ballot	</a:t>
            </a:r>
            <a:r>
              <a:rPr lang="en-US" dirty="0" smtClean="0"/>
              <a:t>		1/5/2016</a:t>
            </a:r>
            <a:endParaRPr lang="en-US" dirty="0"/>
          </a:p>
          <a:p>
            <a:r>
              <a:rPr lang="en-US" dirty="0"/>
              <a:t>Conduct </a:t>
            </a:r>
            <a:r>
              <a:rPr lang="en-US" dirty="0" err="1"/>
              <a:t>Recirc</a:t>
            </a:r>
            <a:r>
              <a:rPr lang="en-US" dirty="0"/>
              <a:t> Ballot	</a:t>
            </a:r>
            <a:r>
              <a:rPr lang="en-US" dirty="0" smtClean="0"/>
              <a:t>		1/19/2016</a:t>
            </a:r>
            <a:endParaRPr lang="en-US" dirty="0"/>
          </a:p>
          <a:p>
            <a:r>
              <a:rPr lang="en-US" dirty="0"/>
              <a:t>Ballot completes	</a:t>
            </a:r>
            <a:r>
              <a:rPr lang="en-US" dirty="0" smtClean="0"/>
              <a:t>			2/2/2016</a:t>
            </a:r>
            <a:endParaRPr lang="en-US" dirty="0"/>
          </a:p>
          <a:p>
            <a:r>
              <a:rPr lang="en-US" dirty="0"/>
              <a:t>Approved by Standards Board	</a:t>
            </a:r>
            <a:r>
              <a:rPr lang="en-US" dirty="0" smtClean="0"/>
              <a:t>	3/1/2016</a:t>
            </a:r>
            <a:endParaRPr lang="en-US" dirty="0"/>
          </a:p>
          <a:p>
            <a:r>
              <a:rPr lang="en-US" dirty="0"/>
              <a:t>Reference implementation available	</a:t>
            </a:r>
            <a:r>
              <a:rPr lang="en-US" dirty="0" smtClean="0"/>
              <a:t>	12/15/2015</a:t>
            </a:r>
            <a:endParaRPr lang="en-US" dirty="0"/>
          </a:p>
          <a:p>
            <a:r>
              <a:rPr lang="en-US" dirty="0"/>
              <a:t>Certification available	</a:t>
            </a:r>
            <a:r>
              <a:rPr lang="en-US" dirty="0" smtClean="0"/>
              <a:t>		3/1/2016</a:t>
            </a:r>
            <a:endParaRPr lang="en-US" dirty="0"/>
          </a:p>
        </p:txBody>
      </p:sp>
    </p:spTree>
    <p:extLst>
      <p:ext uri="{BB962C8B-B14F-4D97-AF65-F5344CB8AC3E}">
        <p14:creationId xmlns:p14="http://schemas.microsoft.com/office/powerpoint/2010/main" val="3205902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None… Next one ??</a:t>
            </a:r>
          </a:p>
          <a:p>
            <a:r>
              <a:rPr lang="en-US" dirty="0" smtClean="0"/>
              <a:t>Inputs to 1900.1?</a:t>
            </a:r>
          </a:p>
        </p:txBody>
      </p:sp>
      <p:sp>
        <p:nvSpPr>
          <p:cNvPr id="4" name="Date Placeholder 3"/>
          <p:cNvSpPr>
            <a:spLocks noGrp="1"/>
          </p:cNvSpPr>
          <p:nvPr>
            <p:ph type="dt" sz="quarter" idx="10"/>
          </p:nvPr>
        </p:nvSpPr>
        <p:spPr/>
        <p:txBody>
          <a:bodyPr/>
          <a:lstStyle/>
          <a:p>
            <a:pPr>
              <a:defRPr/>
            </a:pPr>
            <a:fld id="{5C96C654-36A1-4569-BF91-438C23A5D740}"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a:t>
            </a:r>
            <a:r>
              <a:rPr sz="3200" dirty="0" smtClean="0"/>
              <a:t>Using Monthly </a:t>
            </a:r>
            <a:r>
              <a:rPr sz="3200" dirty="0" smtClean="0"/>
              <a:t>WG Meeting</a:t>
            </a:r>
            <a:br>
              <a:rPr sz="3200" dirty="0" smtClean="0"/>
            </a:br>
            <a:r>
              <a:rPr sz="3200" dirty="0" smtClean="0"/>
              <a:t>Electronic Meeting </a:t>
            </a:r>
            <a:r>
              <a:rPr sz="3200" dirty="0" smtClean="0"/>
              <a:t>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CA278BCE-7CF1-4951-885B-A59DD7FCF146}"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a:xfrm>
            <a:off x="381000" y="1219200"/>
            <a:ext cx="8229600" cy="4525963"/>
          </a:xfrm>
        </p:spPr>
        <p:txBody>
          <a:bodyPr/>
          <a:lstStyle/>
          <a:p>
            <a:r>
              <a:rPr dirty="0" err="1" smtClean="0"/>
              <a:t>WInnForum</a:t>
            </a:r>
            <a:r>
              <a:rPr dirty="0" smtClean="0"/>
              <a:t> 3.5 GHz stakeholders </a:t>
            </a:r>
          </a:p>
          <a:p>
            <a:pPr lvl="1"/>
            <a:r>
              <a:rPr lang="en-US" dirty="0" smtClean="0"/>
              <a:t>Tutorial on Aug 5</a:t>
            </a:r>
          </a:p>
          <a:p>
            <a:pPr lvl="1"/>
            <a:r>
              <a:rPr lang="en-US" dirty="0" err="1" smtClean="0"/>
              <a:t>WinnF</a:t>
            </a:r>
            <a:r>
              <a:rPr lang="en-US" dirty="0" smtClean="0"/>
              <a:t> meeting on Aug 6</a:t>
            </a:r>
            <a:endParaRPr dirty="0" smtClean="0"/>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3092B258-1733-4FBC-A4F3-B79F4B545EBC}"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All WG meetings in morning</a:t>
            </a:r>
          </a:p>
          <a:p>
            <a:r>
              <a:rPr lang="en-US" dirty="0" smtClean="0"/>
              <a:t>Ad </a:t>
            </a:r>
            <a:r>
              <a:rPr lang="en-US" dirty="0" err="1" smtClean="0"/>
              <a:t>Hocs</a:t>
            </a:r>
            <a:r>
              <a:rPr lang="en-US" dirty="0" smtClean="0"/>
              <a:t> in afternoon? </a:t>
            </a:r>
            <a:endParaRPr lang="en-US" dirty="0" smtClean="0"/>
          </a:p>
          <a:p>
            <a:r>
              <a:rPr lang="en-US" dirty="0" smtClean="0"/>
              <a:t>August WG </a:t>
            </a:r>
            <a:r>
              <a:rPr lang="en-US" dirty="0" smtClean="0"/>
              <a:t>meeting</a:t>
            </a:r>
            <a:r>
              <a:rPr lang="en-US" dirty="0"/>
              <a:t>?</a:t>
            </a:r>
            <a:endParaRPr lang="en-US" dirty="0" smtClean="0"/>
          </a:p>
        </p:txBody>
      </p:sp>
      <p:sp>
        <p:nvSpPr>
          <p:cNvPr id="4" name="Date Placeholder 3"/>
          <p:cNvSpPr>
            <a:spLocks noGrp="1"/>
          </p:cNvSpPr>
          <p:nvPr>
            <p:ph type="dt" sz="quarter" idx="10"/>
          </p:nvPr>
        </p:nvSpPr>
        <p:spPr/>
        <p:txBody>
          <a:bodyPr/>
          <a:lstStyle/>
          <a:p>
            <a:pPr>
              <a:defRPr/>
            </a:pPr>
            <a:fld id="{11FA8EB8-AD9B-41C5-82A2-8F23A9BE7C57}"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2AA3543F-706C-41F1-882B-657057D0B1B1}"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CB74DF3-9B28-4B02-B960-55E99BAE14D1}"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2A5C6204-374B-4EAA-B623-277BDEDD3E64}" type="datetime1">
              <a:rPr lang="en-US" smtClean="0"/>
              <a:t>7/25/2015</a:t>
            </a:fld>
            <a:endParaRPr lang="en-US"/>
          </a:p>
        </p:txBody>
      </p:sp>
      <p:sp>
        <p:nvSpPr>
          <p:cNvPr id="4" name="Footer Placeholder 3"/>
          <p:cNvSpPr>
            <a:spLocks noGrp="1"/>
          </p:cNvSpPr>
          <p:nvPr>
            <p:ph type="ftr" sz="quarter" idx="11"/>
          </p:nvPr>
        </p:nvSpPr>
        <p:spPr/>
        <p:txBody>
          <a:bodyPr/>
          <a:lstStyle/>
          <a:p>
            <a:pPr>
              <a:defRPr/>
            </a:pPr>
            <a:r>
              <a:rPr lang="en-US" smtClean="0"/>
              <a:t>Doc #: 5-15-0050-00-agen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124382"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2" name="Table 1"/>
          <p:cNvGraphicFramePr>
            <a:graphicFrameLocks noGrp="1"/>
          </p:cNvGraphicFramePr>
          <p:nvPr>
            <p:extLst>
              <p:ext uri="{D42A27DB-BD31-4B8C-83A1-F6EECF244321}">
                <p14:modId xmlns:p14="http://schemas.microsoft.com/office/powerpoint/2010/main" val="1076504824"/>
              </p:ext>
            </p:extLst>
          </p:nvPr>
        </p:nvGraphicFramePr>
        <p:xfrm>
          <a:off x="1761199" y="941380"/>
          <a:ext cx="4295546" cy="4525970"/>
        </p:xfrm>
        <a:graphic>
          <a:graphicData uri="http://schemas.openxmlformats.org/drawingml/2006/table">
            <a:tbl>
              <a:tblPr>
                <a:tableStyleId>{5C22544A-7EE6-4342-B048-85BDC9FD1C3A}</a:tableStyleId>
              </a:tblPr>
              <a:tblGrid>
                <a:gridCol w="500452"/>
                <a:gridCol w="500452"/>
                <a:gridCol w="563008"/>
                <a:gridCol w="646417"/>
                <a:gridCol w="750678"/>
                <a:gridCol w="1334539"/>
              </a:tblGrid>
              <a:tr h="450407">
                <a:tc>
                  <a:txBody>
                    <a:bodyPr/>
                    <a:lstStyle/>
                    <a:p>
                      <a:pPr algn="l" fontAlgn="b"/>
                      <a:r>
                        <a:rPr lang="en-US" sz="900" u="none" strike="noStrike">
                          <a:effectLst/>
                        </a:rPr>
                        <a:t>Last 2 WG Attend?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
        <p:nvSpPr>
          <p:cNvPr id="8" name="TextBox 1"/>
          <p:cNvSpPr txBox="1">
            <a:spLocks noChangeArrowheads="1"/>
          </p:cNvSpPr>
          <p:nvPr/>
        </p:nvSpPr>
        <p:spPr bwMode="auto">
          <a:xfrm>
            <a:off x="6096000" y="3101976"/>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a:t>
            </a:r>
            <a:r>
              <a:rPr dirty="0" smtClean="0"/>
              <a:t>Admin Agenda</a:t>
            </a:r>
            <a:endParaRPr dirty="0" smtClean="0"/>
          </a:p>
        </p:txBody>
      </p:sp>
      <p:sp>
        <p:nvSpPr>
          <p:cNvPr id="6147" name="Text Box 5040"/>
          <p:cNvSpPr txBox="1">
            <a:spLocks noChangeArrowheads="1"/>
          </p:cNvSpPr>
          <p:nvPr/>
        </p:nvSpPr>
        <p:spPr bwMode="auto">
          <a:xfrm>
            <a:off x="360363" y="609600"/>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a:t>
            </a:r>
            <a:r>
              <a:rPr lang="en-US" dirty="0" smtClean="0">
                <a:latin typeface="Times New Roman" pitchFamily="18" charset="0"/>
              </a:rPr>
              <a:t>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 Ad hoc moved to Plenary</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Prep for </a:t>
            </a:r>
            <a:r>
              <a:rPr lang="en-US" dirty="0" smtClean="0">
                <a:latin typeface="Times New Roman" pitchFamily="18" charset="0"/>
              </a:rPr>
              <a:t>Ballot</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err="1">
                <a:latin typeface="Times New Roman" pitchFamily="18" charset="0"/>
              </a:rPr>
              <a:t>etc</a:t>
            </a:r>
            <a:r>
              <a:rPr lang="en-US" dirty="0" smtClean="0">
                <a:latin typeface="Times New Roman" pitchFamily="18" charset="0"/>
              </a:rPr>
              <a:t>)</a:t>
            </a:r>
          </a:p>
          <a:p>
            <a:pPr lvl="1">
              <a:buFont typeface="Calibri" pitchFamily="34" charset="0"/>
              <a:buAutoNum type="alphaLcPeriod"/>
            </a:pPr>
            <a:r>
              <a:rPr lang="en-US" dirty="0">
                <a:latin typeface="Times New Roman" pitchFamily="18" charset="0"/>
              </a:rPr>
              <a:t>Discuss contribution to 1900.1</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Review of 1900.5 meeting schedule for week</a:t>
            </a:r>
          </a:p>
          <a:p>
            <a:pPr>
              <a:buFont typeface="Calibri" pitchFamily="34" charset="0"/>
              <a:buAutoNum type="arabicPeriod"/>
            </a:pPr>
            <a:r>
              <a:rPr lang="en-US" dirty="0" smtClean="0">
                <a:latin typeface="Times New Roman" pitchFamily="18" charset="0"/>
              </a:rPr>
              <a:t>Ad </a:t>
            </a:r>
            <a:r>
              <a:rPr lang="en-US" dirty="0">
                <a:latin typeface="Times New Roman" pitchFamily="18" charset="0"/>
              </a:rPr>
              <a:t>Hoc Planning</a:t>
            </a: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See schedule on following Page for further meetings…</a:t>
            </a:r>
            <a:endParaRPr lang="en-US" dirty="0">
              <a:latin typeface="Times New Roman" pitchFamily="18" charset="0"/>
            </a:endParaRPr>
          </a:p>
          <a:p>
            <a:pPr>
              <a:buFont typeface="Calibri" pitchFamily="34" charset="0"/>
              <a:buAutoNum type="arabicPeriod"/>
            </a:pPr>
            <a:endParaRPr lang="en-US" dirty="0">
              <a:latin typeface="Times New Roman" pitchFamily="18" charset="0"/>
            </a:endParaRPr>
          </a:p>
        </p:txBody>
      </p:sp>
      <p:sp>
        <p:nvSpPr>
          <p:cNvPr id="6148" name="TextBox 1"/>
          <p:cNvSpPr txBox="1">
            <a:spLocks noChangeArrowheads="1"/>
          </p:cNvSpPr>
          <p:nvPr/>
        </p:nvSpPr>
        <p:spPr bwMode="auto">
          <a:xfrm>
            <a:off x="4103255" y="5334000"/>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0F9ABA6B-5E49-435E-BBE2-475B67E73EE4}"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F58BAE17-80BF-4700-AB23-C906489E0784}"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142929" y="1436111"/>
            <a:ext cx="8858142" cy="4467225"/>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B6A15040-601C-4650-A805-A7345850CCD9}" type="datetime1">
              <a:rPr lang="en-US" smtClean="0"/>
              <a:t>7/25/2015</a:t>
            </a:fld>
            <a:endParaRPr lang="en-US"/>
          </a:p>
        </p:txBody>
      </p:sp>
      <p:sp>
        <p:nvSpPr>
          <p:cNvPr id="5" name="Footer Placeholder 4"/>
          <p:cNvSpPr>
            <a:spLocks noGrp="1"/>
          </p:cNvSpPr>
          <p:nvPr>
            <p:ph type="ftr" sz="quarter" idx="11"/>
          </p:nvPr>
        </p:nvSpPr>
        <p:spPr/>
        <p:txBody>
          <a:bodyPr/>
          <a:lstStyle/>
          <a:p>
            <a:pPr>
              <a:defRPr/>
            </a:pPr>
            <a:r>
              <a:rPr lang="en-US" smtClean="0"/>
              <a:t>Doc #: 5-15-0050-00-agen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E0FEC48-AB66-4464-8AD9-1C7F7330631F}"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F210C49-1175-4D7A-8765-5E9E78CC6AFB}" type="datetime1">
              <a:rPr lang="en-US" smtClean="0"/>
              <a:t>7/25/2015</a:t>
            </a:fld>
            <a:endParaRPr lang="en-US"/>
          </a:p>
        </p:txBody>
      </p:sp>
      <p:sp>
        <p:nvSpPr>
          <p:cNvPr id="3" name="Footer Placeholder 2"/>
          <p:cNvSpPr>
            <a:spLocks noGrp="1"/>
          </p:cNvSpPr>
          <p:nvPr>
            <p:ph type="ftr" sz="quarter" idx="11"/>
          </p:nvPr>
        </p:nvSpPr>
        <p:spPr/>
        <p:txBody>
          <a:bodyPr/>
          <a:lstStyle/>
          <a:p>
            <a:pPr>
              <a:defRPr/>
            </a:pPr>
            <a:r>
              <a:rPr lang="en-US" smtClean="0"/>
              <a:t>Doc #: 5-15-0050-00-agen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6778</TotalTime>
  <Words>1549</Words>
  <Application>Microsoft Office PowerPoint</Application>
  <PresentationFormat>On-screen Show (4:3)</PresentationFormat>
  <Paragraphs>390</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Rules</vt:lpstr>
      <vt:lpstr>Current Membership</vt:lpstr>
      <vt:lpstr> Draft Admin Agenda</vt:lpstr>
      <vt:lpstr>Draft Schedule for General Meetings</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Working Schedule for 1900.5.1</vt:lpstr>
      <vt:lpstr>Current Issues for 1900.5.2</vt:lpstr>
      <vt:lpstr>Balloting Process</vt:lpstr>
      <vt:lpstr>Current Ballot Pool Status</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169</cp:revision>
  <dcterms:created xsi:type="dcterms:W3CDTF">2013-08-13T02:52:21Z</dcterms:created>
  <dcterms:modified xsi:type="dcterms:W3CDTF">2015-07-25T05:31:35Z</dcterms:modified>
</cp:coreProperties>
</file>