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13" r:id="rId5"/>
    <p:sldId id="332" r:id="rId6"/>
    <p:sldId id="317" r:id="rId7"/>
    <p:sldId id="352" r:id="rId8"/>
    <p:sldId id="353" r:id="rId9"/>
    <p:sldId id="354" r:id="rId10"/>
    <p:sldId id="355" r:id="rId11"/>
    <p:sldId id="307" r:id="rId12"/>
    <p:sldId id="336" r:id="rId13"/>
    <p:sldId id="348" r:id="rId14"/>
    <p:sldId id="335" r:id="rId15"/>
    <p:sldId id="357" r:id="rId16"/>
    <p:sldId id="356" r:id="rId17"/>
    <p:sldId id="349" r:id="rId18"/>
    <p:sldId id="344" r:id="rId19"/>
    <p:sldId id="346" r:id="rId20"/>
    <p:sldId id="347" r:id="rId21"/>
    <p:sldId id="350" r:id="rId22"/>
    <p:sldId id="35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9AEFC3D-F477-407B-9185-17ADC020ECBA}" type="datetime1">
              <a:rPr lang="en-US" smtClean="0"/>
              <a:t>7/6/2015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E8188E-B0B0-4090-B428-F5FEF5D2355D}" type="datetime1">
              <a:rPr lang="en-US" smtClean="0"/>
              <a:t>7/6/2015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2D86F0-CDA6-42DA-8148-C1BC67E16FA5}" type="datetime1">
              <a:rPr lang="en-US" smtClean="0"/>
              <a:t>7/6/2015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19F674-1F90-4258-A331-0DAABCA7414F}" type="datetime1">
              <a:rPr lang="en-US" smtClean="0"/>
              <a:t>7/6/2015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DB1BFED-D204-403C-BB98-96A24D801BB7}" type="datetime1">
              <a:rPr lang="en-US" smtClean="0"/>
              <a:t>7/6/2015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9D6EED-0177-4EAD-99CF-6C8AC110A893}" type="datetime1">
              <a:rPr lang="en-US" smtClean="0"/>
              <a:t>7/6/2015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F02AC8-EBD4-4DA1-9F7A-5CD1A4E1BAFA}" type="datetime1">
              <a:rPr lang="en-US" smtClean="0"/>
              <a:t>7/6/2015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736A76-49E8-45BB-86A9-C5409FDC9BDE}" type="datetime1">
              <a:rPr lang="en-US" smtClean="0"/>
              <a:t>7/6/2015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E6CA64-AC4D-4D22-BFD3-99FA6A4DB1A3}" type="datetime1">
              <a:rPr lang="en-US" smtClean="0"/>
              <a:t>7/6/2015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5AEA550-A21E-459A-8C5F-CA6B06567DF0}" type="datetime1">
              <a:rPr lang="en-US" smtClean="0"/>
              <a:t>7/6/2015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0C7FEE-80D6-446B-878A-3A1E4DCAA34C}" type="datetime1">
              <a:rPr lang="en-US" smtClean="0"/>
              <a:t>7/6/2015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D012565-CBFE-4855-B1C5-0EDFC4EDBAEC}" type="datetime1">
              <a:rPr lang="en-US" smtClean="0"/>
              <a:t>7/6/2015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5-15-0046-01-agen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354108A-CCD8-49DF-896A-78FAF19D1390}" type="datetime1">
              <a:rPr lang="en-US" smtClean="0">
                <a:solidFill>
                  <a:srgbClr val="000099"/>
                </a:solidFill>
              </a:rPr>
              <a:t>7/6/2015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0086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7</a:t>
            </a:r>
            <a:r>
              <a:rPr lang="en-US" sz="1200" b="1" dirty="0" smtClean="0">
                <a:latin typeface="Arial" pitchFamily="34" charset="0"/>
                <a:cs typeface="Times New Roman" pitchFamily="18" charset="0"/>
              </a:rPr>
              <a:t>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6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5-15-0046-01-agen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5-15-0046-01-agen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AC52801-0E36-4EED-BB64-83A948FA3CC3}"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lang="en-US" b="1" dirty="0" smtClean="0"/>
              <a:t>5-15-0038-00, 5-15-0039-01, 5-15-0040-01, 5-15-0041-01, 5-15-0044-00</a:t>
            </a:r>
            <a:endParaRPr lang="en-US" dirty="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539ED3DF-1A6F-4284-BCC6-FD9CB71A3741}"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1"/>
            <a:r>
              <a:rPr lang="en-US" dirty="0" smtClean="0"/>
              <a:t>Is on NESCOM Agenda for September (Tokyo)</a:t>
            </a:r>
            <a:endParaRPr dirty="0" smtClean="0"/>
          </a:p>
        </p:txBody>
      </p:sp>
      <p:sp>
        <p:nvSpPr>
          <p:cNvPr id="4" name="Date Placeholder 3"/>
          <p:cNvSpPr>
            <a:spLocks noGrp="1"/>
          </p:cNvSpPr>
          <p:nvPr>
            <p:ph type="dt" sz="quarter" idx="10"/>
          </p:nvPr>
        </p:nvSpPr>
        <p:spPr/>
        <p:txBody>
          <a:bodyPr/>
          <a:lstStyle/>
          <a:p>
            <a:pPr>
              <a:defRPr/>
            </a:pPr>
            <a:fld id="{29FE59D0-E6E6-4295-B9A2-80B6A1457640}"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smtClean="0"/>
              <a:t>Complete Draft for Clause 4					7/15</a:t>
            </a:r>
          </a:p>
          <a:p>
            <a:r>
              <a:rPr sz="1400" smtClean="0"/>
              <a:t>Complete Draft for Clause 5					10/15</a:t>
            </a:r>
          </a:p>
          <a:p>
            <a:r>
              <a:rPr sz="1400" smtClean="0"/>
              <a:t>Complete Draft for Clause 6					1/16</a:t>
            </a:r>
          </a:p>
          <a:p>
            <a:r>
              <a:rPr sz="1400" smtClean="0"/>
              <a:t>Complete Draft for Clause 7					3/16</a:t>
            </a:r>
          </a:p>
          <a:p>
            <a:r>
              <a:rPr sz="1400" smtClean="0"/>
              <a:t>Annex A						6/16</a:t>
            </a:r>
          </a:p>
          <a:p>
            <a:r>
              <a:rPr sz="1400" smtClean="0"/>
              <a:t>First WG Ballot						6/16</a:t>
            </a:r>
          </a:p>
          <a:p>
            <a:r>
              <a:rPr sz="1400" smtClean="0"/>
              <a:t>WG Recirc						8/16</a:t>
            </a:r>
          </a:p>
          <a:p>
            <a:r>
              <a:rPr sz="1400" smtClean="0"/>
              <a:t>WG Recirc 2						10/16</a:t>
            </a:r>
          </a:p>
          <a:p>
            <a:r>
              <a:rPr sz="1400" smtClean="0"/>
              <a:t>Sponsor Ballot						1/17</a:t>
            </a:r>
          </a:p>
          <a:p>
            <a:r>
              <a:rPr sz="1400" smtClean="0"/>
              <a:t>Sponsor Recirc						3/17</a:t>
            </a:r>
          </a:p>
          <a:p>
            <a:r>
              <a:rPr sz="1400" smtClean="0"/>
              <a:t>Sponsor Recirc 2						5/17</a:t>
            </a:r>
          </a:p>
          <a:p>
            <a:r>
              <a:rPr sz="1400" smtClean="0"/>
              <a:t>Submit to REVCOM						6/17</a:t>
            </a:r>
          </a:p>
          <a:p>
            <a:endParaRPr sz="1400" smtClean="0"/>
          </a:p>
          <a:p>
            <a:endParaRPr sz="1400" smtClean="0"/>
          </a:p>
        </p:txBody>
      </p:sp>
      <p:sp>
        <p:nvSpPr>
          <p:cNvPr id="4" name="Date Placeholder 3"/>
          <p:cNvSpPr>
            <a:spLocks noGrp="1"/>
          </p:cNvSpPr>
          <p:nvPr>
            <p:ph type="dt" sz="quarter" idx="10"/>
          </p:nvPr>
        </p:nvSpPr>
        <p:spPr/>
        <p:txBody>
          <a:bodyPr/>
          <a:lstStyle/>
          <a:p>
            <a:pPr>
              <a:defRPr/>
            </a:pPr>
            <a:fld id="{09590C66-05C5-42D9-8BC1-1117C8B1819C}"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13</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Issues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a:t>
            </a:r>
          </a:p>
          <a:p>
            <a:pPr lvl="1"/>
            <a:r>
              <a:rPr lang="en-US" dirty="0" smtClean="0"/>
              <a:t>Sent (&gt;70 responses)</a:t>
            </a:r>
          </a:p>
          <a:p>
            <a:pPr lvl="1"/>
            <a:r>
              <a:rPr lang="en-US" dirty="0" smtClean="0"/>
              <a:t>Pool looks balanced</a:t>
            </a:r>
          </a:p>
          <a:p>
            <a:pPr lvl="1"/>
            <a:r>
              <a:rPr lang="en-US" dirty="0" smtClean="0"/>
              <a:t>Request to extend ballot close from July 9</a:t>
            </a:r>
            <a:r>
              <a:rPr lang="en-US" baseline="30000" dirty="0" smtClean="0"/>
              <a:t>th</a:t>
            </a:r>
            <a:r>
              <a:rPr lang="en-US" dirty="0" smtClean="0"/>
              <a:t> to August 14</a:t>
            </a:r>
            <a:r>
              <a:rPr lang="en-US" baseline="30000" dirty="0" smtClean="0"/>
              <a:t>th</a:t>
            </a:r>
            <a:r>
              <a:rPr lang="en-US" dirty="0" smtClean="0"/>
              <a:t> (if no conflict with IEEE procedure)</a:t>
            </a:r>
          </a:p>
          <a:p>
            <a:pPr lvl="2"/>
            <a:r>
              <a:rPr lang="en-US" dirty="0" smtClean="0"/>
              <a:t>Will slip actual ballot of needed to accommodate</a:t>
            </a:r>
          </a:p>
          <a:p>
            <a:r>
              <a:rPr dirty="0" smtClean="0"/>
              <a:t>Draft Update</a:t>
            </a:r>
          </a:p>
          <a:p>
            <a:r>
              <a:rPr dirty="0" smtClean="0"/>
              <a:t>Schema Update</a:t>
            </a:r>
          </a:p>
          <a:p>
            <a:r>
              <a:rPr dirty="0" smtClean="0"/>
              <a:t>NIEM compatibility</a:t>
            </a:r>
          </a:p>
        </p:txBody>
      </p:sp>
      <p:sp>
        <p:nvSpPr>
          <p:cNvPr id="4" name="Date Placeholder 3"/>
          <p:cNvSpPr>
            <a:spLocks noGrp="1"/>
          </p:cNvSpPr>
          <p:nvPr>
            <p:ph type="dt" sz="quarter" idx="10"/>
          </p:nvPr>
        </p:nvSpPr>
        <p:spPr/>
        <p:txBody>
          <a:bodyPr/>
          <a:lstStyle/>
          <a:p>
            <a:pPr>
              <a:defRPr/>
            </a:pPr>
            <a:fld id="{BB49D8D6-CA70-45F5-A7FC-D426E5DC7314}"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Balloting Process</a:t>
            </a:r>
            <a:endParaRPr lang="en-US" dirty="0"/>
          </a:p>
        </p:txBody>
      </p:sp>
      <p:sp>
        <p:nvSpPr>
          <p:cNvPr id="4" name="Date Placeholder 3"/>
          <p:cNvSpPr>
            <a:spLocks noGrp="1"/>
          </p:cNvSpPr>
          <p:nvPr>
            <p:ph type="dt" sz="half" idx="10"/>
          </p:nvPr>
        </p:nvSpPr>
        <p:spPr/>
        <p:txBody>
          <a:bodyPr/>
          <a:lstStyle/>
          <a:p>
            <a:pPr>
              <a:defRPr/>
            </a:pPr>
            <a:fld id="{E39DD927-468F-4B1B-8A1E-DCCED86A3455}"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pic>
        <p:nvPicPr>
          <p:cNvPr id="7" name="Picture 6"/>
          <p:cNvPicPr>
            <a:picLocks noChangeAspect="1"/>
          </p:cNvPicPr>
          <p:nvPr/>
        </p:nvPicPr>
        <p:blipFill>
          <a:blip r:embed="rId2"/>
          <a:stretch>
            <a:fillRect/>
          </a:stretch>
        </p:blipFill>
        <p:spPr>
          <a:xfrm>
            <a:off x="228600" y="1295400"/>
            <a:ext cx="8458200" cy="4657725"/>
          </a:xfrm>
          <a:prstGeom prst="rect">
            <a:avLst/>
          </a:prstGeom>
        </p:spPr>
      </p:pic>
    </p:spTree>
    <p:extLst>
      <p:ext uri="{BB962C8B-B14F-4D97-AF65-F5344CB8AC3E}">
        <p14:creationId xmlns:p14="http://schemas.microsoft.com/office/powerpoint/2010/main" val="360132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0DBDC7B1-09CF-444F-A323-68C44A59EC2D}"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
        <p:nvSpPr>
          <p:cNvPr id="8" name="Rectangle 7"/>
          <p:cNvSpPr/>
          <p:nvPr/>
        </p:nvSpPr>
        <p:spPr>
          <a:xfrm>
            <a:off x="833582" y="961806"/>
            <a:ext cx="7848600" cy="5339923"/>
          </a:xfrm>
          <a:prstGeom prst="rect">
            <a:avLst/>
          </a:prstGeom>
        </p:spPr>
        <p:txBody>
          <a:bodyPr wrap="square">
            <a:spAutoFit/>
          </a:bodyPr>
          <a:lstStyle/>
          <a:p>
            <a:endParaRPr lang="en-US" sz="1100" dirty="0"/>
          </a:p>
          <a:p>
            <a:r>
              <a:rPr lang="en-US" sz="1000" dirty="0" smtClean="0">
                <a:latin typeface="Courier New" panose="02070309020205020404" pitchFamily="49" charset="0"/>
                <a:cs typeface="Courier New" panose="02070309020205020404" pitchFamily="49" charset="0"/>
              </a:rPr>
              <a:t>Classification  			Eligible Voters   Percent</a:t>
            </a:r>
            <a:endParaRPr lang="en-US" sz="1000" dirty="0">
              <a:latin typeface="Courier New" panose="02070309020205020404" pitchFamily="49" charset="0"/>
              <a:cs typeface="Courier New" panose="02070309020205020404" pitchFamily="49" charset="0"/>
            </a:endParaRP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Academic - Other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Academic - Researcher </a:t>
            </a:r>
            <a:r>
              <a:rPr lang="en-US" sz="1000" dirty="0" smtClean="0">
                <a:latin typeface="Courier New" panose="02070309020205020404" pitchFamily="49" charset="0"/>
                <a:cs typeface="Courier New" panose="02070309020205020404" pitchFamily="49" charset="0"/>
              </a:rPr>
              <a:t>			 7  		 9.5</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Academic - Student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Academic - Teacher </a:t>
            </a:r>
            <a:r>
              <a:rPr lang="en-US" sz="1000" dirty="0" smtClean="0">
                <a:latin typeface="Courier New" panose="02070309020205020404" pitchFamily="49" charset="0"/>
                <a:cs typeface="Courier New" panose="02070309020205020404" pitchFamily="49" charset="0"/>
              </a:rPr>
              <a:t>			 3  		 4.1</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Consulting </a:t>
            </a:r>
            <a:r>
              <a:rPr lang="en-US" sz="1000" dirty="0" smtClean="0">
                <a:latin typeface="Courier New" panose="02070309020205020404" pitchFamily="49" charset="0"/>
                <a:cs typeface="Courier New" panose="02070309020205020404" pitchFamily="49" charset="0"/>
              </a:rPr>
              <a:t>				11		14.9</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Distributor/Retailer/Reseller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General Interest </a:t>
            </a:r>
            <a:r>
              <a:rPr lang="en-US" sz="1000" dirty="0" smtClean="0">
                <a:latin typeface="Courier New" panose="02070309020205020404" pitchFamily="49" charset="0"/>
                <a:cs typeface="Courier New" panose="02070309020205020404" pitchFamily="49" charset="0"/>
              </a:rPr>
              <a:t>			16  		21.6</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Government - Defense/Military </a:t>
            </a:r>
            <a:r>
              <a:rPr lang="en-US" sz="1000" dirty="0" smtClean="0">
                <a:latin typeface="Courier New" panose="02070309020205020404" pitchFamily="49" charset="0"/>
                <a:cs typeface="Courier New" panose="02070309020205020404" pitchFamily="49" charset="0"/>
              </a:rPr>
              <a:t>		 4  		 5.4</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Government - Other </a:t>
            </a:r>
            <a:r>
              <a:rPr lang="en-US" sz="1000" dirty="0" smtClean="0">
                <a:latin typeface="Courier New" panose="02070309020205020404" pitchFamily="49" charset="0"/>
                <a:cs typeface="Courier New" panose="02070309020205020404" pitchFamily="49" charset="0"/>
              </a:rPr>
              <a:t>			 2  		 2.7</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Government - Regulatory Agency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Insurance/ Risk Management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NGO </a:t>
            </a:r>
            <a:r>
              <a:rPr lang="en-US" sz="1000" dirty="0">
                <a:latin typeface="Courier New" panose="02070309020205020404" pitchFamily="49" charset="0"/>
                <a:cs typeface="Courier New" panose="02070309020205020404" pitchFamily="49" charset="0"/>
              </a:rPr>
              <a:t>/ Advocacy Group </a:t>
            </a:r>
            <a:r>
              <a:rPr lang="en-US" sz="1000" dirty="0" smtClean="0">
                <a:latin typeface="Courier New" panose="02070309020205020404" pitchFamily="49" charset="0"/>
                <a:cs typeface="Courier New" panose="02070309020205020404" pitchFamily="49" charset="0"/>
              </a:rPr>
              <a:t>			 1  		 1.4</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Producer - Component </a:t>
            </a:r>
            <a:r>
              <a:rPr lang="en-US" sz="1000" dirty="0" smtClean="0">
                <a:latin typeface="Courier New" panose="02070309020205020404" pitchFamily="49" charset="0"/>
                <a:cs typeface="Courier New" panose="02070309020205020404" pitchFamily="49" charset="0"/>
              </a:rPr>
              <a:t>			 3  		 4.1</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Producer - Other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Producer - Software </a:t>
            </a:r>
            <a:r>
              <a:rPr lang="en-US" sz="1000" dirty="0" smtClean="0">
                <a:latin typeface="Courier New" panose="02070309020205020404" pitchFamily="49" charset="0"/>
                <a:cs typeface="Courier New" panose="02070309020205020404" pitchFamily="49" charset="0"/>
              </a:rPr>
              <a:t>			 3  		 4.1</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Producer - System / Manufacturer </a:t>
            </a:r>
            <a:r>
              <a:rPr lang="en-US" sz="1000" dirty="0" smtClean="0">
                <a:latin typeface="Courier New" panose="02070309020205020404" pitchFamily="49" charset="0"/>
                <a:cs typeface="Courier New" panose="02070309020205020404" pitchFamily="49" charset="0"/>
              </a:rPr>
              <a:t>		 8  		10.8</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Prof. </a:t>
            </a:r>
            <a:r>
              <a:rPr lang="en-US" sz="1000" dirty="0">
                <a:latin typeface="Courier New" panose="02070309020205020404" pitchFamily="49" charset="0"/>
                <a:cs typeface="Courier New" panose="02070309020205020404" pitchFamily="49" charset="0"/>
              </a:rPr>
              <a:t>Association / </a:t>
            </a:r>
            <a:r>
              <a:rPr lang="en-US" sz="1000" dirty="0" smtClean="0">
                <a:latin typeface="Courier New" panose="02070309020205020404" pitchFamily="49" charset="0"/>
                <a:cs typeface="Courier New" panose="02070309020205020404" pitchFamily="49" charset="0"/>
              </a:rPr>
              <a:t>Prof. </a:t>
            </a:r>
            <a:r>
              <a:rPr lang="en-US" sz="1000" dirty="0">
                <a:latin typeface="Courier New" panose="02070309020205020404" pitchFamily="49" charset="0"/>
                <a:cs typeface="Courier New" panose="02070309020205020404" pitchFamily="49" charset="0"/>
              </a:rPr>
              <a:t>Society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Research </a:t>
            </a:r>
            <a:r>
              <a:rPr lang="en-US" sz="1000" dirty="0" smtClean="0">
                <a:latin typeface="Courier New" panose="02070309020205020404" pitchFamily="49" charset="0"/>
                <a:cs typeface="Courier New" panose="02070309020205020404" pitchFamily="49" charset="0"/>
              </a:rPr>
              <a:t>				 7  		 9.5</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Serv. </a:t>
            </a:r>
            <a:r>
              <a:rPr lang="en-US" sz="1000" dirty="0">
                <a:latin typeface="Courier New" panose="02070309020205020404" pitchFamily="49" charset="0"/>
                <a:cs typeface="Courier New" panose="02070309020205020404" pitchFamily="49" charset="0"/>
              </a:rPr>
              <a:t>Provider - Design Services </a:t>
            </a:r>
            <a:r>
              <a:rPr lang="en-US" sz="1000" dirty="0" smtClean="0">
                <a:latin typeface="Courier New" panose="02070309020205020404" pitchFamily="49" charset="0"/>
                <a:cs typeface="Courier New" panose="02070309020205020404" pitchFamily="49" charset="0"/>
              </a:rPr>
              <a:t> 		 1  		 1.4</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Serv. </a:t>
            </a:r>
            <a:r>
              <a:rPr lang="en-US" sz="1000" dirty="0">
                <a:latin typeface="Courier New" panose="02070309020205020404" pitchFamily="49" charset="0"/>
                <a:cs typeface="Courier New" panose="02070309020205020404" pitchFamily="49" charset="0"/>
              </a:rPr>
              <a:t>Provider </a:t>
            </a:r>
            <a:r>
              <a:rPr lang="en-US" sz="1000" dirty="0" smtClean="0">
                <a:latin typeface="Courier New" panose="02070309020205020404" pitchFamily="49" charset="0"/>
                <a:cs typeface="Courier New" panose="02070309020205020404" pitchFamily="49" charset="0"/>
              </a:rPr>
              <a:t>– Doc. </a:t>
            </a:r>
            <a:r>
              <a:rPr lang="en-US" sz="1000" dirty="0">
                <a:latin typeface="Courier New" panose="02070309020205020404" pitchFamily="49" charset="0"/>
                <a:cs typeface="Courier New" panose="02070309020205020404" pitchFamily="49" charset="0"/>
              </a:rPr>
              <a:t>Services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Serv. </a:t>
            </a:r>
            <a:r>
              <a:rPr lang="en-US" sz="1000" dirty="0">
                <a:latin typeface="Courier New" panose="02070309020205020404" pitchFamily="49" charset="0"/>
                <a:cs typeface="Courier New" panose="02070309020205020404" pitchFamily="49" charset="0"/>
              </a:rPr>
              <a:t>Provider </a:t>
            </a:r>
            <a:r>
              <a:rPr lang="en-US" sz="1000" dirty="0" smtClean="0">
                <a:latin typeface="Courier New" panose="02070309020205020404" pitchFamily="49" charset="0"/>
                <a:cs typeface="Courier New" panose="02070309020205020404" pitchFamily="49" charset="0"/>
              </a:rPr>
              <a:t>– Recycle Services 		 0  		 0.0</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Serv. </a:t>
            </a:r>
            <a:r>
              <a:rPr lang="en-US" sz="1000" dirty="0">
                <a:latin typeface="Courier New" panose="02070309020205020404" pitchFamily="49" charset="0"/>
                <a:cs typeface="Courier New" panose="02070309020205020404" pitchFamily="49" charset="0"/>
              </a:rPr>
              <a:t>Provider - Testing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Serv. </a:t>
            </a:r>
            <a:r>
              <a:rPr lang="en-US" sz="1000" dirty="0">
                <a:latin typeface="Courier New" panose="02070309020205020404" pitchFamily="49" charset="0"/>
                <a:cs typeface="Courier New" panose="02070309020205020404" pitchFamily="49" charset="0"/>
              </a:rPr>
              <a:t>Provider - Training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SDO 				 1  		 1.4</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Supplier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Trade </a:t>
            </a:r>
            <a:r>
              <a:rPr lang="en-US" sz="1000" dirty="0" smtClean="0">
                <a:latin typeface="Courier New" panose="02070309020205020404" pitchFamily="49" charset="0"/>
                <a:cs typeface="Courier New" panose="02070309020205020404" pitchFamily="49" charset="0"/>
              </a:rPr>
              <a:t>Association/Group/Consortium 		 3  		 4.1</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User - Consumer </a:t>
            </a:r>
            <a:r>
              <a:rPr lang="en-US" sz="1000" dirty="0" smtClean="0">
                <a:latin typeface="Courier New" panose="02070309020205020404" pitchFamily="49" charset="0"/>
                <a:cs typeface="Courier New" panose="02070309020205020404" pitchFamily="49" charset="0"/>
              </a:rPr>
              <a:t>			 2  		 2.7</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User - Industrial </a:t>
            </a:r>
            <a:r>
              <a:rPr lang="en-US" sz="1000" dirty="0" smtClean="0">
                <a:latin typeface="Courier New" panose="02070309020205020404" pitchFamily="49" charset="0"/>
                <a:cs typeface="Courier New" panose="02070309020205020404" pitchFamily="49" charset="0"/>
              </a:rPr>
              <a:t>			 1  		 1.4</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User - Labor </a:t>
            </a:r>
            <a:r>
              <a:rPr lang="en-US" sz="1000" dirty="0" smtClean="0">
                <a:latin typeface="Courier New" panose="02070309020205020404" pitchFamily="49" charset="0"/>
                <a:cs typeface="Courier New" panose="02070309020205020404" pitchFamily="49" charset="0"/>
              </a:rPr>
              <a:t>			 0  		 0.0</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User - Other </a:t>
            </a:r>
            <a:r>
              <a:rPr lang="en-US" sz="1000" dirty="0" smtClean="0">
                <a:latin typeface="Courier New" panose="02070309020205020404" pitchFamily="49" charset="0"/>
                <a:cs typeface="Courier New" panose="02070309020205020404" pitchFamily="49" charset="0"/>
              </a:rPr>
              <a:t>			 1  		 1.4</a:t>
            </a:r>
            <a:r>
              <a:rPr lang="en-US" sz="1000" dirty="0">
                <a:latin typeface="Courier New" panose="02070309020205020404" pitchFamily="49" charset="0"/>
                <a:cs typeface="Courier New" panose="02070309020205020404" pitchFamily="49" charset="0"/>
              </a:rPr>
              <a:t>% </a:t>
            </a:r>
          </a:p>
          <a:p>
            <a:r>
              <a:rPr lang="en-US" sz="1000" b="1" dirty="0" smtClean="0">
                <a:latin typeface="Courier New" panose="02070309020205020404" pitchFamily="49" charset="0"/>
                <a:cs typeface="Courier New" panose="02070309020205020404" pitchFamily="49" charset="0"/>
              </a:rPr>
              <a:t>Total				74  	           100.0</a:t>
            </a:r>
            <a:r>
              <a:rPr lang="en-US" sz="10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507304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463"/>
            <a:ext cx="8229600" cy="1143000"/>
          </a:xfrm>
        </p:spPr>
        <p:txBody>
          <a:bodyPr/>
          <a:lstStyle/>
          <a:p>
            <a:r>
              <a:rPr smtClean="0"/>
              <a:t>Working Schedule for 1900.5.2</a:t>
            </a:r>
          </a:p>
        </p:txBody>
      </p:sp>
      <p:sp>
        <p:nvSpPr>
          <p:cNvPr id="4" name="Date Placeholder 3"/>
          <p:cNvSpPr>
            <a:spLocks noGrp="1"/>
          </p:cNvSpPr>
          <p:nvPr>
            <p:ph type="dt" sz="quarter" idx="10"/>
          </p:nvPr>
        </p:nvSpPr>
        <p:spPr/>
        <p:txBody>
          <a:bodyPr/>
          <a:lstStyle/>
          <a:p>
            <a:pPr>
              <a:defRPr/>
            </a:pPr>
            <a:fld id="{1E5247AC-E20F-4F04-8CE8-5733EBA378E5}"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19EBB09C-056E-4E38-ABB1-1752CAAA2F05}" type="slidenum">
              <a:rPr lang="en-US" smtClean="0"/>
              <a:pPr>
                <a:defRPr/>
              </a:pPr>
              <a:t>17</a:t>
            </a:fld>
            <a:endParaRPr lang="en-US"/>
          </a:p>
        </p:txBody>
      </p:sp>
      <p:sp>
        <p:nvSpPr>
          <p:cNvPr id="11" name="Rectangle 10"/>
          <p:cNvSpPr/>
          <p:nvPr/>
        </p:nvSpPr>
        <p:spPr>
          <a:xfrm>
            <a:off x="914400" y="1160463"/>
            <a:ext cx="6096000" cy="4801314"/>
          </a:xfrm>
          <a:prstGeom prst="rect">
            <a:avLst/>
          </a:prstGeom>
        </p:spPr>
        <p:txBody>
          <a:bodyPr wrap="square">
            <a:spAutoFit/>
          </a:bodyPr>
          <a:lstStyle/>
          <a:p>
            <a:r>
              <a:rPr lang="en-US" dirty="0"/>
              <a:t>Form Ballot Pool (Send Ballot Invitation)	6/6/2015</a:t>
            </a:r>
          </a:p>
          <a:p>
            <a:r>
              <a:rPr lang="en-US" dirty="0"/>
              <a:t>Final Draft and Schema Adjustments	</a:t>
            </a:r>
            <a:r>
              <a:rPr lang="en-US" dirty="0" smtClean="0"/>
              <a:t>	7/21/2015</a:t>
            </a:r>
            <a:endParaRPr lang="en-US" dirty="0"/>
          </a:p>
          <a:p>
            <a:r>
              <a:rPr lang="en-US" dirty="0"/>
              <a:t>Vote to Sponsor Ballot	</a:t>
            </a:r>
            <a:r>
              <a:rPr lang="en-US" dirty="0" smtClean="0"/>
              <a:t>		7/28/2015</a:t>
            </a:r>
            <a:endParaRPr lang="en-US" dirty="0"/>
          </a:p>
          <a:p>
            <a:r>
              <a:rPr lang="en-US" dirty="0"/>
              <a:t>Conduct Ballot	</a:t>
            </a:r>
            <a:r>
              <a:rPr lang="en-US" dirty="0" smtClean="0"/>
              <a:t>			8/11/2015</a:t>
            </a:r>
            <a:endParaRPr lang="en-US" dirty="0"/>
          </a:p>
          <a:p>
            <a:r>
              <a:rPr lang="en-US" dirty="0"/>
              <a:t>Ballot completes	</a:t>
            </a:r>
            <a:r>
              <a:rPr lang="en-US" dirty="0" smtClean="0"/>
              <a:t>			9/8/2015</a:t>
            </a:r>
            <a:endParaRPr lang="en-US" dirty="0"/>
          </a:p>
          <a:p>
            <a:r>
              <a:rPr lang="en-US" dirty="0"/>
              <a:t>Form Comment Resolution </a:t>
            </a:r>
            <a:r>
              <a:rPr lang="en-US" dirty="0" err="1"/>
              <a:t>subcom</a:t>
            </a:r>
            <a:r>
              <a:rPr lang="en-US" dirty="0"/>
              <a:t>	</a:t>
            </a:r>
            <a:r>
              <a:rPr lang="en-US" dirty="0" smtClean="0"/>
              <a:t>	9/22/2015</a:t>
            </a:r>
            <a:endParaRPr lang="en-US" dirty="0"/>
          </a:p>
          <a:p>
            <a:r>
              <a:rPr lang="en-US" dirty="0"/>
              <a:t>Suggested resolutions available	</a:t>
            </a:r>
            <a:r>
              <a:rPr lang="en-US" dirty="0" smtClean="0"/>
              <a:t>	10/20/2015</a:t>
            </a:r>
            <a:endParaRPr lang="en-US" dirty="0"/>
          </a:p>
          <a:p>
            <a:r>
              <a:rPr lang="en-US" dirty="0"/>
              <a:t>Vote for Recirculation Ballot	</a:t>
            </a:r>
            <a:r>
              <a:rPr lang="en-US" dirty="0" smtClean="0"/>
              <a:t>		10/27/2015</a:t>
            </a:r>
            <a:endParaRPr lang="en-US" dirty="0"/>
          </a:p>
          <a:p>
            <a:r>
              <a:rPr lang="en-US" dirty="0"/>
              <a:t>Conduct </a:t>
            </a:r>
            <a:r>
              <a:rPr lang="en-US" dirty="0" err="1"/>
              <a:t>Recirc</a:t>
            </a:r>
            <a:r>
              <a:rPr lang="en-US" dirty="0"/>
              <a:t> Ballot	</a:t>
            </a:r>
            <a:r>
              <a:rPr lang="en-US" dirty="0" smtClean="0"/>
              <a:t>		11/10/2015</a:t>
            </a:r>
            <a:endParaRPr lang="en-US" dirty="0"/>
          </a:p>
          <a:p>
            <a:r>
              <a:rPr lang="en-US" dirty="0"/>
              <a:t>Ballot completes	</a:t>
            </a:r>
            <a:r>
              <a:rPr lang="en-US" dirty="0" smtClean="0"/>
              <a:t>			11/24/2015</a:t>
            </a:r>
            <a:endParaRPr lang="en-US" dirty="0"/>
          </a:p>
          <a:p>
            <a:r>
              <a:rPr lang="en-US" dirty="0"/>
              <a:t>Suggested comment resolutions available	12/8/2015</a:t>
            </a:r>
          </a:p>
          <a:p>
            <a:r>
              <a:rPr lang="en-US" dirty="0"/>
              <a:t>Vote for </a:t>
            </a:r>
            <a:r>
              <a:rPr lang="en-US" dirty="0" err="1"/>
              <a:t>Recirc</a:t>
            </a:r>
            <a:r>
              <a:rPr lang="en-US" dirty="0"/>
              <a:t> Ballot	</a:t>
            </a:r>
            <a:r>
              <a:rPr lang="en-US" dirty="0" smtClean="0"/>
              <a:t>		1/5/2016</a:t>
            </a:r>
            <a:endParaRPr lang="en-US" dirty="0"/>
          </a:p>
          <a:p>
            <a:r>
              <a:rPr lang="en-US" dirty="0"/>
              <a:t>Conduct </a:t>
            </a:r>
            <a:r>
              <a:rPr lang="en-US" dirty="0" err="1"/>
              <a:t>Recirc</a:t>
            </a:r>
            <a:r>
              <a:rPr lang="en-US" dirty="0"/>
              <a:t> Ballot	</a:t>
            </a:r>
            <a:r>
              <a:rPr lang="en-US" dirty="0" smtClean="0"/>
              <a:t>		1/19/2016</a:t>
            </a:r>
            <a:endParaRPr lang="en-US" dirty="0"/>
          </a:p>
          <a:p>
            <a:r>
              <a:rPr lang="en-US" dirty="0"/>
              <a:t>Ballot completes	</a:t>
            </a:r>
            <a:r>
              <a:rPr lang="en-US" dirty="0" smtClean="0"/>
              <a:t>			2/2/2016</a:t>
            </a:r>
            <a:endParaRPr lang="en-US" dirty="0"/>
          </a:p>
          <a:p>
            <a:r>
              <a:rPr lang="en-US" dirty="0"/>
              <a:t>Approved by Standards Board	</a:t>
            </a:r>
            <a:r>
              <a:rPr lang="en-US" dirty="0" smtClean="0"/>
              <a:t>	3/1/2016</a:t>
            </a:r>
            <a:endParaRPr lang="en-US" dirty="0"/>
          </a:p>
          <a:p>
            <a:r>
              <a:rPr lang="en-US" dirty="0"/>
              <a:t>Reference implementation available	</a:t>
            </a:r>
            <a:r>
              <a:rPr lang="en-US" dirty="0" smtClean="0"/>
              <a:t>	12/15/2015</a:t>
            </a:r>
            <a:endParaRPr lang="en-US" dirty="0"/>
          </a:p>
          <a:p>
            <a:r>
              <a:rPr lang="en-US" dirty="0"/>
              <a:t>Certification available	</a:t>
            </a:r>
            <a:r>
              <a:rPr lang="en-US" dirty="0" smtClean="0"/>
              <a:t>		3/1/2016</a:t>
            </a:r>
            <a:endParaRPr lang="en-US" dirty="0"/>
          </a:p>
        </p:txBody>
      </p:sp>
    </p:spTree>
    <p:extLst>
      <p:ext uri="{BB962C8B-B14F-4D97-AF65-F5344CB8AC3E}">
        <p14:creationId xmlns:p14="http://schemas.microsoft.com/office/powerpoint/2010/main" val="3205902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None… Next one 5/27</a:t>
            </a:r>
          </a:p>
          <a:p>
            <a:r>
              <a:rPr lang="en-US" dirty="0" smtClean="0"/>
              <a:t>Inputs to 1900.1?</a:t>
            </a:r>
          </a:p>
        </p:txBody>
      </p:sp>
      <p:sp>
        <p:nvSpPr>
          <p:cNvPr id="4" name="Date Placeholder 3"/>
          <p:cNvSpPr>
            <a:spLocks noGrp="1"/>
          </p:cNvSpPr>
          <p:nvPr>
            <p:ph type="dt" sz="quarter" idx="10"/>
          </p:nvPr>
        </p:nvSpPr>
        <p:spPr/>
        <p:txBody>
          <a:bodyPr/>
          <a:lstStyle/>
          <a:p>
            <a:pPr>
              <a:defRPr/>
            </a:pPr>
            <a:fld id="{B6A9D758-C84A-443E-94EC-40C449668FEA}"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6C321469-601A-4076-AEB9-D23E8B26BA05}"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1BBB94EC-CE80-4503-BFC0-365188125467}"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err="1" smtClean="0"/>
              <a:t>DySPAN</a:t>
            </a:r>
            <a:r>
              <a:rPr lang="en-US" dirty="0" smtClean="0"/>
              <a:t>-SC General Meetings 7/27-30/15</a:t>
            </a:r>
            <a:endParaRPr dirty="0" smtClean="0"/>
          </a:p>
          <a:p>
            <a:r>
              <a:rPr lang="en-US" dirty="0" smtClean="0"/>
              <a:t>Ad </a:t>
            </a:r>
            <a:r>
              <a:rPr lang="en-US" dirty="0" err="1" smtClean="0"/>
              <a:t>Hocs</a:t>
            </a:r>
            <a:r>
              <a:rPr lang="en-US" dirty="0" smtClean="0"/>
              <a:t>?</a:t>
            </a:r>
          </a:p>
          <a:p>
            <a:r>
              <a:rPr lang="en-US" dirty="0" smtClean="0"/>
              <a:t>No August WG meeting</a:t>
            </a:r>
          </a:p>
          <a:p>
            <a:pPr lvl="1"/>
            <a:r>
              <a:rPr lang="en-US" dirty="0" smtClean="0"/>
              <a:t>Replaced with </a:t>
            </a:r>
            <a:r>
              <a:rPr lang="en-US" dirty="0" err="1" smtClean="0"/>
              <a:t>DySPAN</a:t>
            </a:r>
            <a:r>
              <a:rPr lang="en-US" dirty="0" smtClean="0"/>
              <a:t>-SC General Meetings</a:t>
            </a:r>
            <a:endParaRPr dirty="0" smtClean="0"/>
          </a:p>
        </p:txBody>
      </p:sp>
      <p:sp>
        <p:nvSpPr>
          <p:cNvPr id="4" name="Date Placeholder 3"/>
          <p:cNvSpPr>
            <a:spLocks noGrp="1"/>
          </p:cNvSpPr>
          <p:nvPr>
            <p:ph type="dt" sz="quarter" idx="10"/>
          </p:nvPr>
        </p:nvSpPr>
        <p:spPr/>
        <p:txBody>
          <a:bodyPr/>
          <a:lstStyle/>
          <a:p>
            <a:pPr>
              <a:defRPr/>
            </a:pPr>
            <a:fld id="{1E9149B7-0CE0-4F23-96E4-13F102333A0D}"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13D6D8CF-525E-4888-8607-5BFC701DE993}"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pic>
        <p:nvPicPr>
          <p:cNvPr id="7" name="Picture 6"/>
          <p:cNvPicPr>
            <a:picLocks noChangeAspect="1"/>
          </p:cNvPicPr>
          <p:nvPr/>
        </p:nvPicPr>
        <p:blipFill>
          <a:blip r:embed="rId2"/>
          <a:stretch>
            <a:fillRect/>
          </a:stretch>
        </p:blipFill>
        <p:spPr>
          <a:xfrm>
            <a:off x="142929" y="1436111"/>
            <a:ext cx="8858142" cy="4467225"/>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D8BF44CF-01C1-4E97-A2A2-BCCBF6EF5492}"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893EDBD6-7EC9-4BEF-A3E9-4E1A0C899EE9}"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EC3F1581-4E46-4752-855A-6D648B8AAE26}" type="datetime1">
              <a:rPr lang="en-US" smtClean="0"/>
              <a:t>7/6/2015</a:t>
            </a:fld>
            <a:endParaRPr lang="en-US"/>
          </a:p>
        </p:txBody>
      </p:sp>
      <p:sp>
        <p:nvSpPr>
          <p:cNvPr id="4" name="Footer Placeholder 3"/>
          <p:cNvSpPr>
            <a:spLocks noGrp="1"/>
          </p:cNvSpPr>
          <p:nvPr>
            <p:ph type="ftr" sz="quarter" idx="11"/>
          </p:nvPr>
        </p:nvSpPr>
        <p:spPr/>
        <p:txBody>
          <a:bodyPr/>
          <a:lstStyle/>
          <a:p>
            <a:pPr>
              <a:defRPr/>
            </a:pPr>
            <a:r>
              <a:rPr lang="en-US" smtClean="0"/>
              <a:t>Doc #: 5-15-0046-01-agen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124382"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2" name="Table 1"/>
          <p:cNvGraphicFramePr>
            <a:graphicFrameLocks noGrp="1"/>
          </p:cNvGraphicFramePr>
          <p:nvPr>
            <p:extLst>
              <p:ext uri="{D42A27DB-BD31-4B8C-83A1-F6EECF244321}">
                <p14:modId xmlns:p14="http://schemas.microsoft.com/office/powerpoint/2010/main" val="1076504824"/>
              </p:ext>
            </p:extLst>
          </p:nvPr>
        </p:nvGraphicFramePr>
        <p:xfrm>
          <a:off x="1761199" y="941380"/>
          <a:ext cx="4295546" cy="4525970"/>
        </p:xfrm>
        <a:graphic>
          <a:graphicData uri="http://schemas.openxmlformats.org/drawingml/2006/table">
            <a:tbl>
              <a:tblPr>
                <a:tableStyleId>{5C22544A-7EE6-4342-B048-85BDC9FD1C3A}</a:tableStyleId>
              </a:tblPr>
              <a:tblGrid>
                <a:gridCol w="500452"/>
                <a:gridCol w="500452"/>
                <a:gridCol w="563008"/>
                <a:gridCol w="646417"/>
                <a:gridCol w="750678"/>
                <a:gridCol w="1334539"/>
              </a:tblGrid>
              <a:tr h="450407">
                <a:tc>
                  <a:txBody>
                    <a:bodyPr/>
                    <a:lstStyle/>
                    <a:p>
                      <a:pPr algn="l" fontAlgn="b"/>
                      <a:r>
                        <a:rPr lang="en-US" sz="900" u="none" strike="noStrike">
                          <a:effectLst/>
                        </a:rPr>
                        <a:t>Last 2 WG Attend?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
        <p:nvSpPr>
          <p:cNvPr id="8" name="TextBox 1"/>
          <p:cNvSpPr txBox="1">
            <a:spLocks noChangeArrowheads="1"/>
          </p:cNvSpPr>
          <p:nvPr/>
        </p:nvSpPr>
        <p:spPr bwMode="auto">
          <a:xfrm>
            <a:off x="6096000" y="3101976"/>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 Ad hoc moved to Plenary</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Prep for Ballot</a:t>
            </a:r>
          </a:p>
          <a:p>
            <a:pPr lvl="1">
              <a:buFont typeface="Calibri" pitchFamily="34" charset="0"/>
              <a:buAutoNum type="alphaLcPeriod"/>
            </a:pPr>
            <a:r>
              <a:rPr lang="en-US" dirty="0" smtClean="0">
                <a:latin typeface="Times New Roman" pitchFamily="18" charset="0"/>
              </a:rPr>
              <a:t>Extend Ballot invitation?</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ED7D0E4F-44B0-4D37-9C29-C4779559C5A6}"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75E93FB4-C492-4E64-A181-AAB0C19F6BF0}" type="datetime1">
              <a:rPr lang="en-US" smtClean="0"/>
              <a:t>7/6/2015</a:t>
            </a:fld>
            <a:endParaRPr lang="en-US"/>
          </a:p>
        </p:txBody>
      </p:sp>
      <p:sp>
        <p:nvSpPr>
          <p:cNvPr id="5" name="Footer Placeholder 4"/>
          <p:cNvSpPr>
            <a:spLocks noGrp="1"/>
          </p:cNvSpPr>
          <p:nvPr>
            <p:ph type="ftr" sz="quarter" idx="11"/>
          </p:nvPr>
        </p:nvSpPr>
        <p:spPr/>
        <p:txBody>
          <a:bodyPr/>
          <a:lstStyle/>
          <a:p>
            <a:pPr>
              <a:defRPr/>
            </a:pPr>
            <a:r>
              <a:rPr lang="en-US" smtClean="0"/>
              <a:t>Doc #: 5-15-0046-01-agen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AD5D23C4-1C2F-4943-A46F-8ACEE58BDB84}"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2D2E172F-7475-4BB4-87C7-93AB648A205D}"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2AA3946-C325-417A-82DC-21F7502374DA}" type="datetime1">
              <a:rPr lang="en-US" smtClean="0"/>
              <a:t>7/6/2015</a:t>
            </a:fld>
            <a:endParaRPr lang="en-US"/>
          </a:p>
        </p:txBody>
      </p:sp>
      <p:sp>
        <p:nvSpPr>
          <p:cNvPr id="3" name="Footer Placeholder 2"/>
          <p:cNvSpPr>
            <a:spLocks noGrp="1"/>
          </p:cNvSpPr>
          <p:nvPr>
            <p:ph type="ftr" sz="quarter" idx="11"/>
          </p:nvPr>
        </p:nvSpPr>
        <p:spPr/>
        <p:txBody>
          <a:bodyPr/>
          <a:lstStyle/>
          <a:p>
            <a:pPr>
              <a:defRPr/>
            </a:pPr>
            <a:r>
              <a:rPr lang="en-US" smtClean="0"/>
              <a:t>Doc #: 5-15-0046-01-agen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6541</TotalTime>
  <Words>1534</Words>
  <Application>Microsoft Office PowerPoint</Application>
  <PresentationFormat>On-screen Show (4:3)</PresentationFormat>
  <Paragraphs>422</Paragraphs>
  <Slides>22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 New</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Working Schedule for 1900.5.1</vt:lpstr>
      <vt:lpstr>Current Issues for 1900.5.2</vt:lpstr>
      <vt:lpstr>Balloting Process</vt:lpstr>
      <vt:lpstr>Current Ballot Pool Status</vt:lpstr>
      <vt:lpstr>Working Schedule for 1900.5.2</vt:lpstr>
      <vt:lpstr>Other DySPAN-SC Activities</vt:lpstr>
      <vt:lpstr>Marketing Inputs</vt:lpstr>
      <vt:lpstr>Meeting Planning</vt:lpstr>
      <vt:lpstr>Draft Schedule for General Meetings</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158</cp:revision>
  <dcterms:created xsi:type="dcterms:W3CDTF">2013-08-13T02:52:21Z</dcterms:created>
  <dcterms:modified xsi:type="dcterms:W3CDTF">2015-07-07T03:13:22Z</dcterms:modified>
</cp:coreProperties>
</file>