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36" r:id="rId13"/>
    <p:sldId id="348" r:id="rId14"/>
    <p:sldId id="335" r:id="rId15"/>
    <p:sldId id="349" r:id="rId16"/>
    <p:sldId id="344" r:id="rId17"/>
    <p:sldId id="346" r:id="rId18"/>
    <p:sldId id="347" r:id="rId19"/>
    <p:sldId id="350" r:id="rId20"/>
    <p:sldId id="35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6F71DD3-6928-4B1E-ADAA-F5C306F9AFA5}" type="datetime1">
              <a:rPr lang="en-US" smtClean="0"/>
              <a:t>6/28/2015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F7DBCD-1C40-4416-8865-BFDF1B938D01}" type="datetime1">
              <a:rPr lang="en-US" smtClean="0"/>
              <a:t>6/28/2015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0236318-E8E3-4A0F-911D-DDD47255F9E3}" type="datetime1">
              <a:rPr lang="en-US" smtClean="0"/>
              <a:t>6/28/2015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AEAC06-70D5-44E5-BB4C-E3FED3A3673E}" type="datetime1">
              <a:rPr lang="en-US" smtClean="0"/>
              <a:t>6/28/2015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5CB76CF-5D1E-4659-B23C-BE0BE1D9A358}" type="datetime1">
              <a:rPr lang="en-US" smtClean="0"/>
              <a:t>6/28/2015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AE35F1B-6737-458D-9569-40EE9FEF8F43}" type="datetime1">
              <a:rPr lang="en-US" smtClean="0"/>
              <a:t>6/28/2015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96787C6-7773-4266-94AE-52DFB8E6CB83}" type="datetime1">
              <a:rPr lang="en-US" smtClean="0"/>
              <a:t>6/28/2015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09F327A-91FE-4378-9A64-D911009EEC14}" type="datetime1">
              <a:rPr lang="en-US" smtClean="0"/>
              <a:t>6/28/2015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32D735-A0A5-46ED-B119-74D93E1E9AAE}" type="datetime1">
              <a:rPr lang="en-US" smtClean="0"/>
              <a:t>6/28/2015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881099-EF63-4606-B3AF-7AF719D1F916}" type="datetime1">
              <a:rPr lang="en-US" smtClean="0"/>
              <a:t>6/28/2015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E02D8EC-9D77-468E-845C-7A089DEC39D3}" type="datetime1">
              <a:rPr lang="en-US" smtClean="0"/>
              <a:t>6/28/2015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5-15-0046-00-agen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A038B0F-81EA-476E-A2DE-A648BA457AA8}" type="datetime1">
              <a:rPr lang="en-US" smtClean="0"/>
              <a:t>6/28/2015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5-15-0046-00-agen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4AD6C68-EC1B-4ED5-813A-C6E7AB94AF50}" type="datetime1">
              <a:rPr lang="en-US" smtClean="0">
                <a:solidFill>
                  <a:srgbClr val="000099"/>
                </a:solidFill>
              </a:rPr>
              <a:t>6/28/2015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0086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a:latin typeface="Arial" pitchFamily="34" charset="0"/>
                <a:cs typeface="Times New Roman" pitchFamily="18" charset="0"/>
              </a:rPr>
              <a:t>7</a:t>
            </a:r>
            <a:r>
              <a:rPr lang="en-US" sz="1200" b="1" dirty="0" smtClean="0">
                <a:latin typeface="Arial" pitchFamily="34" charset="0"/>
                <a:cs typeface="Times New Roman" pitchFamily="18" charset="0"/>
              </a:rPr>
              <a:t> 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a:latin typeface="Arial" pitchFamily="34" charset="0"/>
                <a:cs typeface="Times New Roman" pitchFamily="18" charset="0"/>
              </a:rPr>
              <a:t>7</a:t>
            </a:r>
            <a:r>
              <a:rPr lang="en-US" sz="1200" b="1" dirty="0" smtClean="0">
                <a:latin typeface="Arial" pitchFamily="34" charset="0"/>
                <a:cs typeface="Times New Roman" pitchFamily="18" charset="0"/>
              </a:rPr>
              <a:t> 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a:latin typeface="Arial" pitchFamily="34" charset="0"/>
                <a:cs typeface="Times New Roman" pitchFamily="18" charset="0"/>
              </a:rPr>
              <a:t>5-15-0046-00-agen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a:latin typeface="Arial" pitchFamily="34" charset="0"/>
                <a:cs typeface="Times New Roman" pitchFamily="18" charset="0"/>
              </a:rPr>
              <a:t>Notice:</a:t>
            </a:r>
            <a:r>
              <a:rPr lang="en-US" sz="1200">
                <a:latin typeface="Arial" pitchFamily="34" charset="0"/>
                <a:cs typeface="Times New Roman" pitchFamily="18" charset="0"/>
              </a:rPr>
              <a:t> This document has been prepared to assist  IEEE DySPAN-SC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a:latin typeface="Arial" pitchFamily="34" charset="0"/>
                <a:cs typeface="Times New Roman" pitchFamily="18" charset="0"/>
              </a:rPr>
              <a:t> </a:t>
            </a:r>
            <a:endParaRPr lang="en-US" sz="1200">
              <a:latin typeface="Arial" pitchFamily="34" charset="0"/>
            </a:endParaRPr>
          </a:p>
          <a:p>
            <a:pPr eaLnBrk="0" hangingPunct="0"/>
            <a:r>
              <a:rPr lang="en-US" sz="1200" b="1">
                <a:latin typeface="Arial" pitchFamily="34" charset="0"/>
                <a:cs typeface="Times New Roman" pitchFamily="18" charset="0"/>
              </a:rPr>
              <a:t>Release:</a:t>
            </a:r>
            <a:r>
              <a:rPr lang="en-US" sz="120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DySPAN-SC. </a:t>
            </a:r>
          </a:p>
          <a:p>
            <a:pPr eaLnBrk="0" hangingPunct="0"/>
            <a:endParaRPr lang="en-US" sz="1200">
              <a:latin typeface="Arial" pitchFamily="34" charset="0"/>
            </a:endParaRPr>
          </a:p>
          <a:p>
            <a:pPr eaLnBrk="0" hangingPunct="0"/>
            <a:r>
              <a:rPr lang="en-US" sz="1200" b="1">
                <a:latin typeface="Arial" pitchFamily="34" charset="0"/>
                <a:cs typeface="Times New Roman" pitchFamily="18" charset="0"/>
              </a:rPr>
              <a:t>Patent Policy and Procedures:</a:t>
            </a:r>
            <a:r>
              <a:rPr lang="en-US" sz="120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DySPAN-SC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a:latin typeface="Arial" pitchFamily="34" charset="0"/>
                <a:cs typeface="Times New Roman" pitchFamily="18" charset="0"/>
                <a:hlinkClick r:id="rId3"/>
              </a:rPr>
              <a:t>matthew.sherman@baesystems.com</a:t>
            </a:r>
            <a:r>
              <a:rPr lang="en-US" sz="120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DySPAN-SC Committee. </a:t>
            </a:r>
            <a:r>
              <a:rPr lang="en-US" sz="1200" b="1">
                <a:latin typeface="Arial" pitchFamily="34" charset="0"/>
                <a:cs typeface="Times New Roman" pitchFamily="18" charset="0"/>
              </a:rPr>
              <a:t>If you have questions, contact the IEEE Patent Committee Administrator at </a:t>
            </a:r>
            <a:r>
              <a:rPr lang="en-US" sz="1200">
                <a:latin typeface="Arial" pitchFamily="34" charset="0"/>
                <a:cs typeface="Times New Roman" pitchFamily="18" charset="0"/>
              </a:rPr>
              <a:t>&lt; </a:t>
            </a:r>
            <a:r>
              <a:rPr lang="en-US" sz="1200">
                <a:latin typeface="Arial" pitchFamily="34" charset="0"/>
                <a:cs typeface="Times New Roman" pitchFamily="18" charset="0"/>
                <a:hlinkClick r:id="rId4"/>
              </a:rPr>
              <a:t>patcom@ieee.org</a:t>
            </a:r>
            <a:r>
              <a:rPr lang="en-US" sz="1200">
                <a:latin typeface="Arial" pitchFamily="34" charset="0"/>
                <a:cs typeface="Times New Roman" pitchFamily="18" charset="0"/>
              </a:rPr>
              <a:t> </a:t>
            </a:r>
            <a:r>
              <a:rPr lang="en-US" sz="1200" b="1">
                <a:latin typeface="Arial" pitchFamily="34" charset="0"/>
                <a:cs typeface="Times New Roman" pitchFamily="18" charset="0"/>
              </a:rPr>
              <a:t>&gt;.</a:t>
            </a:r>
            <a:r>
              <a:rPr lang="en-US" sz="1200">
                <a:latin typeface="Arial" pitchFamily="34" charset="0"/>
                <a:cs typeface="Times New Roman" pitchFamily="18" charset="0"/>
              </a:rPr>
              <a:t> </a:t>
            </a:r>
            <a:endParaRPr lang="en-US" sz="1200">
              <a:latin typeface="Arial" pitchFamily="34" charset="0"/>
            </a:endParaRPr>
          </a:p>
          <a:p>
            <a:pPr eaLnBrk="0" hangingPunct="0"/>
            <a:endParaRPr lang="en-US" sz="120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5-15-0046-00-agen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9436FC2-B1F8-4132-9FEC-A29825AEA8E3}"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lang="en-US" b="1" dirty="0" smtClean="0"/>
              <a:t>5-15-0038-00, 5-15-0039-00, 5-15-0040-00, 5-15-0041-00, 5-15-0044-00</a:t>
            </a:r>
            <a:endParaRPr lang="en-US" dirty="0"/>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DCD79A5B-0ED3-4393-874E-EC3C34AA7534}"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1"/>
            <a:r>
              <a:rPr lang="en-US" dirty="0" smtClean="0"/>
              <a:t>Is on NESCOM Agenda for September (Tokyo)</a:t>
            </a:r>
            <a:endParaRPr dirty="0" smtClean="0"/>
          </a:p>
        </p:txBody>
      </p:sp>
      <p:sp>
        <p:nvSpPr>
          <p:cNvPr id="4" name="Date Placeholder 3"/>
          <p:cNvSpPr>
            <a:spLocks noGrp="1"/>
          </p:cNvSpPr>
          <p:nvPr>
            <p:ph type="dt" sz="quarter" idx="10"/>
          </p:nvPr>
        </p:nvSpPr>
        <p:spPr/>
        <p:txBody>
          <a:bodyPr/>
          <a:lstStyle/>
          <a:p>
            <a:pPr>
              <a:defRPr/>
            </a:pPr>
            <a:fld id="{8FA520C0-8A5F-4AC1-AC5B-8029F81E1A75}"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smtClean="0"/>
              <a:t>Complete Draft for Clause 4					7/15</a:t>
            </a:r>
          </a:p>
          <a:p>
            <a:r>
              <a:rPr sz="1400" smtClean="0"/>
              <a:t>Complete Draft for Clause 5					10/15</a:t>
            </a:r>
          </a:p>
          <a:p>
            <a:r>
              <a:rPr sz="1400" smtClean="0"/>
              <a:t>Complete Draft for Clause 6					1/16</a:t>
            </a:r>
          </a:p>
          <a:p>
            <a:r>
              <a:rPr sz="1400" smtClean="0"/>
              <a:t>Complete Draft for Clause 7					3/16</a:t>
            </a:r>
          </a:p>
          <a:p>
            <a:r>
              <a:rPr sz="1400" smtClean="0"/>
              <a:t>Annex A						6/16</a:t>
            </a:r>
          </a:p>
          <a:p>
            <a:r>
              <a:rPr sz="1400" smtClean="0"/>
              <a:t>First WG Ballot						6/16</a:t>
            </a:r>
          </a:p>
          <a:p>
            <a:r>
              <a:rPr sz="1400" smtClean="0"/>
              <a:t>WG Recirc						8/16</a:t>
            </a:r>
          </a:p>
          <a:p>
            <a:r>
              <a:rPr sz="1400" smtClean="0"/>
              <a:t>WG Recirc 2						10/16</a:t>
            </a:r>
          </a:p>
          <a:p>
            <a:r>
              <a:rPr sz="1400" smtClean="0"/>
              <a:t>Sponsor Ballot						1/17</a:t>
            </a:r>
          </a:p>
          <a:p>
            <a:r>
              <a:rPr sz="1400" smtClean="0"/>
              <a:t>Sponsor Recirc						3/17</a:t>
            </a:r>
          </a:p>
          <a:p>
            <a:r>
              <a:rPr sz="1400" smtClean="0"/>
              <a:t>Sponsor Recirc 2						5/17</a:t>
            </a:r>
          </a:p>
          <a:p>
            <a:r>
              <a:rPr sz="1400" smtClean="0"/>
              <a:t>Submit to REVCOM						6/17</a:t>
            </a:r>
          </a:p>
          <a:p>
            <a:endParaRPr sz="1400" smtClean="0"/>
          </a:p>
          <a:p>
            <a:endParaRPr sz="1400" smtClean="0"/>
          </a:p>
        </p:txBody>
      </p:sp>
      <p:sp>
        <p:nvSpPr>
          <p:cNvPr id="4" name="Date Placeholder 3"/>
          <p:cNvSpPr>
            <a:spLocks noGrp="1"/>
          </p:cNvSpPr>
          <p:nvPr>
            <p:ph type="dt" sz="quarter" idx="10"/>
          </p:nvPr>
        </p:nvSpPr>
        <p:spPr/>
        <p:txBody>
          <a:bodyPr/>
          <a:lstStyle/>
          <a:p>
            <a:pPr>
              <a:defRPr/>
            </a:pPr>
            <a:fld id="{393E0FCD-68F3-47B9-9C3E-643FDD12B92A}"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13</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smtClean="0"/>
              <a:t>Current Issues for 1900.5.2</a:t>
            </a:r>
          </a:p>
        </p:txBody>
      </p:sp>
      <p:sp>
        <p:nvSpPr>
          <p:cNvPr id="14339" name="Content Placeholder 2"/>
          <p:cNvSpPr>
            <a:spLocks noGrp="1"/>
          </p:cNvSpPr>
          <p:nvPr>
            <p:ph idx="1"/>
          </p:nvPr>
        </p:nvSpPr>
        <p:spPr/>
        <p:txBody>
          <a:bodyPr/>
          <a:lstStyle/>
          <a:p>
            <a:r>
              <a:rPr lang="en-US" dirty="0" smtClean="0"/>
              <a:t>Ballot invitation</a:t>
            </a:r>
          </a:p>
          <a:p>
            <a:pPr lvl="1"/>
            <a:r>
              <a:rPr lang="en-US" dirty="0" smtClean="0"/>
              <a:t>Sent (&gt;60 responses)</a:t>
            </a:r>
          </a:p>
          <a:p>
            <a:pPr lvl="1"/>
            <a:r>
              <a:rPr lang="en-US" dirty="0" smtClean="0"/>
              <a:t>Pool looks </a:t>
            </a:r>
            <a:r>
              <a:rPr lang="en-US" dirty="0" err="1" smtClean="0"/>
              <a:t>balenced</a:t>
            </a:r>
            <a:endParaRPr lang="en-US" dirty="0" smtClean="0"/>
          </a:p>
          <a:p>
            <a:r>
              <a:rPr dirty="0" smtClean="0"/>
              <a:t>Draft </a:t>
            </a:r>
            <a:r>
              <a:rPr dirty="0" smtClean="0"/>
              <a:t>Update</a:t>
            </a:r>
          </a:p>
          <a:p>
            <a:r>
              <a:rPr dirty="0" smtClean="0"/>
              <a:t>Schema </a:t>
            </a:r>
            <a:r>
              <a:rPr dirty="0" smtClean="0"/>
              <a:t>Update</a:t>
            </a:r>
          </a:p>
          <a:p>
            <a:r>
              <a:rPr dirty="0" smtClean="0"/>
              <a:t>NIEM compatibility</a:t>
            </a:r>
          </a:p>
        </p:txBody>
      </p:sp>
      <p:sp>
        <p:nvSpPr>
          <p:cNvPr id="4" name="Date Placeholder 3"/>
          <p:cNvSpPr>
            <a:spLocks noGrp="1"/>
          </p:cNvSpPr>
          <p:nvPr>
            <p:ph type="dt" sz="quarter" idx="10"/>
          </p:nvPr>
        </p:nvSpPr>
        <p:spPr/>
        <p:txBody>
          <a:bodyPr/>
          <a:lstStyle/>
          <a:p>
            <a:pPr>
              <a:defRPr/>
            </a:pPr>
            <a:fld id="{CD208E17-A435-41B5-BAC5-1EE36BBB85BF}"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7463"/>
            <a:ext cx="8229600" cy="1143000"/>
          </a:xfrm>
        </p:spPr>
        <p:txBody>
          <a:bodyPr/>
          <a:lstStyle/>
          <a:p>
            <a:r>
              <a:rPr smtClean="0"/>
              <a:t>Working Schedule for 1900.5.2</a:t>
            </a:r>
          </a:p>
        </p:txBody>
      </p:sp>
      <p:sp>
        <p:nvSpPr>
          <p:cNvPr id="4" name="Date Placeholder 3"/>
          <p:cNvSpPr>
            <a:spLocks noGrp="1"/>
          </p:cNvSpPr>
          <p:nvPr>
            <p:ph type="dt" sz="quarter" idx="10"/>
          </p:nvPr>
        </p:nvSpPr>
        <p:spPr/>
        <p:txBody>
          <a:bodyPr/>
          <a:lstStyle/>
          <a:p>
            <a:pPr>
              <a:defRPr/>
            </a:pPr>
            <a:fld id="{E9546471-BBE4-4AC2-ADF5-F8784F93DDB5}"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19EBB09C-056E-4E38-ABB1-1752CAAA2F05}" type="slidenum">
              <a:rPr lang="en-US" smtClean="0"/>
              <a:pPr>
                <a:defRPr/>
              </a:pPr>
              <a:t>15</a:t>
            </a:fld>
            <a:endParaRPr lang="en-US"/>
          </a:p>
        </p:txBody>
      </p:sp>
      <p:sp>
        <p:nvSpPr>
          <p:cNvPr id="11" name="Rectangle 10"/>
          <p:cNvSpPr/>
          <p:nvPr/>
        </p:nvSpPr>
        <p:spPr>
          <a:xfrm>
            <a:off x="914400" y="1160463"/>
            <a:ext cx="6096000" cy="4801314"/>
          </a:xfrm>
          <a:prstGeom prst="rect">
            <a:avLst/>
          </a:prstGeom>
        </p:spPr>
        <p:txBody>
          <a:bodyPr wrap="square">
            <a:spAutoFit/>
          </a:bodyPr>
          <a:lstStyle/>
          <a:p>
            <a:r>
              <a:rPr lang="en-US" dirty="0"/>
              <a:t>Form Ballot Pool (Send Ballot Invitation)	6/6/2015</a:t>
            </a:r>
          </a:p>
          <a:p>
            <a:r>
              <a:rPr lang="en-US" dirty="0"/>
              <a:t>Final Draft and Schema Adjustments	</a:t>
            </a:r>
            <a:r>
              <a:rPr lang="en-US" dirty="0" smtClean="0"/>
              <a:t>	7/21/2015</a:t>
            </a:r>
            <a:endParaRPr lang="en-US" dirty="0"/>
          </a:p>
          <a:p>
            <a:r>
              <a:rPr lang="en-US" dirty="0"/>
              <a:t>Vote to Sponsor Ballot	</a:t>
            </a:r>
            <a:r>
              <a:rPr lang="en-US" dirty="0" smtClean="0"/>
              <a:t>		7/28/2015</a:t>
            </a:r>
            <a:endParaRPr lang="en-US" dirty="0"/>
          </a:p>
          <a:p>
            <a:r>
              <a:rPr lang="en-US" dirty="0"/>
              <a:t>Conduct Ballot	</a:t>
            </a:r>
            <a:r>
              <a:rPr lang="en-US" dirty="0" smtClean="0"/>
              <a:t>			8/11/2015</a:t>
            </a:r>
            <a:endParaRPr lang="en-US" dirty="0"/>
          </a:p>
          <a:p>
            <a:r>
              <a:rPr lang="en-US" dirty="0"/>
              <a:t>Ballot completes	</a:t>
            </a:r>
            <a:r>
              <a:rPr lang="en-US" dirty="0" smtClean="0"/>
              <a:t>			9/8/2015</a:t>
            </a:r>
            <a:endParaRPr lang="en-US" dirty="0"/>
          </a:p>
          <a:p>
            <a:r>
              <a:rPr lang="en-US" dirty="0"/>
              <a:t>Form Comment Resolution </a:t>
            </a:r>
            <a:r>
              <a:rPr lang="en-US" dirty="0" err="1"/>
              <a:t>subcom</a:t>
            </a:r>
            <a:r>
              <a:rPr lang="en-US" dirty="0"/>
              <a:t>	</a:t>
            </a:r>
            <a:r>
              <a:rPr lang="en-US" dirty="0" smtClean="0"/>
              <a:t>	9/22/2015</a:t>
            </a:r>
            <a:endParaRPr lang="en-US" dirty="0"/>
          </a:p>
          <a:p>
            <a:r>
              <a:rPr lang="en-US" dirty="0"/>
              <a:t>Suggested resolutions available	</a:t>
            </a:r>
            <a:r>
              <a:rPr lang="en-US" dirty="0" smtClean="0"/>
              <a:t>	10/20/2015</a:t>
            </a:r>
            <a:endParaRPr lang="en-US" dirty="0"/>
          </a:p>
          <a:p>
            <a:r>
              <a:rPr lang="en-US" dirty="0"/>
              <a:t>Vote for Recirculation Ballot	</a:t>
            </a:r>
            <a:r>
              <a:rPr lang="en-US" dirty="0" smtClean="0"/>
              <a:t>		10/27/2015</a:t>
            </a:r>
            <a:endParaRPr lang="en-US" dirty="0"/>
          </a:p>
          <a:p>
            <a:r>
              <a:rPr lang="en-US" dirty="0"/>
              <a:t>Conduct </a:t>
            </a:r>
            <a:r>
              <a:rPr lang="en-US" dirty="0" err="1"/>
              <a:t>Recirc</a:t>
            </a:r>
            <a:r>
              <a:rPr lang="en-US" dirty="0"/>
              <a:t> Ballot	</a:t>
            </a:r>
            <a:r>
              <a:rPr lang="en-US" dirty="0" smtClean="0"/>
              <a:t>		11/10/2015</a:t>
            </a:r>
            <a:endParaRPr lang="en-US" dirty="0"/>
          </a:p>
          <a:p>
            <a:r>
              <a:rPr lang="en-US" dirty="0"/>
              <a:t>Ballot completes	</a:t>
            </a:r>
            <a:r>
              <a:rPr lang="en-US" dirty="0" smtClean="0"/>
              <a:t>			11/24/2015</a:t>
            </a:r>
            <a:endParaRPr lang="en-US" dirty="0"/>
          </a:p>
          <a:p>
            <a:r>
              <a:rPr lang="en-US" dirty="0"/>
              <a:t>Suggested comment resolutions available	12/8/2015</a:t>
            </a:r>
          </a:p>
          <a:p>
            <a:r>
              <a:rPr lang="en-US" dirty="0"/>
              <a:t>Vote for </a:t>
            </a:r>
            <a:r>
              <a:rPr lang="en-US" dirty="0" err="1"/>
              <a:t>Recirc</a:t>
            </a:r>
            <a:r>
              <a:rPr lang="en-US" dirty="0"/>
              <a:t> Ballot	</a:t>
            </a:r>
            <a:r>
              <a:rPr lang="en-US" dirty="0" smtClean="0"/>
              <a:t>		1/5/2016</a:t>
            </a:r>
            <a:endParaRPr lang="en-US" dirty="0"/>
          </a:p>
          <a:p>
            <a:r>
              <a:rPr lang="en-US" dirty="0"/>
              <a:t>Conduct </a:t>
            </a:r>
            <a:r>
              <a:rPr lang="en-US" dirty="0" err="1"/>
              <a:t>Recirc</a:t>
            </a:r>
            <a:r>
              <a:rPr lang="en-US" dirty="0"/>
              <a:t> Ballot	</a:t>
            </a:r>
            <a:r>
              <a:rPr lang="en-US" dirty="0" smtClean="0"/>
              <a:t>		1/19/2016</a:t>
            </a:r>
            <a:endParaRPr lang="en-US" dirty="0"/>
          </a:p>
          <a:p>
            <a:r>
              <a:rPr lang="en-US" dirty="0"/>
              <a:t>Ballot completes	</a:t>
            </a:r>
            <a:r>
              <a:rPr lang="en-US" dirty="0" smtClean="0"/>
              <a:t>			2/2/2016</a:t>
            </a:r>
            <a:endParaRPr lang="en-US" dirty="0"/>
          </a:p>
          <a:p>
            <a:r>
              <a:rPr lang="en-US" dirty="0"/>
              <a:t>Approved by Standards Board	</a:t>
            </a:r>
            <a:r>
              <a:rPr lang="en-US" dirty="0" smtClean="0"/>
              <a:t>	3/1/2016</a:t>
            </a:r>
            <a:endParaRPr lang="en-US" dirty="0"/>
          </a:p>
          <a:p>
            <a:r>
              <a:rPr lang="en-US" dirty="0"/>
              <a:t>Reference implementation available	</a:t>
            </a:r>
            <a:r>
              <a:rPr lang="en-US" dirty="0" smtClean="0"/>
              <a:t>	12/15/2015</a:t>
            </a:r>
            <a:endParaRPr lang="en-US" dirty="0"/>
          </a:p>
          <a:p>
            <a:r>
              <a:rPr lang="en-US" dirty="0"/>
              <a:t>Certification available	</a:t>
            </a:r>
            <a:r>
              <a:rPr lang="en-US" dirty="0" smtClean="0"/>
              <a:t>		3/1/2016</a:t>
            </a:r>
            <a:endParaRPr lang="en-US" dirty="0"/>
          </a:p>
        </p:txBody>
      </p:sp>
    </p:spTree>
    <p:extLst>
      <p:ext uri="{BB962C8B-B14F-4D97-AF65-F5344CB8AC3E}">
        <p14:creationId xmlns:p14="http://schemas.microsoft.com/office/powerpoint/2010/main" val="3205902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a:t>
            </a:r>
            <a:r>
              <a:rPr dirty="0" smtClean="0"/>
              <a:t>meeting</a:t>
            </a:r>
            <a:endParaRPr dirty="0" smtClean="0"/>
          </a:p>
          <a:p>
            <a:pPr lvl="1"/>
            <a:r>
              <a:rPr lang="en-US" dirty="0" smtClean="0"/>
              <a:t>None… Next one </a:t>
            </a:r>
            <a:r>
              <a:rPr lang="en-US" dirty="0" smtClean="0"/>
              <a:t>5/27</a:t>
            </a:r>
          </a:p>
          <a:p>
            <a:r>
              <a:rPr lang="en-US" dirty="0" smtClean="0"/>
              <a:t>Inputs to 1900.1?</a:t>
            </a:r>
            <a:endParaRPr lang="en-US" dirty="0" smtClean="0"/>
          </a:p>
        </p:txBody>
      </p:sp>
      <p:sp>
        <p:nvSpPr>
          <p:cNvPr id="4" name="Date Placeholder 3"/>
          <p:cNvSpPr>
            <a:spLocks noGrp="1"/>
          </p:cNvSpPr>
          <p:nvPr>
            <p:ph type="dt" sz="quarter" idx="10"/>
          </p:nvPr>
        </p:nvSpPr>
        <p:spPr/>
        <p:txBody>
          <a:bodyPr/>
          <a:lstStyle/>
          <a:p>
            <a:pPr>
              <a:defRPr/>
            </a:pPr>
            <a:fld id="{5711D9E9-A9B4-43E4-9485-79BA1B797F6A}"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Application of SAS to 1755-1850 MHz spectrum sharing?</a:t>
            </a:r>
            <a:endParaRPr dirty="0" smtClean="0"/>
          </a:p>
          <a:p>
            <a:r>
              <a:rPr dirty="0" err="1" smtClean="0"/>
              <a:t>DySPAN</a:t>
            </a:r>
            <a:r>
              <a:rPr dirty="0" smtClean="0"/>
              <a:t>-SC standards </a:t>
            </a:r>
            <a:r>
              <a:rPr dirty="0" smtClean="0"/>
              <a:t>Paper </a:t>
            </a:r>
            <a:r>
              <a:rPr dirty="0" smtClean="0"/>
              <a:t>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C2DBE93E-D050-4DC7-ADF9-1C8DCF2CCD97}"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err="1" smtClean="0"/>
              <a:t>DySPAN</a:t>
            </a:r>
            <a:r>
              <a:rPr lang="en-US" dirty="0" smtClean="0"/>
              <a:t>-SC General Meetings 7/27-30/15</a:t>
            </a:r>
            <a:endParaRPr dirty="0" smtClean="0"/>
          </a:p>
          <a:p>
            <a:r>
              <a:rPr lang="en-US" dirty="0" smtClean="0"/>
              <a:t>Ad </a:t>
            </a:r>
            <a:r>
              <a:rPr lang="en-US" dirty="0" err="1" smtClean="0"/>
              <a:t>Hocs</a:t>
            </a:r>
            <a:r>
              <a:rPr lang="en-US" dirty="0" smtClean="0"/>
              <a:t>?</a:t>
            </a:r>
          </a:p>
          <a:p>
            <a:r>
              <a:rPr lang="en-US" dirty="0" smtClean="0"/>
              <a:t>No August WG meeting</a:t>
            </a:r>
          </a:p>
          <a:p>
            <a:pPr lvl="1"/>
            <a:r>
              <a:rPr lang="en-US" dirty="0" smtClean="0"/>
              <a:t>Replaced with </a:t>
            </a:r>
            <a:r>
              <a:rPr lang="en-US" dirty="0" err="1" smtClean="0"/>
              <a:t>DySPAN</a:t>
            </a:r>
            <a:r>
              <a:rPr lang="en-US" dirty="0" smtClean="0"/>
              <a:t>-SC General Meetings</a:t>
            </a:r>
            <a:endParaRPr dirty="0" smtClean="0"/>
          </a:p>
        </p:txBody>
      </p:sp>
      <p:sp>
        <p:nvSpPr>
          <p:cNvPr id="4" name="Date Placeholder 3"/>
          <p:cNvSpPr>
            <a:spLocks noGrp="1"/>
          </p:cNvSpPr>
          <p:nvPr>
            <p:ph type="dt" sz="quarter" idx="10"/>
          </p:nvPr>
        </p:nvSpPr>
        <p:spPr/>
        <p:txBody>
          <a:bodyPr/>
          <a:lstStyle/>
          <a:p>
            <a:pPr>
              <a:defRPr/>
            </a:pPr>
            <a:fld id="{F73196CE-6E6B-4FEB-85C7-1B14B0DEFC73}"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Schedule for General Meetings</a:t>
            </a:r>
            <a:endParaRPr lang="en-US" dirty="0"/>
          </a:p>
        </p:txBody>
      </p:sp>
      <p:sp>
        <p:nvSpPr>
          <p:cNvPr id="4" name="Date Placeholder 3"/>
          <p:cNvSpPr>
            <a:spLocks noGrp="1"/>
          </p:cNvSpPr>
          <p:nvPr>
            <p:ph type="dt" sz="half" idx="10"/>
          </p:nvPr>
        </p:nvSpPr>
        <p:spPr/>
        <p:txBody>
          <a:bodyPr/>
          <a:lstStyle/>
          <a:p>
            <a:pPr>
              <a:defRPr/>
            </a:pPr>
            <a:fld id="{07AA908B-D702-4D82-B494-4A59F04FAE0C}"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pic>
        <p:nvPicPr>
          <p:cNvPr id="7" name="Picture 6"/>
          <p:cNvPicPr>
            <a:picLocks noChangeAspect="1"/>
          </p:cNvPicPr>
          <p:nvPr/>
        </p:nvPicPr>
        <p:blipFill>
          <a:blip r:embed="rId2"/>
          <a:stretch>
            <a:fillRect/>
          </a:stretch>
        </p:blipFill>
        <p:spPr>
          <a:xfrm>
            <a:off x="142929" y="1436111"/>
            <a:ext cx="8858142" cy="4467225"/>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t>1.  Please join my meeting. </a:t>
            </a:r>
            <a:br>
              <a:rPr lang="en-US"/>
            </a:br>
            <a:r>
              <a:rPr lang="en-US" u="sng">
                <a:hlinkClick r:id="rId3"/>
              </a:rPr>
              <a:t>https://global.gotomeeting.com/join/679013973</a:t>
            </a:r>
            <a:r>
              <a:rPr lang="en-US"/>
              <a:t> </a:t>
            </a:r>
          </a:p>
          <a:p>
            <a:endParaRPr lang="en-US"/>
          </a:p>
          <a:p>
            <a:r>
              <a:rPr lang="en-US"/>
              <a:t>2.  Use your microphone and speakers (VoIP) - a headset is recommended.  Or, call in using your telephone. </a:t>
            </a:r>
          </a:p>
          <a:p>
            <a:r>
              <a:rPr lang="en-US"/>
              <a:t>United States: +1 (619) 550-0006 </a:t>
            </a:r>
            <a:br>
              <a:rPr lang="en-US"/>
            </a:br>
            <a:r>
              <a:rPr lang="en-US"/>
              <a:t>Australia: +61 2 9087 3605 </a:t>
            </a:r>
            <a:br>
              <a:rPr lang="en-US"/>
            </a:br>
            <a:r>
              <a:rPr lang="en-US"/>
              <a:t>Austria: +43 (0) 7 2088 1403 </a:t>
            </a:r>
            <a:br>
              <a:rPr lang="en-US"/>
            </a:br>
            <a:r>
              <a:rPr lang="en-US"/>
              <a:t>Belgium: +32 (0) 38 08 1856 </a:t>
            </a:r>
            <a:br>
              <a:rPr lang="en-US"/>
            </a:br>
            <a:r>
              <a:rPr lang="en-US"/>
              <a:t>Canada: +1 (647) 497-9351 </a:t>
            </a:r>
            <a:br>
              <a:rPr lang="en-US"/>
            </a:br>
            <a:r>
              <a:rPr lang="en-US"/>
              <a:t>Denmark: +45 (0) 69 91 88 64 </a:t>
            </a:r>
            <a:br>
              <a:rPr lang="en-US"/>
            </a:br>
            <a:r>
              <a:rPr lang="en-US"/>
              <a:t>Finland: +358 (0) 942 41 5780 </a:t>
            </a:r>
            <a:br>
              <a:rPr lang="en-US"/>
            </a:br>
            <a:r>
              <a:rPr lang="en-US"/>
              <a:t>France: +33 (0) 170 950 592 </a:t>
            </a:r>
            <a:br>
              <a:rPr lang="en-US"/>
            </a:br>
            <a:endParaRPr lang="en-US"/>
          </a:p>
          <a:p>
            <a:r>
              <a:rPr lang="en-US"/>
              <a:t>Access Code: 679-013-973 </a:t>
            </a:r>
            <a:br>
              <a:rPr lang="en-US"/>
            </a:br>
            <a:r>
              <a:rPr lang="en-US"/>
              <a:t>Audio PIN: Shown after joining the meeting </a:t>
            </a:r>
          </a:p>
          <a:p>
            <a:r>
              <a:rPr lang="en-US"/>
              <a:t>Meeting ID: 679-013-973 </a:t>
            </a:r>
          </a:p>
          <a:p>
            <a:pPr>
              <a:buFont typeface="Arial" pitchFamily="34" charset="0"/>
              <a:buChar char="•"/>
            </a:pPr>
            <a:endParaRPr lang="en-US">
              <a:latin typeface="Times New Roman" pitchFamily="18" charset="0"/>
            </a:endParaRPr>
          </a:p>
        </p:txBody>
      </p:sp>
      <p:sp>
        <p:nvSpPr>
          <p:cNvPr id="2" name="Date Placeholder 1"/>
          <p:cNvSpPr>
            <a:spLocks noGrp="1"/>
          </p:cNvSpPr>
          <p:nvPr>
            <p:ph type="dt" sz="quarter" idx="10"/>
          </p:nvPr>
        </p:nvSpPr>
        <p:spPr/>
        <p:txBody>
          <a:bodyPr/>
          <a:lstStyle/>
          <a:p>
            <a:pPr>
              <a:defRPr/>
            </a:pPr>
            <a:fld id="{0DE4DAFA-799C-41B3-A8F0-FE565CCB9CC6}"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6E6F6398-FFB6-4F4F-9DB5-267A9615168E}"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EB61712-CF0A-4199-B0C7-3FCAD73E1B5E}"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8"/>
            <a:ext cx="8229600" cy="1143001"/>
          </a:xfrm>
        </p:spPr>
        <p:txBody>
          <a:bodyPr/>
          <a:lstStyle/>
          <a:p>
            <a:r>
              <a:rPr smtClean="0"/>
              <a:t>Current Membership</a:t>
            </a:r>
          </a:p>
        </p:txBody>
      </p:sp>
      <p:sp>
        <p:nvSpPr>
          <p:cNvPr id="3" name="Date Placeholder 2"/>
          <p:cNvSpPr>
            <a:spLocks noGrp="1"/>
          </p:cNvSpPr>
          <p:nvPr>
            <p:ph type="dt" sz="quarter" idx="10"/>
          </p:nvPr>
        </p:nvSpPr>
        <p:spPr/>
        <p:txBody>
          <a:bodyPr/>
          <a:lstStyle/>
          <a:p>
            <a:pPr>
              <a:defRPr/>
            </a:pPr>
            <a:fld id="{23E8914E-5DE9-4D2E-83E0-116238FF1FE5}" type="datetime1">
              <a:rPr lang="en-US" smtClean="0"/>
              <a:t>6/28/2015</a:t>
            </a:fld>
            <a:endParaRPr lang="en-US"/>
          </a:p>
        </p:txBody>
      </p:sp>
      <p:sp>
        <p:nvSpPr>
          <p:cNvPr id="4" name="Footer Placeholder 3"/>
          <p:cNvSpPr>
            <a:spLocks noGrp="1"/>
          </p:cNvSpPr>
          <p:nvPr>
            <p:ph type="ftr" sz="quarter" idx="11"/>
          </p:nvPr>
        </p:nvSpPr>
        <p:spPr/>
        <p:txBody>
          <a:bodyPr/>
          <a:lstStyle/>
          <a:p>
            <a:pPr>
              <a:defRPr/>
            </a:pPr>
            <a:r>
              <a:rPr lang="en-US" smtClean="0"/>
              <a:t>Doc #: 5-15-0046-00-agen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752600" y="546735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              Quorum = ½ membership (7 members)</a:t>
            </a:r>
          </a:p>
          <a:p>
            <a:pPr eaLnBrk="1" hangingPunct="1"/>
            <a:r>
              <a:rPr lang="en-US"/>
              <a:t>              2 meetings to get in, 2 meetings to get out</a:t>
            </a:r>
          </a:p>
        </p:txBody>
      </p:sp>
      <p:graphicFrame>
        <p:nvGraphicFramePr>
          <p:cNvPr id="2" name="Table 1"/>
          <p:cNvGraphicFramePr>
            <a:graphicFrameLocks noGrp="1"/>
          </p:cNvGraphicFramePr>
          <p:nvPr>
            <p:extLst>
              <p:ext uri="{D42A27DB-BD31-4B8C-83A1-F6EECF244321}">
                <p14:modId xmlns:p14="http://schemas.microsoft.com/office/powerpoint/2010/main" val="2491728056"/>
              </p:ext>
            </p:extLst>
          </p:nvPr>
        </p:nvGraphicFramePr>
        <p:xfrm>
          <a:off x="2389417" y="941380"/>
          <a:ext cx="4295546" cy="4525970"/>
        </p:xfrm>
        <a:graphic>
          <a:graphicData uri="http://schemas.openxmlformats.org/drawingml/2006/table">
            <a:tbl>
              <a:tblPr>
                <a:tableStyleId>{5C22544A-7EE6-4342-B048-85BDC9FD1C3A}</a:tableStyleId>
              </a:tblPr>
              <a:tblGrid>
                <a:gridCol w="500452"/>
                <a:gridCol w="500452"/>
                <a:gridCol w="563008"/>
                <a:gridCol w="646417"/>
                <a:gridCol w="750678"/>
                <a:gridCol w="1334539"/>
              </a:tblGrid>
              <a:tr h="450407">
                <a:tc>
                  <a:txBody>
                    <a:bodyPr/>
                    <a:lstStyle/>
                    <a:p>
                      <a:pPr algn="l" fontAlgn="b"/>
                      <a:r>
                        <a:rPr lang="en-US" sz="900" u="none" strike="noStrike">
                          <a:effectLst/>
                        </a:rPr>
                        <a:t>Last 2 WG Attend?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 Ad hoc moved to Plenary</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Prep for Ballot</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endParaRPr lang="en-US" dirty="0" smtClean="0">
              <a:latin typeface="Times New Roman" pitchFamily="18" charset="0"/>
            </a:endParaRP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a:t>
            </a:r>
            <a:r>
              <a:rPr lang="en-US" dirty="0" smtClean="0">
                <a:latin typeface="Times New Roman" pitchFamily="18" charset="0"/>
              </a:rPr>
              <a:t>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97816690-79C5-42B3-90B9-D906F75C93EB}"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9506FA18-B890-45C3-BBBB-973674FAEB0A}" type="datetime1">
              <a:rPr lang="en-US" smtClean="0"/>
              <a:t>6/28/2015</a:t>
            </a:fld>
            <a:endParaRPr lang="en-US"/>
          </a:p>
        </p:txBody>
      </p:sp>
      <p:sp>
        <p:nvSpPr>
          <p:cNvPr id="5" name="Footer Placeholder 4"/>
          <p:cNvSpPr>
            <a:spLocks noGrp="1"/>
          </p:cNvSpPr>
          <p:nvPr>
            <p:ph type="ftr" sz="quarter" idx="11"/>
          </p:nvPr>
        </p:nvSpPr>
        <p:spPr/>
        <p:txBody>
          <a:bodyPr/>
          <a:lstStyle/>
          <a:p>
            <a:pPr>
              <a:defRPr/>
            </a:pPr>
            <a:r>
              <a:rPr lang="en-US" smtClean="0"/>
              <a:t>Doc #: 5-15-0046-00-agen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5BA1865-F750-48CF-A6C9-197383259951}"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71A815A2-22DD-4982-A54E-C01048817E0F}"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D80C965D-4975-464B-81E9-C32DFC2E91B0}" type="datetime1">
              <a:rPr lang="en-US" smtClean="0"/>
              <a:t>6/28/2015</a:t>
            </a:fld>
            <a:endParaRPr lang="en-US"/>
          </a:p>
        </p:txBody>
      </p:sp>
      <p:sp>
        <p:nvSpPr>
          <p:cNvPr id="3" name="Footer Placeholder 2"/>
          <p:cNvSpPr>
            <a:spLocks noGrp="1"/>
          </p:cNvSpPr>
          <p:nvPr>
            <p:ph type="ftr" sz="quarter" idx="11"/>
          </p:nvPr>
        </p:nvSpPr>
        <p:spPr/>
        <p:txBody>
          <a:bodyPr/>
          <a:lstStyle/>
          <a:p>
            <a:pPr>
              <a:defRPr/>
            </a:pPr>
            <a:r>
              <a:rPr lang="en-US" smtClean="0"/>
              <a:t>Doc #: 5-15-0046-00-agen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6490</TotalTime>
  <Words>1484</Words>
  <Application>Microsoft Office PowerPoint</Application>
  <PresentationFormat>On-screen Show (4:3)</PresentationFormat>
  <Paragraphs>376</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Issues for 1900.5.1</vt:lpstr>
      <vt:lpstr>Working Schedule for 1900.5.1</vt:lpstr>
      <vt:lpstr>Current Issues for 1900.5.2</vt:lpstr>
      <vt:lpstr>Working Schedule for 1900.5.2</vt:lpstr>
      <vt:lpstr>Other DySPAN-SC Activities</vt:lpstr>
      <vt:lpstr>Marketing Inputs</vt:lpstr>
      <vt:lpstr>Meeting Planning</vt:lpstr>
      <vt:lpstr>Draft Schedule for General Meetings</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151</cp:revision>
  <dcterms:created xsi:type="dcterms:W3CDTF">2013-08-13T02:52:21Z</dcterms:created>
  <dcterms:modified xsi:type="dcterms:W3CDTF">2015-06-28T23:37:41Z</dcterms:modified>
</cp:coreProperties>
</file>