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5" r:id="rId3"/>
    <p:sldId id="337" r:id="rId4"/>
    <p:sldId id="313" r:id="rId5"/>
    <p:sldId id="332" r:id="rId6"/>
    <p:sldId id="317" r:id="rId7"/>
    <p:sldId id="352" r:id="rId8"/>
    <p:sldId id="353" r:id="rId9"/>
    <p:sldId id="354" r:id="rId10"/>
    <p:sldId id="355" r:id="rId11"/>
    <p:sldId id="307" r:id="rId12"/>
    <p:sldId id="336" r:id="rId13"/>
    <p:sldId id="348" r:id="rId14"/>
    <p:sldId id="335" r:id="rId15"/>
    <p:sldId id="349" r:id="rId16"/>
    <p:sldId id="344" r:id="rId17"/>
    <p:sldId id="346" r:id="rId18"/>
    <p:sldId id="347" r:id="rId19"/>
    <p:sldId id="350" r:id="rId20"/>
    <p:sldId id="351"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6/28/2015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6F71DD3-6928-4B1E-ADAA-F5C306F9AFA5}" type="datetime1">
              <a:rPr lang="en-US" smtClean="0"/>
              <a:t>6/28/2015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5-15-0046-00-agen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F7DBCD-1C40-4416-8865-BFDF1B938D01}" type="datetime1">
              <a:rPr lang="en-US" smtClean="0"/>
              <a:t>6/28/2015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5-15-0046-00-agen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0236318-E8E3-4A0F-911D-DDD47255F9E3}" type="datetime1">
              <a:rPr lang="en-US" smtClean="0"/>
              <a:t>6/28/2015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5-15-0046-00-agen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1AEAC06-70D5-44E5-BB4C-E3FED3A3673E}" type="datetime1">
              <a:rPr lang="en-US" smtClean="0"/>
              <a:t>6/28/2015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5-15-0046-00-agen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5CB76CF-5D1E-4659-B23C-BE0BE1D9A358}" type="datetime1">
              <a:rPr lang="en-US" smtClean="0"/>
              <a:t>6/28/2015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5-15-0046-00-agen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AE35F1B-6737-458D-9569-40EE9FEF8F43}" type="datetime1">
              <a:rPr lang="en-US" smtClean="0"/>
              <a:t>6/28/2015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5-15-0046-00-agen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96787C6-7773-4266-94AE-52DFB8E6CB83}" type="datetime1">
              <a:rPr lang="en-US" smtClean="0"/>
              <a:t>6/28/2015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5-15-0046-00-agen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09F327A-91FE-4378-9A64-D911009EEC14}" type="datetime1">
              <a:rPr lang="en-US" smtClean="0"/>
              <a:t>6/28/2015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5-15-0046-00-agen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232D735-A0A5-46ED-B119-74D93E1E9AAE}" type="datetime1">
              <a:rPr lang="en-US" smtClean="0"/>
              <a:t>6/28/2015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5-15-0046-00-agen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D881099-EF63-4606-B3AF-7AF719D1F916}" type="datetime1">
              <a:rPr lang="en-US" smtClean="0"/>
              <a:t>6/28/2015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5-15-0046-00-agen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E02D8EC-9D77-468E-845C-7A089DEC39D3}" type="datetime1">
              <a:rPr lang="en-US" smtClean="0"/>
              <a:t>6/28/2015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5-15-0046-00-agen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1A038B0F-81EA-476E-A2DE-A648BA457AA8}" type="datetime1">
              <a:rPr lang="en-US" smtClean="0"/>
              <a:t>6/28/2015</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5-15-0046-00-agen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74AD6C68-EC1B-4ED5-813A-C6E7AB94AF50}" type="datetime1">
              <a:rPr lang="en-US" smtClean="0">
                <a:solidFill>
                  <a:srgbClr val="000099"/>
                </a:solidFill>
              </a:rPr>
              <a:t>6/28/2015</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00863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a:t>
            </a:r>
            <a:r>
              <a:rPr lang="en-US" sz="1200" b="1" dirty="0">
                <a:latin typeface="Arial" pitchFamily="34" charset="0"/>
                <a:cs typeface="Times New Roman" pitchFamily="18" charset="0"/>
              </a:rPr>
              <a:t>7</a:t>
            </a:r>
            <a:r>
              <a:rPr lang="en-US" sz="1200" b="1" dirty="0" smtClean="0">
                <a:latin typeface="Arial" pitchFamily="34" charset="0"/>
                <a:cs typeface="Times New Roman" pitchFamily="18" charset="0"/>
              </a:rPr>
              <a:t> July </a:t>
            </a:r>
            <a:r>
              <a:rPr lang="en-US" sz="1200" b="1" dirty="0">
                <a:latin typeface="Arial" pitchFamily="34" charset="0"/>
                <a:cs typeface="Times New Roman" pitchFamily="18" charset="0"/>
              </a:rPr>
              <a:t>2015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a:latin typeface="Arial" pitchFamily="34" charset="0"/>
                <a:cs typeface="Times New Roman" pitchFamily="18" charset="0"/>
              </a:rPr>
              <a:t>7</a:t>
            </a:r>
            <a:r>
              <a:rPr lang="en-US" sz="1200" b="1" dirty="0" smtClean="0">
                <a:latin typeface="Arial" pitchFamily="34" charset="0"/>
                <a:cs typeface="Times New Roman" pitchFamily="18" charset="0"/>
              </a:rPr>
              <a:t> July </a:t>
            </a:r>
            <a:r>
              <a:rPr lang="en-US" sz="1200" b="1" dirty="0">
                <a:latin typeface="Arial" pitchFamily="34" charset="0"/>
                <a:cs typeface="Times New Roman" pitchFamily="18" charset="0"/>
              </a:rPr>
              <a:t>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a:latin typeface="Arial" pitchFamily="34" charset="0"/>
                <a:cs typeface="Times New Roman" pitchFamily="18" charset="0"/>
              </a:rPr>
              <a:t>5-15-0046-00-agen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a:latin typeface="Arial" pitchFamily="34" charset="0"/>
                <a:cs typeface="Times New Roman" pitchFamily="18" charset="0"/>
              </a:rPr>
              <a:t>Notice:</a:t>
            </a:r>
            <a:r>
              <a:rPr lang="en-US" sz="1200">
                <a:latin typeface="Arial" pitchFamily="34" charset="0"/>
                <a:cs typeface="Times New Roman" pitchFamily="18" charset="0"/>
              </a:rPr>
              <a:t> This document has been prepared to assist  IEEE DySPAN-SC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a:latin typeface="Arial" pitchFamily="34" charset="0"/>
                <a:cs typeface="Times New Roman" pitchFamily="18" charset="0"/>
              </a:rPr>
              <a:t> </a:t>
            </a:r>
            <a:endParaRPr lang="en-US" sz="1200">
              <a:latin typeface="Arial" pitchFamily="34" charset="0"/>
            </a:endParaRPr>
          </a:p>
          <a:p>
            <a:pPr eaLnBrk="0" hangingPunct="0"/>
            <a:r>
              <a:rPr lang="en-US" sz="1200" b="1">
                <a:latin typeface="Arial" pitchFamily="34" charset="0"/>
                <a:cs typeface="Times New Roman" pitchFamily="18" charset="0"/>
              </a:rPr>
              <a:t>Release:</a:t>
            </a:r>
            <a:r>
              <a:rPr lang="en-US" sz="120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DySPAN-SC. </a:t>
            </a:r>
          </a:p>
          <a:p>
            <a:pPr eaLnBrk="0" hangingPunct="0"/>
            <a:endParaRPr lang="en-US" sz="1200">
              <a:latin typeface="Arial" pitchFamily="34" charset="0"/>
            </a:endParaRPr>
          </a:p>
          <a:p>
            <a:pPr eaLnBrk="0" hangingPunct="0"/>
            <a:r>
              <a:rPr lang="en-US" sz="1200" b="1">
                <a:latin typeface="Arial" pitchFamily="34" charset="0"/>
                <a:cs typeface="Times New Roman" pitchFamily="18" charset="0"/>
              </a:rPr>
              <a:t>Patent Policy and Procedures:</a:t>
            </a:r>
            <a:r>
              <a:rPr lang="en-US" sz="120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DySPAN-SC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a:latin typeface="Arial" pitchFamily="34" charset="0"/>
                <a:cs typeface="Times New Roman" pitchFamily="18" charset="0"/>
                <a:hlinkClick r:id="rId3"/>
              </a:rPr>
              <a:t>matthew.sherman@baesystems.com</a:t>
            </a:r>
            <a:r>
              <a:rPr lang="en-US" sz="120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DySPAN-SC Committee. </a:t>
            </a:r>
            <a:r>
              <a:rPr lang="en-US" sz="1200" b="1">
                <a:latin typeface="Arial" pitchFamily="34" charset="0"/>
                <a:cs typeface="Times New Roman" pitchFamily="18" charset="0"/>
              </a:rPr>
              <a:t>If you have questions, contact the IEEE Patent Committee Administrator at </a:t>
            </a:r>
            <a:r>
              <a:rPr lang="en-US" sz="1200">
                <a:latin typeface="Arial" pitchFamily="34" charset="0"/>
                <a:cs typeface="Times New Roman" pitchFamily="18" charset="0"/>
              </a:rPr>
              <a:t>&lt; </a:t>
            </a:r>
            <a:r>
              <a:rPr lang="en-US" sz="1200">
                <a:latin typeface="Arial" pitchFamily="34" charset="0"/>
                <a:cs typeface="Times New Roman" pitchFamily="18" charset="0"/>
                <a:hlinkClick r:id="rId4"/>
              </a:rPr>
              <a:t>patcom@ieee.org</a:t>
            </a:r>
            <a:r>
              <a:rPr lang="en-US" sz="1200">
                <a:latin typeface="Arial" pitchFamily="34" charset="0"/>
                <a:cs typeface="Times New Roman" pitchFamily="18" charset="0"/>
              </a:rPr>
              <a:t> </a:t>
            </a:r>
            <a:r>
              <a:rPr lang="en-US" sz="1200" b="1">
                <a:latin typeface="Arial" pitchFamily="34" charset="0"/>
                <a:cs typeface="Times New Roman" pitchFamily="18" charset="0"/>
              </a:rPr>
              <a:t>&gt;.</a:t>
            </a:r>
            <a:r>
              <a:rPr lang="en-US" sz="1200">
                <a:latin typeface="Arial" pitchFamily="34" charset="0"/>
                <a:cs typeface="Times New Roman" pitchFamily="18" charset="0"/>
              </a:rPr>
              <a:t> </a:t>
            </a:r>
            <a:endParaRPr lang="en-US" sz="1200">
              <a:latin typeface="Arial" pitchFamily="34" charset="0"/>
            </a:endParaRPr>
          </a:p>
          <a:p>
            <a:pPr eaLnBrk="0" hangingPunct="0"/>
            <a:endParaRPr lang="en-US" sz="120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5-15-0046-00-agen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E9436FC2-B1F8-4132-9FEC-A29825AEA8E3}" type="datetime1">
              <a:rPr lang="en-US" smtClean="0"/>
              <a:t>6/28/2015</a:t>
            </a:fld>
            <a:endParaRPr lang="en-US"/>
          </a:p>
        </p:txBody>
      </p:sp>
      <p:sp>
        <p:nvSpPr>
          <p:cNvPr id="3" name="Footer Placeholder 2"/>
          <p:cNvSpPr>
            <a:spLocks noGrp="1"/>
          </p:cNvSpPr>
          <p:nvPr>
            <p:ph type="ftr" sz="quarter" idx="11"/>
          </p:nvPr>
        </p:nvSpPr>
        <p:spPr/>
        <p:txBody>
          <a:bodyPr/>
          <a:lstStyle/>
          <a:p>
            <a:pPr>
              <a:defRPr/>
            </a:pPr>
            <a:r>
              <a:rPr lang="en-US" smtClean="0"/>
              <a:t>Doc #: 5-15-0046-00-agen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 </a:t>
            </a:r>
            <a:r>
              <a:rPr lang="en-US" b="1" dirty="0" smtClean="0"/>
              <a:t>5-15-0038-00, 5-15-0039-00, 5-15-0040-00, 5-15-0041-00, 5-15-0044-00</a:t>
            </a:r>
            <a:endParaRPr lang="en-US" dirty="0"/>
          </a:p>
          <a:p>
            <a:endParaRPr dirty="0" smtClean="0"/>
          </a:p>
          <a:p>
            <a:r>
              <a:rPr dirty="0" smtClean="0"/>
              <a:t>Mover:  </a:t>
            </a:r>
          </a:p>
          <a:p>
            <a:endParaRPr dirty="0" smtClean="0"/>
          </a:p>
          <a:p>
            <a:r>
              <a:rPr dirty="0" smtClean="0"/>
              <a:t>Second:  </a:t>
            </a:r>
          </a:p>
        </p:txBody>
      </p:sp>
      <p:sp>
        <p:nvSpPr>
          <p:cNvPr id="4" name="Date Placeholder 3"/>
          <p:cNvSpPr>
            <a:spLocks noGrp="1"/>
          </p:cNvSpPr>
          <p:nvPr>
            <p:ph type="dt" sz="quarter" idx="10"/>
          </p:nvPr>
        </p:nvSpPr>
        <p:spPr/>
        <p:txBody>
          <a:bodyPr/>
          <a:lstStyle/>
          <a:p>
            <a:pPr>
              <a:defRPr/>
            </a:pPr>
            <a:fld id="{DCD79A5B-0ED3-4393-874E-EC3C34AA7534}" type="datetime1">
              <a:rPr lang="en-US" smtClean="0"/>
              <a:t>6/28/2015</a:t>
            </a:fld>
            <a:endParaRPr lang="en-US"/>
          </a:p>
        </p:txBody>
      </p:sp>
      <p:sp>
        <p:nvSpPr>
          <p:cNvPr id="5" name="Footer Placeholder 4"/>
          <p:cNvSpPr>
            <a:spLocks noGrp="1"/>
          </p:cNvSpPr>
          <p:nvPr>
            <p:ph type="ftr" sz="quarter" idx="11"/>
          </p:nvPr>
        </p:nvSpPr>
        <p:spPr/>
        <p:txBody>
          <a:bodyPr/>
          <a:lstStyle/>
          <a:p>
            <a:pPr>
              <a:defRPr/>
            </a:pPr>
            <a:r>
              <a:rPr lang="en-US" smtClean="0"/>
              <a:t>Doc #: 5-15-0046-00-agen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smtClean="0"/>
              <a:t>Current Issues for 1900.5.1</a:t>
            </a:r>
          </a:p>
        </p:txBody>
      </p:sp>
      <p:sp>
        <p:nvSpPr>
          <p:cNvPr id="13315" name="Content Placeholder 2"/>
          <p:cNvSpPr>
            <a:spLocks noGrp="1"/>
          </p:cNvSpPr>
          <p:nvPr>
            <p:ph idx="1"/>
          </p:nvPr>
        </p:nvSpPr>
        <p:spPr/>
        <p:txBody>
          <a:bodyPr/>
          <a:lstStyle/>
          <a:p>
            <a:r>
              <a:rPr dirty="0" smtClean="0"/>
              <a:t>Schedule for 1900.5.1</a:t>
            </a:r>
          </a:p>
          <a:p>
            <a:r>
              <a:rPr dirty="0" smtClean="0"/>
              <a:t>PAR Extension </a:t>
            </a:r>
          </a:p>
          <a:p>
            <a:pPr lvl="1"/>
            <a:r>
              <a:rPr dirty="0" smtClean="0"/>
              <a:t>Has been submitted on 5/10/15</a:t>
            </a:r>
          </a:p>
          <a:p>
            <a:pPr lvl="1"/>
            <a:r>
              <a:rPr lang="en-US" dirty="0" smtClean="0"/>
              <a:t>Is on NESCOM Agenda for September (Tokyo)</a:t>
            </a:r>
            <a:endParaRPr dirty="0" smtClean="0"/>
          </a:p>
        </p:txBody>
      </p:sp>
      <p:sp>
        <p:nvSpPr>
          <p:cNvPr id="4" name="Date Placeholder 3"/>
          <p:cNvSpPr>
            <a:spLocks noGrp="1"/>
          </p:cNvSpPr>
          <p:nvPr>
            <p:ph type="dt" sz="quarter" idx="10"/>
          </p:nvPr>
        </p:nvSpPr>
        <p:spPr/>
        <p:txBody>
          <a:bodyPr/>
          <a:lstStyle/>
          <a:p>
            <a:pPr>
              <a:defRPr/>
            </a:pPr>
            <a:fld id="{8FA520C0-8A5F-4AC1-AC5B-8029F81E1A75}" type="datetime1">
              <a:rPr lang="en-US" smtClean="0"/>
              <a:t>6/28/2015</a:t>
            </a:fld>
            <a:endParaRPr lang="en-US"/>
          </a:p>
        </p:txBody>
      </p:sp>
      <p:sp>
        <p:nvSpPr>
          <p:cNvPr id="5" name="Footer Placeholder 4"/>
          <p:cNvSpPr>
            <a:spLocks noGrp="1"/>
          </p:cNvSpPr>
          <p:nvPr>
            <p:ph type="ftr" sz="quarter" idx="11"/>
          </p:nvPr>
        </p:nvSpPr>
        <p:spPr/>
        <p:txBody>
          <a:bodyPr/>
          <a:lstStyle/>
          <a:p>
            <a:pPr>
              <a:defRPr/>
            </a:pPr>
            <a:r>
              <a:rPr lang="en-US" smtClean="0"/>
              <a:t>Doc #: 5-15-0046-00-agen</a:t>
            </a:r>
            <a:endParaRPr lang="en-US"/>
          </a:p>
        </p:txBody>
      </p:sp>
      <p:sp>
        <p:nvSpPr>
          <p:cNvPr id="6" name="Slide Number Placeholder 5"/>
          <p:cNvSpPr>
            <a:spLocks noGrp="1"/>
          </p:cNvSpPr>
          <p:nvPr>
            <p:ph type="sldNum" sz="quarter" idx="12"/>
          </p:nvPr>
        </p:nvSpPr>
        <p:spPr/>
        <p:txBody>
          <a:bodyPr/>
          <a:lstStyle/>
          <a:p>
            <a:pPr>
              <a:defRPr/>
            </a:pPr>
            <a:fld id="{95AE1513-E4C2-4BC9-B4F7-27CED324D4FB}"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7463"/>
            <a:ext cx="8229600" cy="1143000"/>
          </a:xfrm>
        </p:spPr>
        <p:txBody>
          <a:bodyPr/>
          <a:lstStyle/>
          <a:p>
            <a:r>
              <a:rPr smtClean="0"/>
              <a:t>Working Schedule for 1900.5.1</a:t>
            </a:r>
          </a:p>
        </p:txBody>
      </p:sp>
      <p:sp>
        <p:nvSpPr>
          <p:cNvPr id="10243" name="Content Placeholder 2"/>
          <p:cNvSpPr>
            <a:spLocks noGrp="1"/>
          </p:cNvSpPr>
          <p:nvPr>
            <p:ph idx="1"/>
          </p:nvPr>
        </p:nvSpPr>
        <p:spPr>
          <a:xfrm>
            <a:off x="381000" y="1447800"/>
            <a:ext cx="8229600" cy="4525963"/>
          </a:xfrm>
        </p:spPr>
        <p:txBody>
          <a:bodyPr/>
          <a:lstStyle/>
          <a:p>
            <a:r>
              <a:rPr sz="1400" smtClean="0"/>
              <a:t>Complete Draft for Clause 4					7/15</a:t>
            </a:r>
          </a:p>
          <a:p>
            <a:r>
              <a:rPr sz="1400" smtClean="0"/>
              <a:t>Complete Draft for Clause 5					10/15</a:t>
            </a:r>
          </a:p>
          <a:p>
            <a:r>
              <a:rPr sz="1400" smtClean="0"/>
              <a:t>Complete Draft for Clause 6					1/16</a:t>
            </a:r>
          </a:p>
          <a:p>
            <a:r>
              <a:rPr sz="1400" smtClean="0"/>
              <a:t>Complete Draft for Clause 7					3/16</a:t>
            </a:r>
          </a:p>
          <a:p>
            <a:r>
              <a:rPr sz="1400" smtClean="0"/>
              <a:t>Annex A						6/16</a:t>
            </a:r>
          </a:p>
          <a:p>
            <a:r>
              <a:rPr sz="1400" smtClean="0"/>
              <a:t>First WG Ballot						6/16</a:t>
            </a:r>
          </a:p>
          <a:p>
            <a:r>
              <a:rPr sz="1400" smtClean="0"/>
              <a:t>WG Recirc						8/16</a:t>
            </a:r>
          </a:p>
          <a:p>
            <a:r>
              <a:rPr sz="1400" smtClean="0"/>
              <a:t>WG Recirc 2						10/16</a:t>
            </a:r>
          </a:p>
          <a:p>
            <a:r>
              <a:rPr sz="1400" smtClean="0"/>
              <a:t>Sponsor Ballot						1/17</a:t>
            </a:r>
          </a:p>
          <a:p>
            <a:r>
              <a:rPr sz="1400" smtClean="0"/>
              <a:t>Sponsor Recirc						3/17</a:t>
            </a:r>
          </a:p>
          <a:p>
            <a:r>
              <a:rPr sz="1400" smtClean="0"/>
              <a:t>Sponsor Recirc 2						5/17</a:t>
            </a:r>
          </a:p>
          <a:p>
            <a:r>
              <a:rPr sz="1400" smtClean="0"/>
              <a:t>Submit to REVCOM						6/17</a:t>
            </a:r>
          </a:p>
          <a:p>
            <a:endParaRPr sz="1400" smtClean="0"/>
          </a:p>
          <a:p>
            <a:endParaRPr sz="1400" smtClean="0"/>
          </a:p>
        </p:txBody>
      </p:sp>
      <p:sp>
        <p:nvSpPr>
          <p:cNvPr id="4" name="Date Placeholder 3"/>
          <p:cNvSpPr>
            <a:spLocks noGrp="1"/>
          </p:cNvSpPr>
          <p:nvPr>
            <p:ph type="dt" sz="quarter" idx="10"/>
          </p:nvPr>
        </p:nvSpPr>
        <p:spPr/>
        <p:txBody>
          <a:bodyPr/>
          <a:lstStyle/>
          <a:p>
            <a:pPr>
              <a:defRPr/>
            </a:pPr>
            <a:fld id="{393E0FCD-68F3-47B9-9C3E-643FDD12B92A}" type="datetime1">
              <a:rPr lang="en-US" smtClean="0"/>
              <a:t>6/28/2015</a:t>
            </a:fld>
            <a:endParaRPr lang="en-US"/>
          </a:p>
        </p:txBody>
      </p:sp>
      <p:sp>
        <p:nvSpPr>
          <p:cNvPr id="5" name="Footer Placeholder 4"/>
          <p:cNvSpPr>
            <a:spLocks noGrp="1"/>
          </p:cNvSpPr>
          <p:nvPr>
            <p:ph type="ftr" sz="quarter" idx="11"/>
          </p:nvPr>
        </p:nvSpPr>
        <p:spPr/>
        <p:txBody>
          <a:bodyPr/>
          <a:lstStyle/>
          <a:p>
            <a:pPr>
              <a:defRPr/>
            </a:pPr>
            <a:r>
              <a:rPr lang="en-US" smtClean="0"/>
              <a:t>Doc #: 5-15-0046-00-agen</a:t>
            </a:r>
            <a:endParaRPr lang="en-US"/>
          </a:p>
        </p:txBody>
      </p:sp>
      <p:sp>
        <p:nvSpPr>
          <p:cNvPr id="6" name="Slide Number Placeholder 5"/>
          <p:cNvSpPr>
            <a:spLocks noGrp="1"/>
          </p:cNvSpPr>
          <p:nvPr>
            <p:ph type="sldNum" sz="quarter" idx="12"/>
          </p:nvPr>
        </p:nvSpPr>
        <p:spPr/>
        <p:txBody>
          <a:bodyPr/>
          <a:lstStyle/>
          <a:p>
            <a:pPr>
              <a:defRPr/>
            </a:pPr>
            <a:fld id="{A0F08927-153C-41FB-9D57-802E1BB7957C}" type="slidenum">
              <a:rPr lang="en-US" smtClean="0"/>
              <a:pPr>
                <a:defRPr/>
              </a:pPr>
              <a:t>13</a:t>
            </a:fld>
            <a:endParaRPr lang="en-US"/>
          </a:p>
        </p:txBody>
      </p:sp>
    </p:spTree>
    <p:extLst>
      <p:ext uri="{BB962C8B-B14F-4D97-AF65-F5344CB8AC3E}">
        <p14:creationId xmlns:p14="http://schemas.microsoft.com/office/powerpoint/2010/main" val="8598338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smtClean="0"/>
              <a:t>Current Issues for 1900.5.2</a:t>
            </a:r>
          </a:p>
        </p:txBody>
      </p:sp>
      <p:sp>
        <p:nvSpPr>
          <p:cNvPr id="14339" name="Content Placeholder 2"/>
          <p:cNvSpPr>
            <a:spLocks noGrp="1"/>
          </p:cNvSpPr>
          <p:nvPr>
            <p:ph idx="1"/>
          </p:nvPr>
        </p:nvSpPr>
        <p:spPr/>
        <p:txBody>
          <a:bodyPr/>
          <a:lstStyle/>
          <a:p>
            <a:r>
              <a:rPr lang="en-US" dirty="0" smtClean="0"/>
              <a:t>Ballot invitation</a:t>
            </a:r>
          </a:p>
          <a:p>
            <a:pPr lvl="1"/>
            <a:r>
              <a:rPr lang="en-US" dirty="0" smtClean="0"/>
              <a:t>Sent (&gt;60 responses)</a:t>
            </a:r>
          </a:p>
          <a:p>
            <a:pPr lvl="1"/>
            <a:r>
              <a:rPr lang="en-US" dirty="0" smtClean="0"/>
              <a:t>Pool looks </a:t>
            </a:r>
            <a:r>
              <a:rPr lang="en-US" dirty="0" err="1" smtClean="0"/>
              <a:t>balenced</a:t>
            </a:r>
            <a:endParaRPr lang="en-US" dirty="0" smtClean="0"/>
          </a:p>
          <a:p>
            <a:r>
              <a:rPr dirty="0" smtClean="0"/>
              <a:t>Draft </a:t>
            </a:r>
            <a:r>
              <a:rPr dirty="0" smtClean="0"/>
              <a:t>Update</a:t>
            </a:r>
          </a:p>
          <a:p>
            <a:r>
              <a:rPr dirty="0" smtClean="0"/>
              <a:t>Schema </a:t>
            </a:r>
            <a:r>
              <a:rPr dirty="0" smtClean="0"/>
              <a:t>Update</a:t>
            </a:r>
          </a:p>
          <a:p>
            <a:r>
              <a:rPr dirty="0" smtClean="0"/>
              <a:t>NIEM compatibility</a:t>
            </a:r>
          </a:p>
        </p:txBody>
      </p:sp>
      <p:sp>
        <p:nvSpPr>
          <p:cNvPr id="4" name="Date Placeholder 3"/>
          <p:cNvSpPr>
            <a:spLocks noGrp="1"/>
          </p:cNvSpPr>
          <p:nvPr>
            <p:ph type="dt" sz="quarter" idx="10"/>
          </p:nvPr>
        </p:nvSpPr>
        <p:spPr/>
        <p:txBody>
          <a:bodyPr/>
          <a:lstStyle/>
          <a:p>
            <a:pPr>
              <a:defRPr/>
            </a:pPr>
            <a:fld id="{CD208E17-A435-41B5-BAC5-1EE36BBB85BF}" type="datetime1">
              <a:rPr lang="en-US" smtClean="0"/>
              <a:t>6/28/2015</a:t>
            </a:fld>
            <a:endParaRPr lang="en-US"/>
          </a:p>
        </p:txBody>
      </p:sp>
      <p:sp>
        <p:nvSpPr>
          <p:cNvPr id="5" name="Footer Placeholder 4"/>
          <p:cNvSpPr>
            <a:spLocks noGrp="1"/>
          </p:cNvSpPr>
          <p:nvPr>
            <p:ph type="ftr" sz="quarter" idx="11"/>
          </p:nvPr>
        </p:nvSpPr>
        <p:spPr/>
        <p:txBody>
          <a:bodyPr/>
          <a:lstStyle/>
          <a:p>
            <a:pPr>
              <a:defRPr/>
            </a:pPr>
            <a:r>
              <a:rPr lang="en-US" smtClean="0"/>
              <a:t>Doc #: 5-15-0046-00-agen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7463"/>
            <a:ext cx="8229600" cy="1143000"/>
          </a:xfrm>
        </p:spPr>
        <p:txBody>
          <a:bodyPr/>
          <a:lstStyle/>
          <a:p>
            <a:r>
              <a:rPr smtClean="0"/>
              <a:t>Working Schedule for 1900.5.2</a:t>
            </a:r>
          </a:p>
        </p:txBody>
      </p:sp>
      <p:sp>
        <p:nvSpPr>
          <p:cNvPr id="4" name="Date Placeholder 3"/>
          <p:cNvSpPr>
            <a:spLocks noGrp="1"/>
          </p:cNvSpPr>
          <p:nvPr>
            <p:ph type="dt" sz="quarter" idx="10"/>
          </p:nvPr>
        </p:nvSpPr>
        <p:spPr/>
        <p:txBody>
          <a:bodyPr/>
          <a:lstStyle/>
          <a:p>
            <a:pPr>
              <a:defRPr/>
            </a:pPr>
            <a:fld id="{E9546471-BBE4-4AC2-ADF5-F8784F93DDB5}" type="datetime1">
              <a:rPr lang="en-US" smtClean="0"/>
              <a:t>6/28/2015</a:t>
            </a:fld>
            <a:endParaRPr lang="en-US"/>
          </a:p>
        </p:txBody>
      </p:sp>
      <p:sp>
        <p:nvSpPr>
          <p:cNvPr id="5" name="Footer Placeholder 4"/>
          <p:cNvSpPr>
            <a:spLocks noGrp="1"/>
          </p:cNvSpPr>
          <p:nvPr>
            <p:ph type="ftr" sz="quarter" idx="11"/>
          </p:nvPr>
        </p:nvSpPr>
        <p:spPr/>
        <p:txBody>
          <a:bodyPr/>
          <a:lstStyle/>
          <a:p>
            <a:pPr>
              <a:defRPr/>
            </a:pPr>
            <a:r>
              <a:rPr lang="en-US" smtClean="0"/>
              <a:t>Doc #: 5-15-0046-00-agen</a:t>
            </a:r>
            <a:endParaRPr lang="en-US"/>
          </a:p>
        </p:txBody>
      </p:sp>
      <p:sp>
        <p:nvSpPr>
          <p:cNvPr id="6" name="Slide Number Placeholder 5"/>
          <p:cNvSpPr>
            <a:spLocks noGrp="1"/>
          </p:cNvSpPr>
          <p:nvPr>
            <p:ph type="sldNum" sz="quarter" idx="12"/>
          </p:nvPr>
        </p:nvSpPr>
        <p:spPr/>
        <p:txBody>
          <a:bodyPr/>
          <a:lstStyle/>
          <a:p>
            <a:pPr>
              <a:defRPr/>
            </a:pPr>
            <a:fld id="{19EBB09C-056E-4E38-ABB1-1752CAAA2F05}" type="slidenum">
              <a:rPr lang="en-US" smtClean="0"/>
              <a:pPr>
                <a:defRPr/>
              </a:pPr>
              <a:t>15</a:t>
            </a:fld>
            <a:endParaRPr lang="en-US"/>
          </a:p>
        </p:txBody>
      </p:sp>
      <p:sp>
        <p:nvSpPr>
          <p:cNvPr id="11" name="Rectangle 10"/>
          <p:cNvSpPr/>
          <p:nvPr/>
        </p:nvSpPr>
        <p:spPr>
          <a:xfrm>
            <a:off x="914400" y="1160463"/>
            <a:ext cx="6096000" cy="4801314"/>
          </a:xfrm>
          <a:prstGeom prst="rect">
            <a:avLst/>
          </a:prstGeom>
        </p:spPr>
        <p:txBody>
          <a:bodyPr wrap="square">
            <a:spAutoFit/>
          </a:bodyPr>
          <a:lstStyle/>
          <a:p>
            <a:r>
              <a:rPr lang="en-US" dirty="0"/>
              <a:t>Form Ballot Pool (Send Ballot Invitation)	6/6/2015</a:t>
            </a:r>
          </a:p>
          <a:p>
            <a:r>
              <a:rPr lang="en-US" dirty="0"/>
              <a:t>Final Draft and Schema Adjustments	</a:t>
            </a:r>
            <a:r>
              <a:rPr lang="en-US" dirty="0" smtClean="0"/>
              <a:t>	7/21/2015</a:t>
            </a:r>
            <a:endParaRPr lang="en-US" dirty="0"/>
          </a:p>
          <a:p>
            <a:r>
              <a:rPr lang="en-US" dirty="0"/>
              <a:t>Vote to Sponsor Ballot	</a:t>
            </a:r>
            <a:r>
              <a:rPr lang="en-US" dirty="0" smtClean="0"/>
              <a:t>		7/28/2015</a:t>
            </a:r>
            <a:endParaRPr lang="en-US" dirty="0"/>
          </a:p>
          <a:p>
            <a:r>
              <a:rPr lang="en-US" dirty="0"/>
              <a:t>Conduct Ballot	</a:t>
            </a:r>
            <a:r>
              <a:rPr lang="en-US" dirty="0" smtClean="0"/>
              <a:t>			8/11/2015</a:t>
            </a:r>
            <a:endParaRPr lang="en-US" dirty="0"/>
          </a:p>
          <a:p>
            <a:r>
              <a:rPr lang="en-US" dirty="0"/>
              <a:t>Ballot completes	</a:t>
            </a:r>
            <a:r>
              <a:rPr lang="en-US" dirty="0" smtClean="0"/>
              <a:t>			9/8/2015</a:t>
            </a:r>
            <a:endParaRPr lang="en-US" dirty="0"/>
          </a:p>
          <a:p>
            <a:r>
              <a:rPr lang="en-US" dirty="0"/>
              <a:t>Form Comment Resolution </a:t>
            </a:r>
            <a:r>
              <a:rPr lang="en-US" dirty="0" err="1"/>
              <a:t>subcom</a:t>
            </a:r>
            <a:r>
              <a:rPr lang="en-US" dirty="0"/>
              <a:t>	</a:t>
            </a:r>
            <a:r>
              <a:rPr lang="en-US" dirty="0" smtClean="0"/>
              <a:t>	9/22/2015</a:t>
            </a:r>
            <a:endParaRPr lang="en-US" dirty="0"/>
          </a:p>
          <a:p>
            <a:r>
              <a:rPr lang="en-US" dirty="0"/>
              <a:t>Suggested resolutions available	</a:t>
            </a:r>
            <a:r>
              <a:rPr lang="en-US" dirty="0" smtClean="0"/>
              <a:t>	10/20/2015</a:t>
            </a:r>
            <a:endParaRPr lang="en-US" dirty="0"/>
          </a:p>
          <a:p>
            <a:r>
              <a:rPr lang="en-US" dirty="0"/>
              <a:t>Vote for Recirculation Ballot	</a:t>
            </a:r>
            <a:r>
              <a:rPr lang="en-US" dirty="0" smtClean="0"/>
              <a:t>		10/27/2015</a:t>
            </a:r>
            <a:endParaRPr lang="en-US" dirty="0"/>
          </a:p>
          <a:p>
            <a:r>
              <a:rPr lang="en-US" dirty="0"/>
              <a:t>Conduct </a:t>
            </a:r>
            <a:r>
              <a:rPr lang="en-US" dirty="0" err="1"/>
              <a:t>Recirc</a:t>
            </a:r>
            <a:r>
              <a:rPr lang="en-US" dirty="0"/>
              <a:t> Ballot	</a:t>
            </a:r>
            <a:r>
              <a:rPr lang="en-US" dirty="0" smtClean="0"/>
              <a:t>		11/10/2015</a:t>
            </a:r>
            <a:endParaRPr lang="en-US" dirty="0"/>
          </a:p>
          <a:p>
            <a:r>
              <a:rPr lang="en-US" dirty="0"/>
              <a:t>Ballot completes	</a:t>
            </a:r>
            <a:r>
              <a:rPr lang="en-US" dirty="0" smtClean="0"/>
              <a:t>			11/24/2015</a:t>
            </a:r>
            <a:endParaRPr lang="en-US" dirty="0"/>
          </a:p>
          <a:p>
            <a:r>
              <a:rPr lang="en-US" dirty="0"/>
              <a:t>Suggested comment resolutions available	12/8/2015</a:t>
            </a:r>
          </a:p>
          <a:p>
            <a:r>
              <a:rPr lang="en-US" dirty="0"/>
              <a:t>Vote for </a:t>
            </a:r>
            <a:r>
              <a:rPr lang="en-US" dirty="0" err="1"/>
              <a:t>Recirc</a:t>
            </a:r>
            <a:r>
              <a:rPr lang="en-US" dirty="0"/>
              <a:t> Ballot	</a:t>
            </a:r>
            <a:r>
              <a:rPr lang="en-US" dirty="0" smtClean="0"/>
              <a:t>		1/5/2016</a:t>
            </a:r>
            <a:endParaRPr lang="en-US" dirty="0"/>
          </a:p>
          <a:p>
            <a:r>
              <a:rPr lang="en-US" dirty="0"/>
              <a:t>Conduct </a:t>
            </a:r>
            <a:r>
              <a:rPr lang="en-US" dirty="0" err="1"/>
              <a:t>Recirc</a:t>
            </a:r>
            <a:r>
              <a:rPr lang="en-US" dirty="0"/>
              <a:t> Ballot	</a:t>
            </a:r>
            <a:r>
              <a:rPr lang="en-US" dirty="0" smtClean="0"/>
              <a:t>		1/19/2016</a:t>
            </a:r>
            <a:endParaRPr lang="en-US" dirty="0"/>
          </a:p>
          <a:p>
            <a:r>
              <a:rPr lang="en-US" dirty="0"/>
              <a:t>Ballot completes	</a:t>
            </a:r>
            <a:r>
              <a:rPr lang="en-US" dirty="0" smtClean="0"/>
              <a:t>			2/2/2016</a:t>
            </a:r>
            <a:endParaRPr lang="en-US" dirty="0"/>
          </a:p>
          <a:p>
            <a:r>
              <a:rPr lang="en-US" dirty="0"/>
              <a:t>Approved by Standards Board	</a:t>
            </a:r>
            <a:r>
              <a:rPr lang="en-US" dirty="0" smtClean="0"/>
              <a:t>	3/1/2016</a:t>
            </a:r>
            <a:endParaRPr lang="en-US" dirty="0"/>
          </a:p>
          <a:p>
            <a:r>
              <a:rPr lang="en-US" dirty="0"/>
              <a:t>Reference implementation available	</a:t>
            </a:r>
            <a:r>
              <a:rPr lang="en-US" dirty="0" smtClean="0"/>
              <a:t>	12/15/2015</a:t>
            </a:r>
            <a:endParaRPr lang="en-US" dirty="0"/>
          </a:p>
          <a:p>
            <a:r>
              <a:rPr lang="en-US" dirty="0"/>
              <a:t>Certification available	</a:t>
            </a:r>
            <a:r>
              <a:rPr lang="en-US" dirty="0" smtClean="0"/>
              <a:t>		3/1/2016</a:t>
            </a:r>
            <a:endParaRPr lang="en-US" dirty="0"/>
          </a:p>
        </p:txBody>
      </p:sp>
    </p:spTree>
    <p:extLst>
      <p:ext uri="{BB962C8B-B14F-4D97-AF65-F5344CB8AC3E}">
        <p14:creationId xmlns:p14="http://schemas.microsoft.com/office/powerpoint/2010/main" val="32059026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a:t>
            </a:r>
            <a:r>
              <a:rPr dirty="0" smtClean="0"/>
              <a:t>meeting</a:t>
            </a:r>
            <a:endParaRPr dirty="0" smtClean="0"/>
          </a:p>
          <a:p>
            <a:pPr lvl="1"/>
            <a:r>
              <a:rPr lang="en-US" dirty="0" smtClean="0"/>
              <a:t>None… Next one </a:t>
            </a:r>
            <a:r>
              <a:rPr lang="en-US" dirty="0" smtClean="0"/>
              <a:t>5/27</a:t>
            </a:r>
          </a:p>
          <a:p>
            <a:r>
              <a:rPr lang="en-US" dirty="0" smtClean="0"/>
              <a:t>Inputs to 1900.1?</a:t>
            </a:r>
            <a:endParaRPr lang="en-US" dirty="0" smtClean="0"/>
          </a:p>
        </p:txBody>
      </p:sp>
      <p:sp>
        <p:nvSpPr>
          <p:cNvPr id="4" name="Date Placeholder 3"/>
          <p:cNvSpPr>
            <a:spLocks noGrp="1"/>
          </p:cNvSpPr>
          <p:nvPr>
            <p:ph type="dt" sz="quarter" idx="10"/>
          </p:nvPr>
        </p:nvSpPr>
        <p:spPr/>
        <p:txBody>
          <a:bodyPr/>
          <a:lstStyle/>
          <a:p>
            <a:pPr>
              <a:defRPr/>
            </a:pPr>
            <a:fld id="{5711D9E9-A9B4-43E4-9485-79BA1B797F6A}" type="datetime1">
              <a:rPr lang="en-US" smtClean="0"/>
              <a:t>6/28/2015</a:t>
            </a:fld>
            <a:endParaRPr lang="en-US"/>
          </a:p>
        </p:txBody>
      </p:sp>
      <p:sp>
        <p:nvSpPr>
          <p:cNvPr id="5" name="Footer Placeholder 4"/>
          <p:cNvSpPr>
            <a:spLocks noGrp="1"/>
          </p:cNvSpPr>
          <p:nvPr>
            <p:ph type="ftr" sz="quarter" idx="11"/>
          </p:nvPr>
        </p:nvSpPr>
        <p:spPr/>
        <p:txBody>
          <a:bodyPr/>
          <a:lstStyle/>
          <a:p>
            <a:pPr>
              <a:defRPr/>
            </a:pPr>
            <a:r>
              <a:rPr lang="en-US" smtClean="0"/>
              <a:t>Doc #: 5-15-0046-00-agen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smtClean="0"/>
              <a:t>Marketing Inputs</a:t>
            </a:r>
          </a:p>
        </p:txBody>
      </p:sp>
      <p:sp>
        <p:nvSpPr>
          <p:cNvPr id="16387" name="Content Placeholder 2"/>
          <p:cNvSpPr>
            <a:spLocks noGrp="1"/>
          </p:cNvSpPr>
          <p:nvPr>
            <p:ph idx="1"/>
          </p:nvPr>
        </p:nvSpPr>
        <p:spPr/>
        <p:txBody>
          <a:bodyPr/>
          <a:lstStyle/>
          <a:p>
            <a:r>
              <a:rPr dirty="0" err="1" smtClean="0"/>
              <a:t>WInnForum</a:t>
            </a:r>
            <a:r>
              <a:rPr dirty="0" smtClean="0"/>
              <a:t> 3.6GHz stakeholders </a:t>
            </a:r>
          </a:p>
          <a:p>
            <a:r>
              <a:rPr lang="en-US" dirty="0" smtClean="0"/>
              <a:t>NSC</a:t>
            </a:r>
          </a:p>
          <a:p>
            <a:pPr lvl="1"/>
            <a:r>
              <a:rPr lang="en-US" dirty="0" smtClean="0"/>
              <a:t>Application of SAS to 1755-1850 MHz spectrum sharing?</a:t>
            </a:r>
            <a:endParaRPr dirty="0" smtClean="0"/>
          </a:p>
          <a:p>
            <a:r>
              <a:rPr dirty="0" err="1" smtClean="0"/>
              <a:t>DySPAN</a:t>
            </a:r>
            <a:r>
              <a:rPr dirty="0" smtClean="0"/>
              <a:t>-SC standards </a:t>
            </a:r>
            <a:r>
              <a:rPr dirty="0" smtClean="0"/>
              <a:t>Paper </a:t>
            </a:r>
            <a:r>
              <a:rPr dirty="0" smtClean="0"/>
              <a:t>and follow up</a:t>
            </a:r>
            <a:r>
              <a:rPr lang="en-US" dirty="0" smtClean="0"/>
              <a:t>…  Communications Magazine special issue</a:t>
            </a:r>
            <a:endParaRPr dirty="0" smtClean="0"/>
          </a:p>
          <a:p>
            <a:r>
              <a:rPr dirty="0" smtClean="0"/>
              <a:t>Others?</a:t>
            </a:r>
          </a:p>
        </p:txBody>
      </p:sp>
      <p:sp>
        <p:nvSpPr>
          <p:cNvPr id="4" name="Date Placeholder 3"/>
          <p:cNvSpPr>
            <a:spLocks noGrp="1"/>
          </p:cNvSpPr>
          <p:nvPr>
            <p:ph type="dt" sz="quarter" idx="10"/>
          </p:nvPr>
        </p:nvSpPr>
        <p:spPr/>
        <p:txBody>
          <a:bodyPr/>
          <a:lstStyle/>
          <a:p>
            <a:pPr>
              <a:defRPr/>
            </a:pPr>
            <a:fld id="{C2DBE93E-D050-4DC7-ADF9-1C8DCF2CCD97}" type="datetime1">
              <a:rPr lang="en-US" smtClean="0"/>
              <a:t>6/28/2015</a:t>
            </a:fld>
            <a:endParaRPr lang="en-US"/>
          </a:p>
        </p:txBody>
      </p:sp>
      <p:sp>
        <p:nvSpPr>
          <p:cNvPr id="5" name="Footer Placeholder 4"/>
          <p:cNvSpPr>
            <a:spLocks noGrp="1"/>
          </p:cNvSpPr>
          <p:nvPr>
            <p:ph type="ftr" sz="quarter" idx="11"/>
          </p:nvPr>
        </p:nvSpPr>
        <p:spPr/>
        <p:txBody>
          <a:bodyPr/>
          <a:lstStyle/>
          <a:p>
            <a:pPr>
              <a:defRPr/>
            </a:pPr>
            <a:r>
              <a:rPr lang="en-US" smtClean="0"/>
              <a:t>Doc #: 5-15-0046-00-agen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smtClean="0"/>
              <a:t>Meeting Planning</a:t>
            </a:r>
          </a:p>
        </p:txBody>
      </p:sp>
      <p:sp>
        <p:nvSpPr>
          <p:cNvPr id="17411" name="Content Placeholder 2"/>
          <p:cNvSpPr>
            <a:spLocks noGrp="1"/>
          </p:cNvSpPr>
          <p:nvPr>
            <p:ph idx="1"/>
          </p:nvPr>
        </p:nvSpPr>
        <p:spPr/>
        <p:txBody>
          <a:bodyPr/>
          <a:lstStyle/>
          <a:p>
            <a:r>
              <a:rPr lang="en-US" dirty="0" err="1" smtClean="0"/>
              <a:t>DySPAN</a:t>
            </a:r>
            <a:r>
              <a:rPr lang="en-US" dirty="0" smtClean="0"/>
              <a:t>-SC General Meetings 7/27-30/15</a:t>
            </a:r>
            <a:endParaRPr dirty="0" smtClean="0"/>
          </a:p>
          <a:p>
            <a:r>
              <a:rPr lang="en-US" dirty="0" smtClean="0"/>
              <a:t>Ad </a:t>
            </a:r>
            <a:r>
              <a:rPr lang="en-US" dirty="0" err="1" smtClean="0"/>
              <a:t>Hocs</a:t>
            </a:r>
            <a:r>
              <a:rPr lang="en-US" dirty="0" smtClean="0"/>
              <a:t>?</a:t>
            </a:r>
          </a:p>
          <a:p>
            <a:r>
              <a:rPr lang="en-US" dirty="0" smtClean="0"/>
              <a:t>No August WG meeting</a:t>
            </a:r>
          </a:p>
          <a:p>
            <a:pPr lvl="1"/>
            <a:r>
              <a:rPr lang="en-US" dirty="0" smtClean="0"/>
              <a:t>Replaced with </a:t>
            </a:r>
            <a:r>
              <a:rPr lang="en-US" dirty="0" err="1" smtClean="0"/>
              <a:t>DySPAN</a:t>
            </a:r>
            <a:r>
              <a:rPr lang="en-US" dirty="0" smtClean="0"/>
              <a:t>-SC General Meetings</a:t>
            </a:r>
            <a:endParaRPr dirty="0" smtClean="0"/>
          </a:p>
        </p:txBody>
      </p:sp>
      <p:sp>
        <p:nvSpPr>
          <p:cNvPr id="4" name="Date Placeholder 3"/>
          <p:cNvSpPr>
            <a:spLocks noGrp="1"/>
          </p:cNvSpPr>
          <p:nvPr>
            <p:ph type="dt" sz="quarter" idx="10"/>
          </p:nvPr>
        </p:nvSpPr>
        <p:spPr/>
        <p:txBody>
          <a:bodyPr/>
          <a:lstStyle/>
          <a:p>
            <a:pPr>
              <a:defRPr/>
            </a:pPr>
            <a:fld id="{F73196CE-6E6B-4FEB-85C7-1B14B0DEFC73}" type="datetime1">
              <a:rPr lang="en-US" smtClean="0"/>
              <a:t>6/28/2015</a:t>
            </a:fld>
            <a:endParaRPr lang="en-US"/>
          </a:p>
        </p:txBody>
      </p:sp>
      <p:sp>
        <p:nvSpPr>
          <p:cNvPr id="5" name="Footer Placeholder 4"/>
          <p:cNvSpPr>
            <a:spLocks noGrp="1"/>
          </p:cNvSpPr>
          <p:nvPr>
            <p:ph type="ftr" sz="quarter" idx="11"/>
          </p:nvPr>
        </p:nvSpPr>
        <p:spPr/>
        <p:txBody>
          <a:bodyPr/>
          <a:lstStyle/>
          <a:p>
            <a:pPr>
              <a:defRPr/>
            </a:pPr>
            <a:r>
              <a:rPr lang="en-US" smtClean="0"/>
              <a:t>Doc #: 5-15-0046-00-agen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Schedule for General Meetings</a:t>
            </a:r>
            <a:endParaRPr lang="en-US" dirty="0"/>
          </a:p>
        </p:txBody>
      </p:sp>
      <p:sp>
        <p:nvSpPr>
          <p:cNvPr id="4" name="Date Placeholder 3"/>
          <p:cNvSpPr>
            <a:spLocks noGrp="1"/>
          </p:cNvSpPr>
          <p:nvPr>
            <p:ph type="dt" sz="half" idx="10"/>
          </p:nvPr>
        </p:nvSpPr>
        <p:spPr/>
        <p:txBody>
          <a:bodyPr/>
          <a:lstStyle/>
          <a:p>
            <a:pPr>
              <a:defRPr/>
            </a:pPr>
            <a:fld id="{07AA908B-D702-4D82-B494-4A59F04FAE0C}" type="datetime1">
              <a:rPr lang="en-US" smtClean="0"/>
              <a:t>6/28/2015</a:t>
            </a:fld>
            <a:endParaRPr lang="en-US"/>
          </a:p>
        </p:txBody>
      </p:sp>
      <p:sp>
        <p:nvSpPr>
          <p:cNvPr id="5" name="Footer Placeholder 4"/>
          <p:cNvSpPr>
            <a:spLocks noGrp="1"/>
          </p:cNvSpPr>
          <p:nvPr>
            <p:ph type="ftr" sz="quarter" idx="11"/>
          </p:nvPr>
        </p:nvSpPr>
        <p:spPr/>
        <p:txBody>
          <a:bodyPr/>
          <a:lstStyle/>
          <a:p>
            <a:pPr>
              <a:defRPr/>
            </a:pPr>
            <a:r>
              <a:rPr lang="en-US" smtClean="0"/>
              <a:t>Doc #: 5-15-0046-00-agen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19</a:t>
            </a:fld>
            <a:endParaRPr lang="en-US"/>
          </a:p>
        </p:txBody>
      </p:sp>
      <p:pic>
        <p:nvPicPr>
          <p:cNvPr id="7" name="Picture 6"/>
          <p:cNvPicPr>
            <a:picLocks noChangeAspect="1"/>
          </p:cNvPicPr>
          <p:nvPr/>
        </p:nvPicPr>
        <p:blipFill>
          <a:blip r:embed="rId2"/>
          <a:stretch>
            <a:fillRect/>
          </a:stretch>
        </p:blipFill>
        <p:spPr>
          <a:xfrm>
            <a:off x="142929" y="1436111"/>
            <a:ext cx="8858142" cy="4467225"/>
          </a:xfrm>
          <a:prstGeom prst="rect">
            <a:avLst/>
          </a:prstGeom>
        </p:spPr>
      </p:pic>
    </p:spTree>
    <p:extLst>
      <p:ext uri="{BB962C8B-B14F-4D97-AF65-F5344CB8AC3E}">
        <p14:creationId xmlns:p14="http://schemas.microsoft.com/office/powerpoint/2010/main" val="2957013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a:t>1.  Please join my meeting. </a:t>
            </a:r>
            <a:br>
              <a:rPr lang="en-US"/>
            </a:br>
            <a:r>
              <a:rPr lang="en-US" u="sng">
                <a:hlinkClick r:id="rId3"/>
              </a:rPr>
              <a:t>https://global.gotomeeting.com/join/679013973</a:t>
            </a:r>
            <a:r>
              <a:rPr lang="en-US"/>
              <a:t> </a:t>
            </a:r>
          </a:p>
          <a:p>
            <a:endParaRPr lang="en-US"/>
          </a:p>
          <a:p>
            <a:r>
              <a:rPr lang="en-US"/>
              <a:t>2.  Use your microphone and speakers (VoIP) - a headset is recommended.  Or, call in using your telephone. </a:t>
            </a:r>
          </a:p>
          <a:p>
            <a:r>
              <a:rPr lang="en-US"/>
              <a:t>United States: +1 (619) 550-0006 </a:t>
            </a:r>
            <a:br>
              <a:rPr lang="en-US"/>
            </a:br>
            <a:r>
              <a:rPr lang="en-US"/>
              <a:t>Australia: +61 2 9087 3605 </a:t>
            </a:r>
            <a:br>
              <a:rPr lang="en-US"/>
            </a:br>
            <a:r>
              <a:rPr lang="en-US"/>
              <a:t>Austria: +43 (0) 7 2088 1403 </a:t>
            </a:r>
            <a:br>
              <a:rPr lang="en-US"/>
            </a:br>
            <a:r>
              <a:rPr lang="en-US"/>
              <a:t>Belgium: +32 (0) 38 08 1856 </a:t>
            </a:r>
            <a:br>
              <a:rPr lang="en-US"/>
            </a:br>
            <a:r>
              <a:rPr lang="en-US"/>
              <a:t>Canada: +1 (647) 497-9351 </a:t>
            </a:r>
            <a:br>
              <a:rPr lang="en-US"/>
            </a:br>
            <a:r>
              <a:rPr lang="en-US"/>
              <a:t>Denmark: +45 (0) 69 91 88 64 </a:t>
            </a:r>
            <a:br>
              <a:rPr lang="en-US"/>
            </a:br>
            <a:r>
              <a:rPr lang="en-US"/>
              <a:t>Finland: +358 (0) 942 41 5780 </a:t>
            </a:r>
            <a:br>
              <a:rPr lang="en-US"/>
            </a:br>
            <a:r>
              <a:rPr lang="en-US"/>
              <a:t>France: +33 (0) 170 950 592 </a:t>
            </a:r>
            <a:br>
              <a:rPr lang="en-US"/>
            </a:br>
            <a:endParaRPr lang="en-US"/>
          </a:p>
          <a:p>
            <a:r>
              <a:rPr lang="en-US"/>
              <a:t>Access Code: 679-013-973 </a:t>
            </a:r>
            <a:br>
              <a:rPr lang="en-US"/>
            </a:br>
            <a:r>
              <a:rPr lang="en-US"/>
              <a:t>Audio PIN: Shown after joining the meeting </a:t>
            </a:r>
          </a:p>
          <a:p>
            <a:r>
              <a:rPr lang="en-US"/>
              <a:t>Meeting ID: 679-013-973 </a:t>
            </a:r>
          </a:p>
          <a:p>
            <a:pPr>
              <a:buFont typeface="Arial" pitchFamily="34" charset="0"/>
              <a:buChar char="•"/>
            </a:pPr>
            <a:endParaRPr lang="en-US">
              <a:latin typeface="Times New Roman" pitchFamily="18" charset="0"/>
            </a:endParaRPr>
          </a:p>
        </p:txBody>
      </p:sp>
      <p:sp>
        <p:nvSpPr>
          <p:cNvPr id="2" name="Date Placeholder 1"/>
          <p:cNvSpPr>
            <a:spLocks noGrp="1"/>
          </p:cNvSpPr>
          <p:nvPr>
            <p:ph type="dt" sz="quarter" idx="10"/>
          </p:nvPr>
        </p:nvSpPr>
        <p:spPr/>
        <p:txBody>
          <a:bodyPr/>
          <a:lstStyle/>
          <a:p>
            <a:pPr>
              <a:defRPr/>
            </a:pPr>
            <a:fld id="{0DE4DAFA-799C-41B3-A8F0-FE565CCB9CC6}" type="datetime1">
              <a:rPr lang="en-US" smtClean="0"/>
              <a:t>6/28/2015</a:t>
            </a:fld>
            <a:endParaRPr lang="en-US"/>
          </a:p>
        </p:txBody>
      </p:sp>
      <p:sp>
        <p:nvSpPr>
          <p:cNvPr id="3" name="Footer Placeholder 2"/>
          <p:cNvSpPr>
            <a:spLocks noGrp="1"/>
          </p:cNvSpPr>
          <p:nvPr>
            <p:ph type="ftr" sz="quarter" idx="11"/>
          </p:nvPr>
        </p:nvSpPr>
        <p:spPr/>
        <p:txBody>
          <a:bodyPr/>
          <a:lstStyle/>
          <a:p>
            <a:pPr>
              <a:defRPr/>
            </a:pPr>
            <a:r>
              <a:rPr lang="en-US" smtClean="0"/>
              <a:t>Doc #: 5-15-0046-00-agen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err="1" smtClean="0"/>
              <a:t>AoB</a:t>
            </a:r>
            <a:r>
              <a:rPr dirty="0"/>
              <a:t>?</a:t>
            </a:r>
            <a:endParaRPr dirty="0" smtClean="0"/>
          </a:p>
        </p:txBody>
      </p:sp>
      <p:sp>
        <p:nvSpPr>
          <p:cNvPr id="17411" name="Content Placeholder 2"/>
          <p:cNvSpPr>
            <a:spLocks noGrp="1"/>
          </p:cNvSpPr>
          <p:nvPr>
            <p:ph idx="1"/>
          </p:nvPr>
        </p:nvSpPr>
        <p:spPr/>
        <p:txBody>
          <a:bodyPr/>
          <a:lstStyle/>
          <a:p>
            <a:endParaRPr dirty="0" smtClean="0"/>
          </a:p>
        </p:txBody>
      </p:sp>
      <p:sp>
        <p:nvSpPr>
          <p:cNvPr id="4" name="Date Placeholder 3"/>
          <p:cNvSpPr>
            <a:spLocks noGrp="1"/>
          </p:cNvSpPr>
          <p:nvPr>
            <p:ph type="dt" sz="quarter" idx="10"/>
          </p:nvPr>
        </p:nvSpPr>
        <p:spPr/>
        <p:txBody>
          <a:bodyPr/>
          <a:lstStyle/>
          <a:p>
            <a:pPr>
              <a:defRPr/>
            </a:pPr>
            <a:fld id="{6E6F6398-FFB6-4F4F-9DB5-267A9615168E}" type="datetime1">
              <a:rPr lang="en-US" smtClean="0"/>
              <a:t>6/28/2015</a:t>
            </a:fld>
            <a:endParaRPr lang="en-US"/>
          </a:p>
        </p:txBody>
      </p:sp>
      <p:sp>
        <p:nvSpPr>
          <p:cNvPr id="5" name="Footer Placeholder 4"/>
          <p:cNvSpPr>
            <a:spLocks noGrp="1"/>
          </p:cNvSpPr>
          <p:nvPr>
            <p:ph type="ftr" sz="quarter" idx="11"/>
          </p:nvPr>
        </p:nvSpPr>
        <p:spPr/>
        <p:txBody>
          <a:bodyPr/>
          <a:lstStyle/>
          <a:p>
            <a:pPr>
              <a:defRPr/>
            </a:pPr>
            <a:r>
              <a:rPr lang="en-US" smtClean="0"/>
              <a:t>Doc #: 5-15-0046-00-agen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20</a:t>
            </a:fld>
            <a:endParaRPr lang="en-US"/>
          </a:p>
        </p:txBody>
      </p:sp>
    </p:spTree>
    <p:extLst>
      <p:ext uri="{BB962C8B-B14F-4D97-AF65-F5344CB8AC3E}">
        <p14:creationId xmlns:p14="http://schemas.microsoft.com/office/powerpoint/2010/main" val="1292484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2EB61712-CF0A-4199-B0C7-3FCAD73E1B5E}" type="datetime1">
              <a:rPr lang="en-US" smtClean="0"/>
              <a:t>6/28/2015</a:t>
            </a:fld>
            <a:endParaRPr lang="en-US"/>
          </a:p>
        </p:txBody>
      </p:sp>
      <p:sp>
        <p:nvSpPr>
          <p:cNvPr id="3" name="Footer Placeholder 2"/>
          <p:cNvSpPr>
            <a:spLocks noGrp="1"/>
          </p:cNvSpPr>
          <p:nvPr>
            <p:ph type="ftr" sz="quarter" idx="11"/>
          </p:nvPr>
        </p:nvSpPr>
        <p:spPr/>
        <p:txBody>
          <a:bodyPr/>
          <a:lstStyle/>
          <a:p>
            <a:pPr>
              <a:defRPr/>
            </a:pPr>
            <a:r>
              <a:rPr lang="en-US" smtClean="0"/>
              <a:t>Doc #: 5-15-0046-00-agen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8"/>
            <a:ext cx="8229600" cy="1143001"/>
          </a:xfrm>
        </p:spPr>
        <p:txBody>
          <a:bodyPr/>
          <a:lstStyle/>
          <a:p>
            <a:r>
              <a:rPr smtClean="0"/>
              <a:t>Current Membership</a:t>
            </a:r>
          </a:p>
        </p:txBody>
      </p:sp>
      <p:sp>
        <p:nvSpPr>
          <p:cNvPr id="3" name="Date Placeholder 2"/>
          <p:cNvSpPr>
            <a:spLocks noGrp="1"/>
          </p:cNvSpPr>
          <p:nvPr>
            <p:ph type="dt" sz="quarter" idx="10"/>
          </p:nvPr>
        </p:nvSpPr>
        <p:spPr/>
        <p:txBody>
          <a:bodyPr/>
          <a:lstStyle/>
          <a:p>
            <a:pPr>
              <a:defRPr/>
            </a:pPr>
            <a:fld id="{23E8914E-5DE9-4D2E-83E0-116238FF1FE5}" type="datetime1">
              <a:rPr lang="en-US" smtClean="0"/>
              <a:t>6/28/2015</a:t>
            </a:fld>
            <a:endParaRPr lang="en-US"/>
          </a:p>
        </p:txBody>
      </p:sp>
      <p:sp>
        <p:nvSpPr>
          <p:cNvPr id="4" name="Footer Placeholder 3"/>
          <p:cNvSpPr>
            <a:spLocks noGrp="1"/>
          </p:cNvSpPr>
          <p:nvPr>
            <p:ph type="ftr" sz="quarter" idx="11"/>
          </p:nvPr>
        </p:nvSpPr>
        <p:spPr/>
        <p:txBody>
          <a:bodyPr/>
          <a:lstStyle/>
          <a:p>
            <a:pPr>
              <a:defRPr/>
            </a:pPr>
            <a:r>
              <a:rPr lang="en-US" smtClean="0"/>
              <a:t>Doc #: 5-15-0046-00-agen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752600" y="5467350"/>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              Quorum = ½ membership (7 members)</a:t>
            </a:r>
          </a:p>
          <a:p>
            <a:pPr eaLnBrk="1" hangingPunct="1"/>
            <a:r>
              <a:rPr lang="en-US"/>
              <a:t>              2 meetings to get in, 2 meetings to get out</a:t>
            </a:r>
          </a:p>
        </p:txBody>
      </p:sp>
      <p:graphicFrame>
        <p:nvGraphicFramePr>
          <p:cNvPr id="2" name="Table 1"/>
          <p:cNvGraphicFramePr>
            <a:graphicFrameLocks noGrp="1"/>
          </p:cNvGraphicFramePr>
          <p:nvPr>
            <p:extLst>
              <p:ext uri="{D42A27DB-BD31-4B8C-83A1-F6EECF244321}">
                <p14:modId xmlns:p14="http://schemas.microsoft.com/office/powerpoint/2010/main" val="2491728056"/>
              </p:ext>
            </p:extLst>
          </p:nvPr>
        </p:nvGraphicFramePr>
        <p:xfrm>
          <a:off x="2389417" y="941380"/>
          <a:ext cx="4295546" cy="4525970"/>
        </p:xfrm>
        <a:graphic>
          <a:graphicData uri="http://schemas.openxmlformats.org/drawingml/2006/table">
            <a:tbl>
              <a:tblPr>
                <a:tableStyleId>{5C22544A-7EE6-4342-B048-85BDC9FD1C3A}</a:tableStyleId>
              </a:tblPr>
              <a:tblGrid>
                <a:gridCol w="500452"/>
                <a:gridCol w="500452"/>
                <a:gridCol w="563008"/>
                <a:gridCol w="646417"/>
                <a:gridCol w="750678"/>
                <a:gridCol w="1334539"/>
              </a:tblGrid>
              <a:tr h="450407">
                <a:tc>
                  <a:txBody>
                    <a:bodyPr/>
                    <a:lstStyle/>
                    <a:p>
                      <a:pPr algn="l" fontAlgn="b"/>
                      <a:r>
                        <a:rPr lang="en-US" sz="900" u="none" strike="noStrike">
                          <a:effectLst/>
                        </a:rPr>
                        <a:t>Last 2 WG Attend?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Last 2 WG Credit?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14</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Total</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r>
              <a:tr h="300271">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Syracuse University (Act. Secretary)</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Harris</a:t>
                      </a:r>
                      <a:endParaRPr lang="en-US" sz="900" b="0" i="0" u="none" strike="noStrike">
                        <a:solidFill>
                          <a:srgbClr val="000000"/>
                        </a:solidFill>
                        <a:effectLst/>
                        <a:latin typeface="Calibri" panose="020F0502020204030204" pitchFamily="34" charset="0"/>
                      </a:endParaRPr>
                    </a:p>
                  </a:txBody>
                  <a:tcPr marL="6256" marR="6256" marT="6256" marB="0" anchor="b"/>
                </a:tc>
              </a:tr>
              <a:tr h="300271">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6256" marR="6256" marT="6256" marB="0" anchor="b"/>
                </a:tc>
              </a:tr>
              <a:tr h="300271">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V</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Prasad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Wireless and Mobile Communication, TU Delft</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Sam</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Schmitz</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Mat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Sherman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BAE Systems (Chair)</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Darcy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Swain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Mitre (Vice Chair)</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Foundry Inc</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Nilesh</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Khamberkar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Univ. of Buffalo</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Harris</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Zebrowitz</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DISA/DSO - MITRE</a:t>
                      </a:r>
                      <a:endParaRPr lang="en-US" sz="900" b="0" i="0" u="none" strike="noStrike">
                        <a:solidFill>
                          <a:srgbClr val="000000"/>
                        </a:solidFill>
                        <a:effectLst/>
                        <a:latin typeface="Calibri" panose="020F0502020204030204" pitchFamily="34" charset="0"/>
                      </a:endParaRPr>
                    </a:p>
                  </a:txBody>
                  <a:tcPr marL="6256" marR="6256" marT="6256" marB="0" anchor="b"/>
                </a:tc>
              </a:tr>
              <a:tr h="172030">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Yuriy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Posherstnik</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US Army RDECOM CERDEC</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Colby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Harper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Pathfinder Wireless Corp</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Jesse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Caufield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Keybridge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STAFF</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Jonathan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Goldberg</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IEEE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Mark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Aerospace Corp.</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Andy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Lee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Andy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Clegg</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Yang Yi</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Chen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Northeastern University</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Paul</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Falvell</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CGI Group Inc.</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Tim</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Fulford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Airbus </a:t>
                      </a:r>
                      <a:r>
                        <a:rPr lang="en-US" sz="900" u="none" strike="noStrike" dirty="0" err="1">
                          <a:effectLst/>
                        </a:rPr>
                        <a:t>Defence</a:t>
                      </a:r>
                      <a:r>
                        <a:rPr lang="en-US" sz="900" u="none" strike="noStrike" dirty="0">
                          <a:effectLst/>
                        </a:rPr>
                        <a:t> &amp; Space</a:t>
                      </a:r>
                      <a:endParaRPr lang="en-US" sz="900" b="0" i="0" u="none" strike="noStrike" dirty="0">
                        <a:solidFill>
                          <a:srgbClr val="000000"/>
                        </a:solidFill>
                        <a:effectLst/>
                        <a:latin typeface="Calibri" panose="020F0502020204030204" pitchFamily="34" charset="0"/>
                      </a:endParaRPr>
                    </a:p>
                  </a:txBody>
                  <a:tcPr marL="6256" marR="6256" marT="6256"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115888"/>
            <a:ext cx="7772400" cy="1143000"/>
          </a:xfrm>
        </p:spPr>
        <p:txBody>
          <a:bodyPr/>
          <a:lstStyle/>
          <a:p>
            <a:r>
              <a:rPr smtClean="0"/>
              <a:t> Draft Agenda</a:t>
            </a:r>
          </a:p>
        </p:txBody>
      </p:sp>
      <p:sp>
        <p:nvSpPr>
          <p:cNvPr id="6147" name="Text Box 5040"/>
          <p:cNvSpPr txBox="1">
            <a:spLocks noChangeArrowheads="1"/>
          </p:cNvSpPr>
          <p:nvPr/>
        </p:nvSpPr>
        <p:spPr bwMode="auto">
          <a:xfrm>
            <a:off x="360363" y="609600"/>
            <a:ext cx="83820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 </a:t>
            </a:r>
            <a:r>
              <a:rPr lang="en-US" dirty="0" smtClean="0">
                <a:latin typeface="Times New Roman" pitchFamily="18" charset="0"/>
              </a:rPr>
              <a:t>(TBD)</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1900.5.1</a:t>
            </a:r>
          </a:p>
          <a:p>
            <a:pPr lvl="1">
              <a:buFont typeface="Calibri" pitchFamily="34" charset="0"/>
              <a:buAutoNum type="alphaLcPeriod"/>
            </a:pPr>
            <a:r>
              <a:rPr lang="en-US" dirty="0">
                <a:latin typeface="Times New Roman" pitchFamily="18" charset="0"/>
              </a:rPr>
              <a:t>PAR </a:t>
            </a:r>
            <a:r>
              <a:rPr lang="en-US" dirty="0" smtClean="0">
                <a:latin typeface="Times New Roman" pitchFamily="18" charset="0"/>
              </a:rPr>
              <a:t>Status / Ad hoc moved to Plenary</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a:t>
            </a:r>
            <a:r>
              <a:rPr lang="en-US" dirty="0" smtClean="0">
                <a:latin typeface="Times New Roman" pitchFamily="18" charset="0"/>
              </a:rPr>
              <a:t>1900.5.2</a:t>
            </a:r>
          </a:p>
          <a:p>
            <a:pPr lvl="1">
              <a:buFont typeface="Calibri" pitchFamily="34" charset="0"/>
              <a:buAutoNum type="alphaLcPeriod"/>
            </a:pPr>
            <a:r>
              <a:rPr lang="en-US" dirty="0" smtClean="0">
                <a:latin typeface="Times New Roman" pitchFamily="18" charset="0"/>
              </a:rPr>
              <a:t>Prep for Ballot</a:t>
            </a:r>
            <a:endParaRPr lang="en-US" dirty="0">
              <a:latin typeface="Times New Roman" pitchFamily="18" charset="0"/>
            </a:endParaRPr>
          </a:p>
          <a:p>
            <a:pPr>
              <a:buFont typeface="Calibri" pitchFamily="34" charset="0"/>
              <a:buAutoNum type="arabicPeriod"/>
            </a:pPr>
            <a:r>
              <a:rPr lang="en-US" dirty="0">
                <a:latin typeface="Times New Roman" pitchFamily="18" charset="0"/>
              </a:rPr>
              <a:t>Review of other 1900 activities (1900.1, Leadership meeting </a:t>
            </a:r>
            <a:r>
              <a:rPr lang="en-US" dirty="0" err="1">
                <a:latin typeface="Times New Roman" pitchFamily="18" charset="0"/>
              </a:rPr>
              <a:t>etc</a:t>
            </a:r>
            <a:r>
              <a:rPr lang="en-US" dirty="0">
                <a:latin typeface="Times New Roman" pitchFamily="18" charset="0"/>
              </a:rPr>
              <a:t>)</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a:t>
            </a:r>
          </a:p>
          <a:p>
            <a:pPr lvl="1">
              <a:buFont typeface="Calibri" pitchFamily="34" charset="0"/>
              <a:buAutoNum type="alphaLcPeriod"/>
            </a:pPr>
            <a:r>
              <a:rPr lang="en-US" dirty="0" smtClean="0">
                <a:latin typeface="Times New Roman" pitchFamily="18" charset="0"/>
              </a:rPr>
              <a:t>National Spectrum Consortium</a:t>
            </a:r>
            <a:endParaRPr lang="en-US" dirty="0" smtClean="0">
              <a:latin typeface="Times New Roman" pitchFamily="18" charset="0"/>
            </a:endParaRP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a:t>
            </a:r>
            <a:r>
              <a:rPr lang="en-US" dirty="0" smtClean="0">
                <a:latin typeface="Times New Roman" pitchFamily="18" charset="0"/>
              </a:rPr>
              <a:t> </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Ad Hoc Planning</a:t>
            </a:r>
          </a:p>
          <a:p>
            <a:pPr>
              <a:buFont typeface="Calibri" pitchFamily="34" charset="0"/>
              <a:buAutoNum type="arabicPeriod"/>
            </a:pPr>
            <a:r>
              <a:rPr lang="en-US" dirty="0">
                <a:latin typeface="Times New Roman" pitchFamily="18" charset="0"/>
              </a:rPr>
              <a:t>Review of 1900.5 meeting schedule</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97816690-79C5-42B3-90B9-D906F75C93EB}" type="datetime1">
              <a:rPr lang="en-US" smtClean="0"/>
              <a:t>6/28/2015</a:t>
            </a:fld>
            <a:endParaRPr lang="en-US"/>
          </a:p>
        </p:txBody>
      </p:sp>
      <p:sp>
        <p:nvSpPr>
          <p:cNvPr id="3" name="Footer Placeholder 2"/>
          <p:cNvSpPr>
            <a:spLocks noGrp="1"/>
          </p:cNvSpPr>
          <p:nvPr>
            <p:ph type="ftr" sz="quarter" idx="11"/>
          </p:nvPr>
        </p:nvSpPr>
        <p:spPr/>
        <p:txBody>
          <a:bodyPr/>
          <a:lstStyle/>
          <a:p>
            <a:pPr>
              <a:defRPr/>
            </a:pPr>
            <a:r>
              <a:rPr lang="en-US" smtClean="0"/>
              <a:t>Doc #: 5-15-0046-00-agen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smtClean="0"/>
              <a:t>Approval of Agenda</a:t>
            </a:r>
          </a:p>
        </p:txBody>
      </p:sp>
      <p:sp>
        <p:nvSpPr>
          <p:cNvPr id="7171" name="Content Placeholder 2"/>
          <p:cNvSpPr>
            <a:spLocks noGrp="1"/>
          </p:cNvSpPr>
          <p:nvPr>
            <p:ph idx="1"/>
          </p:nvPr>
        </p:nvSpPr>
        <p:spPr/>
        <p:txBody>
          <a:bodyPr/>
          <a:lstStyle/>
          <a:p>
            <a:r>
              <a:rPr smtClean="0"/>
              <a:t>Motion to approve Agenda contained in TBD</a:t>
            </a:r>
          </a:p>
          <a:p>
            <a:r>
              <a:rPr smtClean="0"/>
              <a:t>Mover:</a:t>
            </a:r>
          </a:p>
          <a:p>
            <a:endParaRPr smtClean="0"/>
          </a:p>
          <a:p>
            <a:r>
              <a:rPr smtClean="0"/>
              <a:t>Second:</a:t>
            </a:r>
          </a:p>
        </p:txBody>
      </p:sp>
      <p:sp>
        <p:nvSpPr>
          <p:cNvPr id="4" name="Date Placeholder 3"/>
          <p:cNvSpPr>
            <a:spLocks noGrp="1"/>
          </p:cNvSpPr>
          <p:nvPr>
            <p:ph type="dt" sz="quarter" idx="10"/>
          </p:nvPr>
        </p:nvSpPr>
        <p:spPr/>
        <p:txBody>
          <a:bodyPr/>
          <a:lstStyle/>
          <a:p>
            <a:pPr>
              <a:defRPr/>
            </a:pPr>
            <a:fld id="{9506FA18-B890-45C3-BBBB-973674FAEB0A}" type="datetime1">
              <a:rPr lang="en-US" smtClean="0"/>
              <a:t>6/28/2015</a:t>
            </a:fld>
            <a:endParaRPr lang="en-US"/>
          </a:p>
        </p:txBody>
      </p:sp>
      <p:sp>
        <p:nvSpPr>
          <p:cNvPr id="5" name="Footer Placeholder 4"/>
          <p:cNvSpPr>
            <a:spLocks noGrp="1"/>
          </p:cNvSpPr>
          <p:nvPr>
            <p:ph type="ftr" sz="quarter" idx="11"/>
          </p:nvPr>
        </p:nvSpPr>
        <p:spPr/>
        <p:txBody>
          <a:bodyPr/>
          <a:lstStyle/>
          <a:p>
            <a:pPr>
              <a:defRPr/>
            </a:pPr>
            <a:r>
              <a:rPr lang="en-US" smtClean="0"/>
              <a:t>Doc #: 5-15-0046-00-agen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75BA1865-F750-48CF-A6C9-197383259951}" type="datetime1">
              <a:rPr lang="en-US" smtClean="0"/>
              <a:t>6/28/2015</a:t>
            </a:fld>
            <a:endParaRPr lang="en-US"/>
          </a:p>
        </p:txBody>
      </p:sp>
      <p:sp>
        <p:nvSpPr>
          <p:cNvPr id="3" name="Footer Placeholder 2"/>
          <p:cNvSpPr>
            <a:spLocks noGrp="1"/>
          </p:cNvSpPr>
          <p:nvPr>
            <p:ph type="ftr" sz="quarter" idx="11"/>
          </p:nvPr>
        </p:nvSpPr>
        <p:spPr/>
        <p:txBody>
          <a:bodyPr/>
          <a:lstStyle/>
          <a:p>
            <a:pPr>
              <a:defRPr/>
            </a:pPr>
            <a:r>
              <a:rPr lang="en-US" smtClean="0"/>
              <a:t>Doc #: 5-15-0046-00-agen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71A815A2-22DD-4982-A54E-C01048817E0F}" type="datetime1">
              <a:rPr lang="en-US" smtClean="0"/>
              <a:t>6/28/2015</a:t>
            </a:fld>
            <a:endParaRPr lang="en-US"/>
          </a:p>
        </p:txBody>
      </p:sp>
      <p:sp>
        <p:nvSpPr>
          <p:cNvPr id="3" name="Footer Placeholder 2"/>
          <p:cNvSpPr>
            <a:spLocks noGrp="1"/>
          </p:cNvSpPr>
          <p:nvPr>
            <p:ph type="ftr" sz="quarter" idx="11"/>
          </p:nvPr>
        </p:nvSpPr>
        <p:spPr/>
        <p:txBody>
          <a:bodyPr/>
          <a:lstStyle/>
          <a:p>
            <a:pPr>
              <a:defRPr/>
            </a:pPr>
            <a:r>
              <a:rPr lang="en-US" smtClean="0"/>
              <a:t>Doc #: 5-15-0046-00-agen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D80C965D-4975-464B-81E9-C32DFC2E91B0}" type="datetime1">
              <a:rPr lang="en-US" smtClean="0"/>
              <a:t>6/28/2015</a:t>
            </a:fld>
            <a:endParaRPr lang="en-US"/>
          </a:p>
        </p:txBody>
      </p:sp>
      <p:sp>
        <p:nvSpPr>
          <p:cNvPr id="3" name="Footer Placeholder 2"/>
          <p:cNvSpPr>
            <a:spLocks noGrp="1"/>
          </p:cNvSpPr>
          <p:nvPr>
            <p:ph type="ftr" sz="quarter" idx="11"/>
          </p:nvPr>
        </p:nvSpPr>
        <p:spPr/>
        <p:txBody>
          <a:bodyPr/>
          <a:lstStyle/>
          <a:p>
            <a:pPr>
              <a:defRPr/>
            </a:pPr>
            <a:r>
              <a:rPr lang="en-US" smtClean="0"/>
              <a:t>Doc #: 5-15-0046-00-agen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6490</TotalTime>
  <Words>1484</Words>
  <Application>Microsoft Office PowerPoint</Application>
  <PresentationFormat>On-screen Show (4:3)</PresentationFormat>
  <Paragraphs>376</Paragraphs>
  <Slides>20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Current Issues for 1900.5.1</vt:lpstr>
      <vt:lpstr>Working Schedule for 1900.5.1</vt:lpstr>
      <vt:lpstr>Current Issues for 1900.5.2</vt:lpstr>
      <vt:lpstr>Working Schedule for 1900.5.2</vt:lpstr>
      <vt:lpstr>Other DySPAN-SC Activities</vt:lpstr>
      <vt:lpstr>Marketing Inputs</vt:lpstr>
      <vt:lpstr>Meeting Planning</vt:lpstr>
      <vt:lpstr>Draft Schedule for General Meetings</vt:lpstr>
      <vt:lpstr>AoB?</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151</cp:revision>
  <dcterms:created xsi:type="dcterms:W3CDTF">2013-08-13T02:52:21Z</dcterms:created>
  <dcterms:modified xsi:type="dcterms:W3CDTF">2015-06-28T23:37:41Z</dcterms:modified>
</cp:coreProperties>
</file>