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15" r:id="rId3"/>
    <p:sldId id="337" r:id="rId4"/>
    <p:sldId id="313" r:id="rId5"/>
    <p:sldId id="332" r:id="rId6"/>
    <p:sldId id="317" r:id="rId7"/>
    <p:sldId id="285" r:id="rId8"/>
    <p:sldId id="286" r:id="rId9"/>
    <p:sldId id="287" r:id="rId10"/>
    <p:sldId id="288" r:id="rId11"/>
    <p:sldId id="307" r:id="rId12"/>
    <p:sldId id="336" r:id="rId13"/>
    <p:sldId id="348" r:id="rId14"/>
    <p:sldId id="335" r:id="rId15"/>
    <p:sldId id="349" r:id="rId16"/>
    <p:sldId id="344" r:id="rId17"/>
    <p:sldId id="346" r:id="rId18"/>
    <p:sldId id="347" r:id="rId19"/>
    <p:sldId id="333"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p:scale>
          <a:sx n="120" d="100"/>
          <a:sy n="120" d="100"/>
        </p:scale>
        <p:origin x="-10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5/26/2015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a:solidFill>
                  <a:schemeClr val="tx1"/>
                </a:solidFill>
                <a:latin typeface="Times New Roman" pitchFamily="18" charset="0"/>
              </a:defRPr>
            </a:lvl1pPr>
            <a:lvl2pPr marL="702756" indent="-270291" defTabSz="914485">
              <a:defRPr sz="2300">
                <a:solidFill>
                  <a:schemeClr val="tx1"/>
                </a:solidFill>
                <a:latin typeface="Times New Roman" pitchFamily="18" charset="0"/>
              </a:defRPr>
            </a:lvl2pPr>
            <a:lvl3pPr marL="1081164" indent="-216233" defTabSz="914485">
              <a:defRPr sz="2300">
                <a:solidFill>
                  <a:schemeClr val="tx1"/>
                </a:solidFill>
                <a:latin typeface="Times New Roman" pitchFamily="18" charset="0"/>
              </a:defRPr>
            </a:lvl3pPr>
            <a:lvl4pPr marL="1513629" indent="-216233" defTabSz="914485">
              <a:defRPr sz="2300">
                <a:solidFill>
                  <a:schemeClr val="tx1"/>
                </a:solidFill>
                <a:latin typeface="Times New Roman" pitchFamily="18" charset="0"/>
              </a:defRPr>
            </a:lvl4pPr>
            <a:lvl5pPr marL="1946095" indent="-216233" defTabSz="914485">
              <a:defRPr sz="2300">
                <a:solidFill>
                  <a:schemeClr val="tx1"/>
                </a:solidFill>
                <a:latin typeface="Times New Roman" pitchFamily="18" charset="0"/>
              </a:defRPr>
            </a:lvl5pPr>
            <a:lvl6pPr marL="2378560" indent="-216233" defTabSz="914485" eaLnBrk="0" fontAlgn="base" hangingPunct="0">
              <a:spcBef>
                <a:spcPct val="0"/>
              </a:spcBef>
              <a:spcAft>
                <a:spcPct val="0"/>
              </a:spcAft>
              <a:defRPr sz="2300">
                <a:solidFill>
                  <a:schemeClr val="tx1"/>
                </a:solidFill>
                <a:latin typeface="Times New Roman" pitchFamily="18" charset="0"/>
              </a:defRPr>
            </a:lvl6pPr>
            <a:lvl7pPr marL="2811026" indent="-216233" defTabSz="914485" eaLnBrk="0" fontAlgn="base" hangingPunct="0">
              <a:spcBef>
                <a:spcPct val="0"/>
              </a:spcBef>
              <a:spcAft>
                <a:spcPct val="0"/>
              </a:spcAft>
              <a:defRPr sz="2300">
                <a:solidFill>
                  <a:schemeClr val="tx1"/>
                </a:solidFill>
                <a:latin typeface="Times New Roman" pitchFamily="18" charset="0"/>
              </a:defRPr>
            </a:lvl7pPr>
            <a:lvl8pPr marL="3243491" indent="-216233" defTabSz="914485" eaLnBrk="0" fontAlgn="base" hangingPunct="0">
              <a:spcBef>
                <a:spcPct val="0"/>
              </a:spcBef>
              <a:spcAft>
                <a:spcPct val="0"/>
              </a:spcAft>
              <a:defRPr sz="2300">
                <a:solidFill>
                  <a:schemeClr val="tx1"/>
                </a:solidFill>
                <a:latin typeface="Times New Roman" pitchFamily="18" charset="0"/>
              </a:defRPr>
            </a:lvl8pPr>
            <a:lvl9pPr marL="3675957" indent="-216233" defTabSz="914485" eaLnBrk="0" fontAlgn="base" hangingPunct="0">
              <a:spcBef>
                <a:spcPct val="0"/>
              </a:spcBef>
              <a:spcAft>
                <a:spcPct val="0"/>
              </a:spcAft>
              <a:defRPr sz="2300">
                <a:solidFill>
                  <a:schemeClr val="tx1"/>
                </a:solidFill>
                <a:latin typeface="Times New Roman" pitchFamily="18" charset="0"/>
              </a:defRPr>
            </a:lvl9pPr>
          </a:lstStyle>
          <a:p>
            <a:pPr>
              <a:defRPr/>
            </a:pPr>
            <a:fld id="{5BEDBF04-9E78-4F61-9E44-7E743D3E560B}" type="slidenum">
              <a:rPr lang="en-US" sz="1200"/>
              <a:pPr>
                <a:defRPr/>
              </a:pPr>
              <a:t>10</a:t>
            </a:fld>
            <a:endParaRPr lang="en-US" sz="1200"/>
          </a:p>
        </p:txBody>
      </p:sp>
      <p:sp>
        <p:nvSpPr>
          <p:cNvPr id="2253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3555"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F69AAD9-D015-4C16-9A90-6EC9880CE795}" type="slidenum">
              <a:rPr lang="en-US" sz="1200">
                <a:latin typeface="Times New Roman" pitchFamily="18" charset="0"/>
              </a:rPr>
              <a:pPr algn="r"/>
              <a:t>19</a:t>
            </a:fld>
            <a:endParaRPr lang="en-US" sz="1200">
              <a:latin typeface="Times New Roman" pitchFamily="18" charset="0"/>
            </a:endParaRPr>
          </a:p>
        </p:txBody>
      </p:sp>
      <p:sp>
        <p:nvSpPr>
          <p:cNvPr id="2355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C6FDA3F-9718-400C-BBB9-C0294E7B80AC}" type="datetime1">
              <a:rPr lang="en-US" smtClean="0"/>
              <a:t>5/26/2015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5-15-0036-01-agen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7A90C6-E07E-4FFE-A756-9DF9F3C94D47}" type="datetime1">
              <a:rPr lang="en-US" smtClean="0"/>
              <a:t>5/26/2015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5-15-0036-01-agen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8A652FD-623B-49BD-A56E-ACA2AA4AB3EE}" type="datetime1">
              <a:rPr lang="en-US" smtClean="0"/>
              <a:t>5/26/2015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5-15-0036-01-agen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C5D73FB-B567-40FF-A500-E66875EE711E}" type="datetime1">
              <a:rPr lang="en-US" smtClean="0"/>
              <a:t>5/26/2015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5-15-0036-01-agen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9C179F8-93F0-47BE-A008-1196877D5BE1}" type="datetime1">
              <a:rPr lang="en-US" smtClean="0"/>
              <a:t>5/26/2015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5-15-0036-01-agen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B7E1DBC-05A5-4FC4-A1D5-B591FDDEEDCB}" type="datetime1">
              <a:rPr lang="en-US" smtClean="0"/>
              <a:t>5/26/2015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5-15-0036-01-agen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E60FCE4-FC17-4212-9A88-B0DB786C4065}" type="datetime1">
              <a:rPr lang="en-US" smtClean="0"/>
              <a:t>5/26/2015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5-15-0036-01-agen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1CFC848-5093-4A63-97EB-9D2292765C73}" type="datetime1">
              <a:rPr lang="en-US" smtClean="0"/>
              <a:t>5/26/2015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5-15-0036-01-agen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BCB8A70-184F-414B-9F97-65A9055F4369}" type="datetime1">
              <a:rPr lang="en-US" smtClean="0"/>
              <a:t>5/26/2015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5-15-0036-01-agen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56B5406-DCA6-49F1-9476-61A04970A5CE}" type="datetime1">
              <a:rPr lang="en-US" smtClean="0"/>
              <a:t>5/26/2015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5-15-0036-01-agen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DAB34F2-BCAD-454D-B6EF-85B957EE910D}" type="datetime1">
              <a:rPr lang="en-US" smtClean="0"/>
              <a:t>5/26/2015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5-15-0036-01-agen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F7FC4A2E-3AA8-4BAE-94BB-02213D9FC493}" type="datetime1">
              <a:rPr lang="en-US" smtClean="0"/>
              <a:t>5/26/2015</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5-15-0036-01-agen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matthew.sherman@baesystems.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development.standards.ieee.org/my-site/open-ballot-invitation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4D3AF5A-6E3E-4493-AEAA-63B2C26F1132}" type="datetime1">
              <a:rPr lang="en-US" smtClean="0">
                <a:solidFill>
                  <a:srgbClr val="000099"/>
                </a:solidFill>
              </a:rPr>
              <a:t>5/26/2015</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4350"/>
            <a:ext cx="60833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a:t>
            </a:r>
            <a:r>
              <a:rPr lang="en-US" sz="1200" b="1" dirty="0" smtClean="0">
                <a:latin typeface="Arial" pitchFamily="34" charset="0"/>
                <a:cs typeface="Times New Roman" pitchFamily="18" charset="0"/>
              </a:rPr>
              <a:t>26 </a:t>
            </a:r>
            <a:r>
              <a:rPr lang="en-US" sz="1200" b="1" dirty="0">
                <a:latin typeface="Arial" pitchFamily="34" charset="0"/>
                <a:cs typeface="Times New Roman" pitchFamily="18" charset="0"/>
              </a:rPr>
              <a:t>May 2015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25 </a:t>
            </a:r>
            <a:r>
              <a:rPr lang="en-US" sz="1200" b="1" dirty="0">
                <a:latin typeface="Arial" pitchFamily="34" charset="0"/>
                <a:cs typeface="Times New Roman" pitchFamily="18" charset="0"/>
              </a:rPr>
              <a:t>May 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5-15-0036-01-agen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a:latin typeface="Arial" pitchFamily="34" charset="0"/>
                <a:cs typeface="Times New Roman" pitchFamily="18" charset="0"/>
              </a:rPr>
              <a:t>Notice:</a:t>
            </a:r>
            <a:r>
              <a:rPr lang="en-US" sz="1200">
                <a:latin typeface="Arial" pitchFamily="34" charset="0"/>
                <a:cs typeface="Times New Roman" pitchFamily="18" charset="0"/>
              </a:rPr>
              <a:t> This document has been prepared to assist  IEEE DySPAN-SC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a:latin typeface="Arial" pitchFamily="34" charset="0"/>
                <a:cs typeface="Times New Roman" pitchFamily="18" charset="0"/>
              </a:rPr>
              <a:t> </a:t>
            </a:r>
            <a:endParaRPr lang="en-US" sz="1200">
              <a:latin typeface="Arial" pitchFamily="34" charset="0"/>
            </a:endParaRPr>
          </a:p>
          <a:p>
            <a:pPr eaLnBrk="0" hangingPunct="0"/>
            <a:r>
              <a:rPr lang="en-US" sz="1200" b="1">
                <a:latin typeface="Arial" pitchFamily="34" charset="0"/>
                <a:cs typeface="Times New Roman" pitchFamily="18" charset="0"/>
              </a:rPr>
              <a:t>Release:</a:t>
            </a:r>
            <a:r>
              <a:rPr lang="en-US" sz="120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DySPAN-SC. </a:t>
            </a:r>
          </a:p>
          <a:p>
            <a:pPr eaLnBrk="0" hangingPunct="0"/>
            <a:endParaRPr lang="en-US" sz="1200">
              <a:latin typeface="Arial" pitchFamily="34" charset="0"/>
            </a:endParaRPr>
          </a:p>
          <a:p>
            <a:pPr eaLnBrk="0" hangingPunct="0"/>
            <a:r>
              <a:rPr lang="en-US" sz="1200" b="1">
                <a:latin typeface="Arial" pitchFamily="34" charset="0"/>
                <a:cs typeface="Times New Roman" pitchFamily="18" charset="0"/>
              </a:rPr>
              <a:t>Patent Policy and Procedures:</a:t>
            </a:r>
            <a:r>
              <a:rPr lang="en-US" sz="120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DySPAN-SC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a:latin typeface="Arial" pitchFamily="34" charset="0"/>
                <a:cs typeface="Times New Roman" pitchFamily="18" charset="0"/>
                <a:hlinkClick r:id="rId2"/>
              </a:rPr>
              <a:t>matthew.sherman@baesystems.com</a:t>
            </a:r>
            <a:r>
              <a:rPr lang="en-US" sz="120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DySPAN-SC Committee. </a:t>
            </a:r>
            <a:r>
              <a:rPr lang="en-US" sz="1200" b="1">
                <a:latin typeface="Arial" pitchFamily="34" charset="0"/>
                <a:cs typeface="Times New Roman" pitchFamily="18" charset="0"/>
              </a:rPr>
              <a:t>If you have questions, contact the IEEE Patent Committee Administrator at </a:t>
            </a:r>
            <a:r>
              <a:rPr lang="en-US" sz="1200">
                <a:latin typeface="Arial" pitchFamily="34" charset="0"/>
                <a:cs typeface="Times New Roman" pitchFamily="18" charset="0"/>
              </a:rPr>
              <a:t>&lt; </a:t>
            </a:r>
            <a:r>
              <a:rPr lang="en-US" sz="1200">
                <a:latin typeface="Arial" pitchFamily="34" charset="0"/>
                <a:cs typeface="Times New Roman" pitchFamily="18" charset="0"/>
                <a:hlinkClick r:id="rId3"/>
              </a:rPr>
              <a:t>patcom@ieee.org</a:t>
            </a:r>
            <a:r>
              <a:rPr lang="en-US" sz="1200">
                <a:latin typeface="Arial" pitchFamily="34" charset="0"/>
                <a:cs typeface="Times New Roman" pitchFamily="18" charset="0"/>
              </a:rPr>
              <a:t> </a:t>
            </a:r>
            <a:r>
              <a:rPr lang="en-US" sz="1200" b="1">
                <a:latin typeface="Arial" pitchFamily="34" charset="0"/>
                <a:cs typeface="Times New Roman" pitchFamily="18" charset="0"/>
              </a:rPr>
              <a:t>&gt;.</a:t>
            </a:r>
            <a:r>
              <a:rPr lang="en-US" sz="1200">
                <a:latin typeface="Arial" pitchFamily="34" charset="0"/>
                <a:cs typeface="Times New Roman" pitchFamily="18" charset="0"/>
              </a:rPr>
              <a:t> </a:t>
            </a:r>
            <a:endParaRPr lang="en-US" sz="1200">
              <a:latin typeface="Arial" pitchFamily="34" charset="0"/>
            </a:endParaRPr>
          </a:p>
          <a:p>
            <a:pPr eaLnBrk="0" hangingPunct="0"/>
            <a:endParaRPr lang="en-US" sz="120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5-15-0036-01-agen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2"/>
              <a:buChar char="l"/>
            </a:pPr>
            <a:endParaRPr 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charset="2"/>
              <a:buChar char="l"/>
            </a:pPr>
            <a:r>
              <a:rPr lang="en-US"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a:solidFill>
                  <a:srgbClr val="000099"/>
                </a:solidFill>
                <a:latin typeface="Arial" pitchFamily="34" charset="0"/>
              </a:rPr>
              <a:t>---------------------------------------------------------------   </a:t>
            </a:r>
            <a:endParaRPr lang="en-US" sz="1200"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charset="2"/>
              <a:buNone/>
            </a:pPr>
            <a:r>
              <a:rPr lang="en-US" sz="1200" b="1">
                <a:solidFill>
                  <a:srgbClr val="000099"/>
                </a:solidFill>
                <a:latin typeface="Arial" pitchFamily="34" charset="0"/>
              </a:rPr>
              <a:t>See </a:t>
            </a:r>
            <a:r>
              <a:rPr lang="en-US" sz="1200" b="1" i="1">
                <a:solidFill>
                  <a:srgbClr val="000099"/>
                </a:solidFill>
                <a:latin typeface="Arial" pitchFamily="34" charset="0"/>
              </a:rPr>
              <a:t>IEEE-SA Standards Board Operations Manual</a:t>
            </a:r>
            <a:r>
              <a:rPr lang="en-US" sz="1200" b="1">
                <a:solidFill>
                  <a:srgbClr val="000099"/>
                </a:solidFill>
                <a:latin typeface="Arial" pitchFamily="34" charset="0"/>
              </a:rPr>
              <a:t>, clause 5.3.10 and </a:t>
            </a:r>
            <a:r>
              <a:rPr lang="en-GB" sz="1200" b="1">
                <a:solidFill>
                  <a:srgbClr val="000099"/>
                </a:solidFill>
                <a:latin typeface="Arial" pitchFamily="34" charset="0"/>
              </a:rPr>
              <a:t>“Promoting Competition and Innovation: What You Need to Know about the IEEE Standards Association's Antitrust and Competition Policy”</a:t>
            </a:r>
            <a:r>
              <a:rPr lang="en-US" sz="1200" b="1">
                <a:solidFill>
                  <a:srgbClr val="000099"/>
                </a:solidFill>
                <a:latin typeface="Arial" pitchFamily="34" charset="0"/>
              </a:rPr>
              <a:t> for more details.</a:t>
            </a:r>
          </a:p>
        </p:txBody>
      </p:sp>
      <p:sp>
        <p:nvSpPr>
          <p:cNvPr id="11269" name="Text Box 7"/>
          <p:cNvSpPr txBox="1">
            <a:spLocks noChangeArrowheads="1"/>
          </p:cNvSpPr>
          <p:nvPr/>
        </p:nvSpPr>
        <p:spPr bwMode="auto">
          <a:xfrm>
            <a:off x="55563" y="6064250"/>
            <a:ext cx="16605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u="sng">
                <a:latin typeface="Times New Roman" pitchFamily="18" charset="0"/>
              </a:rPr>
              <a:t>Patent Slide #4</a:t>
            </a:r>
            <a:endParaRPr lang="en-US" sz="2400">
              <a:latin typeface="Times New Roman" pitchFamily="18" charset="0"/>
            </a:endParaRPr>
          </a:p>
        </p:txBody>
      </p:sp>
      <p:sp>
        <p:nvSpPr>
          <p:cNvPr id="2" name="Date Placeholder 1"/>
          <p:cNvSpPr>
            <a:spLocks noGrp="1"/>
          </p:cNvSpPr>
          <p:nvPr>
            <p:ph type="dt" sz="quarter" idx="10"/>
          </p:nvPr>
        </p:nvSpPr>
        <p:spPr/>
        <p:txBody>
          <a:bodyPr/>
          <a:lstStyle/>
          <a:p>
            <a:pPr>
              <a:defRPr/>
            </a:pPr>
            <a:fld id="{847FA145-0C38-4E9C-B800-46151E6B8A5A}" type="datetime1">
              <a:rPr lang="en-US" smtClean="0"/>
              <a:t>5/26/2015</a:t>
            </a:fld>
            <a:endParaRPr lang="en-US"/>
          </a:p>
        </p:txBody>
      </p:sp>
      <p:sp>
        <p:nvSpPr>
          <p:cNvPr id="3" name="Footer Placeholder 2"/>
          <p:cNvSpPr>
            <a:spLocks noGrp="1"/>
          </p:cNvSpPr>
          <p:nvPr>
            <p:ph type="ftr" sz="quarter" idx="11"/>
          </p:nvPr>
        </p:nvSpPr>
        <p:spPr/>
        <p:txBody>
          <a:bodyPr/>
          <a:lstStyle/>
          <a:p>
            <a:pPr>
              <a:defRPr/>
            </a:pPr>
            <a:r>
              <a:rPr lang="en-US" smtClean="0"/>
              <a:t>Doc #: 5-15-0036-01-agen</a:t>
            </a:r>
            <a:endParaRPr lang="en-US"/>
          </a:p>
        </p:txBody>
      </p:sp>
      <p:sp>
        <p:nvSpPr>
          <p:cNvPr id="4" name="Slide Number Placeholder 3"/>
          <p:cNvSpPr>
            <a:spLocks noGrp="1"/>
          </p:cNvSpPr>
          <p:nvPr>
            <p:ph type="sldNum" sz="quarter" idx="12"/>
          </p:nvPr>
        </p:nvSpPr>
        <p:spPr/>
        <p:txBody>
          <a:bodyPr/>
          <a:lstStyle/>
          <a:p>
            <a:pPr>
              <a:defRPr/>
            </a:pPr>
            <a:fld id="{3DB806AA-617F-4382-A95B-2102A9F046E5}" type="slidenum">
              <a:rPr lang="en-US" smtClean="0"/>
              <a:pPr>
                <a:defRPr/>
              </a:pP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 </a:t>
            </a:r>
            <a:r>
              <a:rPr b="1" dirty="0" smtClean="0"/>
              <a:t>TBD</a:t>
            </a:r>
          </a:p>
          <a:p>
            <a:endParaRPr dirty="0" smtClean="0"/>
          </a:p>
          <a:p>
            <a:r>
              <a:rPr dirty="0" smtClean="0"/>
              <a:t>Mover:  </a:t>
            </a:r>
          </a:p>
          <a:p>
            <a:endParaRPr dirty="0" smtClean="0"/>
          </a:p>
          <a:p>
            <a:r>
              <a:rPr dirty="0" smtClean="0"/>
              <a:t>Second:  </a:t>
            </a:r>
          </a:p>
        </p:txBody>
      </p:sp>
      <p:sp>
        <p:nvSpPr>
          <p:cNvPr id="4" name="Date Placeholder 3"/>
          <p:cNvSpPr>
            <a:spLocks noGrp="1"/>
          </p:cNvSpPr>
          <p:nvPr>
            <p:ph type="dt" sz="quarter" idx="10"/>
          </p:nvPr>
        </p:nvSpPr>
        <p:spPr/>
        <p:txBody>
          <a:bodyPr/>
          <a:lstStyle/>
          <a:p>
            <a:pPr>
              <a:defRPr/>
            </a:pPr>
            <a:fld id="{D7C73732-44F8-499A-AA4E-889541A94E38}" type="datetime1">
              <a:rPr lang="en-US" smtClean="0"/>
              <a:t>5/26/2015</a:t>
            </a:fld>
            <a:endParaRPr lang="en-US"/>
          </a:p>
        </p:txBody>
      </p:sp>
      <p:sp>
        <p:nvSpPr>
          <p:cNvPr id="5" name="Footer Placeholder 4"/>
          <p:cNvSpPr>
            <a:spLocks noGrp="1"/>
          </p:cNvSpPr>
          <p:nvPr>
            <p:ph type="ftr" sz="quarter" idx="11"/>
          </p:nvPr>
        </p:nvSpPr>
        <p:spPr/>
        <p:txBody>
          <a:bodyPr/>
          <a:lstStyle/>
          <a:p>
            <a:pPr>
              <a:defRPr/>
            </a:pPr>
            <a:r>
              <a:rPr lang="en-US" smtClean="0"/>
              <a:t>Doc #: 5-15-0036-01-agen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smtClean="0"/>
              <a:t>Current Issues for 1900.5.1</a:t>
            </a:r>
          </a:p>
        </p:txBody>
      </p:sp>
      <p:sp>
        <p:nvSpPr>
          <p:cNvPr id="13315" name="Content Placeholder 2"/>
          <p:cNvSpPr>
            <a:spLocks noGrp="1"/>
          </p:cNvSpPr>
          <p:nvPr>
            <p:ph idx="1"/>
          </p:nvPr>
        </p:nvSpPr>
        <p:spPr/>
        <p:txBody>
          <a:bodyPr/>
          <a:lstStyle/>
          <a:p>
            <a:r>
              <a:rPr dirty="0" smtClean="0"/>
              <a:t>Schedule for 1900.5.1</a:t>
            </a:r>
          </a:p>
          <a:p>
            <a:r>
              <a:rPr dirty="0" smtClean="0"/>
              <a:t>PAR Extension </a:t>
            </a:r>
          </a:p>
          <a:p>
            <a:pPr lvl="1"/>
            <a:r>
              <a:rPr dirty="0" smtClean="0"/>
              <a:t>Has been submitted on 5/10/15</a:t>
            </a:r>
          </a:p>
          <a:p>
            <a:pPr lvl="2"/>
            <a:r>
              <a:rPr lang="en-US" dirty="0" smtClean="0"/>
              <a:t>Awaiting </a:t>
            </a:r>
            <a:r>
              <a:rPr lang="en-US" dirty="0" err="1" smtClean="0"/>
              <a:t>DySPAN</a:t>
            </a:r>
            <a:r>
              <a:rPr lang="en-US" dirty="0" smtClean="0"/>
              <a:t>-SC Chair approval</a:t>
            </a:r>
          </a:p>
          <a:p>
            <a:pPr lvl="2"/>
            <a:endParaRPr dirty="0" smtClean="0"/>
          </a:p>
        </p:txBody>
      </p:sp>
      <p:sp>
        <p:nvSpPr>
          <p:cNvPr id="4" name="Date Placeholder 3"/>
          <p:cNvSpPr>
            <a:spLocks noGrp="1"/>
          </p:cNvSpPr>
          <p:nvPr>
            <p:ph type="dt" sz="quarter" idx="10"/>
          </p:nvPr>
        </p:nvSpPr>
        <p:spPr/>
        <p:txBody>
          <a:bodyPr/>
          <a:lstStyle/>
          <a:p>
            <a:pPr>
              <a:defRPr/>
            </a:pPr>
            <a:fld id="{423C39D5-640F-48D0-A0C1-1D85DB075979}" type="datetime1">
              <a:rPr lang="en-US" smtClean="0"/>
              <a:t>5/26/2015</a:t>
            </a:fld>
            <a:endParaRPr lang="en-US"/>
          </a:p>
        </p:txBody>
      </p:sp>
      <p:sp>
        <p:nvSpPr>
          <p:cNvPr id="5" name="Footer Placeholder 4"/>
          <p:cNvSpPr>
            <a:spLocks noGrp="1"/>
          </p:cNvSpPr>
          <p:nvPr>
            <p:ph type="ftr" sz="quarter" idx="11"/>
          </p:nvPr>
        </p:nvSpPr>
        <p:spPr/>
        <p:txBody>
          <a:bodyPr/>
          <a:lstStyle/>
          <a:p>
            <a:pPr>
              <a:defRPr/>
            </a:pPr>
            <a:r>
              <a:rPr lang="en-US" smtClean="0"/>
              <a:t>Doc #: 5-15-0036-01-agen</a:t>
            </a:r>
            <a:endParaRPr lang="en-US"/>
          </a:p>
        </p:txBody>
      </p:sp>
      <p:sp>
        <p:nvSpPr>
          <p:cNvPr id="6" name="Slide Number Placeholder 5"/>
          <p:cNvSpPr>
            <a:spLocks noGrp="1"/>
          </p:cNvSpPr>
          <p:nvPr>
            <p:ph type="sldNum" sz="quarter" idx="12"/>
          </p:nvPr>
        </p:nvSpPr>
        <p:spPr/>
        <p:txBody>
          <a:bodyPr/>
          <a:lstStyle/>
          <a:p>
            <a:pPr>
              <a:defRPr/>
            </a:pPr>
            <a:fld id="{95AE1513-E4C2-4BC9-B4F7-27CED324D4FB}"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7463"/>
            <a:ext cx="8229600" cy="1143000"/>
          </a:xfrm>
        </p:spPr>
        <p:txBody>
          <a:bodyPr/>
          <a:lstStyle/>
          <a:p>
            <a:r>
              <a:rPr smtClean="0"/>
              <a:t>Working Schedule for 1900.5.1</a:t>
            </a:r>
          </a:p>
        </p:txBody>
      </p:sp>
      <p:sp>
        <p:nvSpPr>
          <p:cNvPr id="10243" name="Content Placeholder 2"/>
          <p:cNvSpPr>
            <a:spLocks noGrp="1"/>
          </p:cNvSpPr>
          <p:nvPr>
            <p:ph idx="1"/>
          </p:nvPr>
        </p:nvSpPr>
        <p:spPr>
          <a:xfrm>
            <a:off x="381000" y="1447800"/>
            <a:ext cx="8229600" cy="4525963"/>
          </a:xfrm>
        </p:spPr>
        <p:txBody>
          <a:bodyPr/>
          <a:lstStyle/>
          <a:p>
            <a:r>
              <a:rPr sz="1400" smtClean="0"/>
              <a:t>Complete Draft for Clause 4					7/15</a:t>
            </a:r>
          </a:p>
          <a:p>
            <a:r>
              <a:rPr sz="1400" smtClean="0"/>
              <a:t>Complete Draft for Clause 5					10/15</a:t>
            </a:r>
          </a:p>
          <a:p>
            <a:r>
              <a:rPr sz="1400" smtClean="0"/>
              <a:t>Complete Draft for Clause 6					1/16</a:t>
            </a:r>
          </a:p>
          <a:p>
            <a:r>
              <a:rPr sz="1400" smtClean="0"/>
              <a:t>Complete Draft for Clause 7					3/16</a:t>
            </a:r>
          </a:p>
          <a:p>
            <a:r>
              <a:rPr sz="1400" smtClean="0"/>
              <a:t>Annex A						6/16</a:t>
            </a:r>
          </a:p>
          <a:p>
            <a:r>
              <a:rPr sz="1400" smtClean="0"/>
              <a:t>First WG Ballot						6/16</a:t>
            </a:r>
          </a:p>
          <a:p>
            <a:r>
              <a:rPr sz="1400" smtClean="0"/>
              <a:t>WG Recirc						8/16</a:t>
            </a:r>
          </a:p>
          <a:p>
            <a:r>
              <a:rPr sz="1400" smtClean="0"/>
              <a:t>WG Recirc 2						10/16</a:t>
            </a:r>
          </a:p>
          <a:p>
            <a:r>
              <a:rPr sz="1400" smtClean="0"/>
              <a:t>Sponsor Ballot						1/17</a:t>
            </a:r>
          </a:p>
          <a:p>
            <a:r>
              <a:rPr sz="1400" smtClean="0"/>
              <a:t>Sponsor Recirc						3/17</a:t>
            </a:r>
          </a:p>
          <a:p>
            <a:r>
              <a:rPr sz="1400" smtClean="0"/>
              <a:t>Sponsor Recirc 2						5/17</a:t>
            </a:r>
          </a:p>
          <a:p>
            <a:r>
              <a:rPr sz="1400" smtClean="0"/>
              <a:t>Submit to REVCOM						6/17</a:t>
            </a:r>
          </a:p>
          <a:p>
            <a:endParaRPr sz="1400" smtClean="0"/>
          </a:p>
          <a:p>
            <a:endParaRPr sz="1400" smtClean="0"/>
          </a:p>
        </p:txBody>
      </p:sp>
      <p:sp>
        <p:nvSpPr>
          <p:cNvPr id="4" name="Date Placeholder 3"/>
          <p:cNvSpPr>
            <a:spLocks noGrp="1"/>
          </p:cNvSpPr>
          <p:nvPr>
            <p:ph type="dt" sz="quarter" idx="10"/>
          </p:nvPr>
        </p:nvSpPr>
        <p:spPr/>
        <p:txBody>
          <a:bodyPr/>
          <a:lstStyle/>
          <a:p>
            <a:pPr>
              <a:defRPr/>
            </a:pPr>
            <a:fld id="{049AF796-47A7-4FD7-9862-46778D29DB2D}" type="datetime1">
              <a:rPr lang="en-US" smtClean="0"/>
              <a:t>5/26/2015</a:t>
            </a:fld>
            <a:endParaRPr lang="en-US"/>
          </a:p>
        </p:txBody>
      </p:sp>
      <p:sp>
        <p:nvSpPr>
          <p:cNvPr id="5" name="Footer Placeholder 4"/>
          <p:cNvSpPr>
            <a:spLocks noGrp="1"/>
          </p:cNvSpPr>
          <p:nvPr>
            <p:ph type="ftr" sz="quarter" idx="11"/>
          </p:nvPr>
        </p:nvSpPr>
        <p:spPr/>
        <p:txBody>
          <a:bodyPr/>
          <a:lstStyle/>
          <a:p>
            <a:pPr>
              <a:defRPr/>
            </a:pPr>
            <a:r>
              <a:rPr lang="en-US" smtClean="0"/>
              <a:t>Doc #: 5-15-0036-01-agen</a:t>
            </a:r>
            <a:endParaRPr lang="en-US"/>
          </a:p>
        </p:txBody>
      </p:sp>
      <p:sp>
        <p:nvSpPr>
          <p:cNvPr id="6" name="Slide Number Placeholder 5"/>
          <p:cNvSpPr>
            <a:spLocks noGrp="1"/>
          </p:cNvSpPr>
          <p:nvPr>
            <p:ph type="sldNum" sz="quarter" idx="12"/>
          </p:nvPr>
        </p:nvSpPr>
        <p:spPr/>
        <p:txBody>
          <a:bodyPr/>
          <a:lstStyle/>
          <a:p>
            <a:pPr>
              <a:defRPr/>
            </a:pPr>
            <a:fld id="{A0F08927-153C-41FB-9D57-802E1BB7957C}" type="slidenum">
              <a:rPr lang="en-US" smtClean="0"/>
              <a:pPr>
                <a:defRPr/>
              </a:pPr>
              <a:t>13</a:t>
            </a:fld>
            <a:endParaRPr lang="en-US"/>
          </a:p>
        </p:txBody>
      </p:sp>
    </p:spTree>
    <p:extLst>
      <p:ext uri="{BB962C8B-B14F-4D97-AF65-F5344CB8AC3E}">
        <p14:creationId xmlns:p14="http://schemas.microsoft.com/office/powerpoint/2010/main" val="8598338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smtClean="0"/>
              <a:t>Current Issues for 1900.5.2</a:t>
            </a:r>
          </a:p>
        </p:txBody>
      </p:sp>
      <p:sp>
        <p:nvSpPr>
          <p:cNvPr id="14339" name="Content Placeholder 2"/>
          <p:cNvSpPr>
            <a:spLocks noGrp="1"/>
          </p:cNvSpPr>
          <p:nvPr>
            <p:ph idx="1"/>
          </p:nvPr>
        </p:nvSpPr>
        <p:spPr/>
        <p:txBody>
          <a:bodyPr/>
          <a:lstStyle/>
          <a:p>
            <a:r>
              <a:rPr smtClean="0"/>
              <a:t>Draft Update</a:t>
            </a:r>
          </a:p>
          <a:p>
            <a:r>
              <a:rPr smtClean="0"/>
              <a:t>Ballot invitation</a:t>
            </a:r>
          </a:p>
          <a:p>
            <a:r>
              <a:rPr smtClean="0"/>
              <a:t>Schema Update</a:t>
            </a:r>
          </a:p>
          <a:p>
            <a:r>
              <a:rPr smtClean="0"/>
              <a:t>NIEM compatibility</a:t>
            </a:r>
          </a:p>
        </p:txBody>
      </p:sp>
      <p:sp>
        <p:nvSpPr>
          <p:cNvPr id="4" name="Date Placeholder 3"/>
          <p:cNvSpPr>
            <a:spLocks noGrp="1"/>
          </p:cNvSpPr>
          <p:nvPr>
            <p:ph type="dt" sz="quarter" idx="10"/>
          </p:nvPr>
        </p:nvSpPr>
        <p:spPr/>
        <p:txBody>
          <a:bodyPr/>
          <a:lstStyle/>
          <a:p>
            <a:pPr>
              <a:defRPr/>
            </a:pPr>
            <a:fld id="{523CC174-F0EF-45FC-82CB-D3C908461FD9}" type="datetime1">
              <a:rPr lang="en-US" smtClean="0"/>
              <a:t>5/26/2015</a:t>
            </a:fld>
            <a:endParaRPr lang="en-US"/>
          </a:p>
        </p:txBody>
      </p:sp>
      <p:sp>
        <p:nvSpPr>
          <p:cNvPr id="5" name="Footer Placeholder 4"/>
          <p:cNvSpPr>
            <a:spLocks noGrp="1"/>
          </p:cNvSpPr>
          <p:nvPr>
            <p:ph type="ftr" sz="quarter" idx="11"/>
          </p:nvPr>
        </p:nvSpPr>
        <p:spPr/>
        <p:txBody>
          <a:bodyPr/>
          <a:lstStyle/>
          <a:p>
            <a:pPr>
              <a:defRPr/>
            </a:pPr>
            <a:r>
              <a:rPr lang="en-US" smtClean="0"/>
              <a:t>Doc #: 5-15-0036-01-agen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7463"/>
            <a:ext cx="8229600" cy="1143000"/>
          </a:xfrm>
        </p:spPr>
        <p:txBody>
          <a:bodyPr/>
          <a:lstStyle/>
          <a:p>
            <a:r>
              <a:rPr smtClean="0"/>
              <a:t>Working Schedule for 1900.5.2</a:t>
            </a:r>
          </a:p>
        </p:txBody>
      </p:sp>
      <p:sp>
        <p:nvSpPr>
          <p:cNvPr id="18435" name="Content Placeholder 2"/>
          <p:cNvSpPr>
            <a:spLocks noGrp="1"/>
          </p:cNvSpPr>
          <p:nvPr>
            <p:ph idx="1"/>
          </p:nvPr>
        </p:nvSpPr>
        <p:spPr>
          <a:xfrm>
            <a:off x="381000" y="914400"/>
            <a:ext cx="8229600" cy="4525963"/>
          </a:xfrm>
        </p:spPr>
        <p:txBody>
          <a:bodyPr/>
          <a:lstStyle/>
          <a:p>
            <a:r>
              <a:rPr sz="1400" dirty="0" smtClean="0"/>
              <a:t>Form Ballot Pool	(Send Ballot Invitation)				?</a:t>
            </a:r>
          </a:p>
          <a:p>
            <a:r>
              <a:rPr sz="1400" dirty="0" smtClean="0"/>
              <a:t>Final Draft and Schema Adjustments				7/3/15</a:t>
            </a:r>
          </a:p>
          <a:p>
            <a:r>
              <a:rPr sz="1400" dirty="0" smtClean="0"/>
              <a:t>Vote to Sponsor Ballot					7/7/15</a:t>
            </a:r>
          </a:p>
          <a:p>
            <a:r>
              <a:rPr sz="1400" dirty="0" smtClean="0"/>
              <a:t>Conduct Ballot						7/17/15</a:t>
            </a:r>
          </a:p>
          <a:p>
            <a:r>
              <a:rPr sz="1400" dirty="0" smtClean="0"/>
              <a:t>Ballot completes						8/17/15</a:t>
            </a:r>
          </a:p>
          <a:p>
            <a:r>
              <a:rPr sz="1400" dirty="0" smtClean="0"/>
              <a:t>Form Comment Resolution </a:t>
            </a:r>
            <a:r>
              <a:rPr sz="1400" dirty="0" err="1" smtClean="0"/>
              <a:t>subcom</a:t>
            </a:r>
            <a:r>
              <a:rPr sz="1400" dirty="0" smtClean="0"/>
              <a:t>				9/1/15</a:t>
            </a:r>
          </a:p>
          <a:p>
            <a:r>
              <a:rPr sz="1400" dirty="0" smtClean="0"/>
              <a:t>Suggested resolutions available					10/1/15</a:t>
            </a:r>
          </a:p>
          <a:p>
            <a:r>
              <a:rPr sz="1400" dirty="0" smtClean="0"/>
              <a:t>Vote for Recirculation Ballot					10/6/15</a:t>
            </a:r>
          </a:p>
          <a:p>
            <a:r>
              <a:rPr sz="1400" dirty="0" smtClean="0"/>
              <a:t>Conduct </a:t>
            </a:r>
            <a:r>
              <a:rPr sz="1400" dirty="0" err="1" smtClean="0"/>
              <a:t>Recirc</a:t>
            </a:r>
            <a:r>
              <a:rPr sz="1400" dirty="0" smtClean="0"/>
              <a:t> Ballot					10/15/15</a:t>
            </a:r>
          </a:p>
          <a:p>
            <a:r>
              <a:rPr sz="1400" dirty="0" smtClean="0"/>
              <a:t>Ballot completes						11/1/15</a:t>
            </a:r>
          </a:p>
          <a:p>
            <a:r>
              <a:rPr sz="1400" dirty="0" smtClean="0"/>
              <a:t>Suggested comment resolutions available				11/15/15</a:t>
            </a:r>
          </a:p>
          <a:p>
            <a:r>
              <a:rPr sz="1400" dirty="0" smtClean="0"/>
              <a:t>Vote for </a:t>
            </a:r>
            <a:r>
              <a:rPr sz="1400" dirty="0" err="1" smtClean="0"/>
              <a:t>Recirc</a:t>
            </a:r>
            <a:r>
              <a:rPr sz="1400" dirty="0" smtClean="0"/>
              <a:t> Ballot					12/1/15</a:t>
            </a:r>
          </a:p>
          <a:p>
            <a:r>
              <a:rPr sz="1400" dirty="0" smtClean="0"/>
              <a:t>Conduct </a:t>
            </a:r>
            <a:r>
              <a:rPr sz="1400" dirty="0" err="1" smtClean="0"/>
              <a:t>Recirc</a:t>
            </a:r>
            <a:r>
              <a:rPr sz="1400" dirty="0" smtClean="0"/>
              <a:t> Ballot					12/15/15</a:t>
            </a:r>
          </a:p>
          <a:p>
            <a:r>
              <a:rPr sz="1400" dirty="0" smtClean="0"/>
              <a:t>Ballot completes						1/1/16</a:t>
            </a:r>
          </a:p>
          <a:p>
            <a:r>
              <a:rPr sz="1400" dirty="0" smtClean="0"/>
              <a:t>Approved by Standards Board					3/1/16</a:t>
            </a:r>
          </a:p>
          <a:p>
            <a:r>
              <a:rPr sz="1400" dirty="0" smtClean="0"/>
              <a:t>Reference implementation available				12/15</a:t>
            </a:r>
          </a:p>
          <a:p>
            <a:r>
              <a:rPr sz="1400" dirty="0" smtClean="0"/>
              <a:t>Certification available					3/16</a:t>
            </a:r>
          </a:p>
          <a:p>
            <a:endParaRPr sz="1400" dirty="0" smtClean="0"/>
          </a:p>
          <a:p>
            <a:endParaRPr sz="1400" dirty="0" smtClean="0"/>
          </a:p>
        </p:txBody>
      </p:sp>
      <p:sp>
        <p:nvSpPr>
          <p:cNvPr id="4" name="Date Placeholder 3"/>
          <p:cNvSpPr>
            <a:spLocks noGrp="1"/>
          </p:cNvSpPr>
          <p:nvPr>
            <p:ph type="dt" sz="quarter" idx="10"/>
          </p:nvPr>
        </p:nvSpPr>
        <p:spPr/>
        <p:txBody>
          <a:bodyPr/>
          <a:lstStyle/>
          <a:p>
            <a:pPr>
              <a:defRPr/>
            </a:pPr>
            <a:fld id="{FACF945F-4471-4DF9-9A19-893610760CA4}" type="datetime1">
              <a:rPr lang="en-US" smtClean="0"/>
              <a:t>5/26/2015</a:t>
            </a:fld>
            <a:endParaRPr lang="en-US"/>
          </a:p>
        </p:txBody>
      </p:sp>
      <p:sp>
        <p:nvSpPr>
          <p:cNvPr id="5" name="Footer Placeholder 4"/>
          <p:cNvSpPr>
            <a:spLocks noGrp="1"/>
          </p:cNvSpPr>
          <p:nvPr>
            <p:ph type="ftr" sz="quarter" idx="11"/>
          </p:nvPr>
        </p:nvSpPr>
        <p:spPr/>
        <p:txBody>
          <a:bodyPr/>
          <a:lstStyle/>
          <a:p>
            <a:pPr>
              <a:defRPr/>
            </a:pPr>
            <a:r>
              <a:rPr lang="en-US" smtClean="0"/>
              <a:t>Doc #: 5-15-0036-01-agen</a:t>
            </a:r>
            <a:endParaRPr lang="en-US"/>
          </a:p>
        </p:txBody>
      </p:sp>
      <p:sp>
        <p:nvSpPr>
          <p:cNvPr id="6" name="Slide Number Placeholder 5"/>
          <p:cNvSpPr>
            <a:spLocks noGrp="1"/>
          </p:cNvSpPr>
          <p:nvPr>
            <p:ph type="sldNum" sz="quarter" idx="12"/>
          </p:nvPr>
        </p:nvSpPr>
        <p:spPr/>
        <p:txBody>
          <a:bodyPr/>
          <a:lstStyle/>
          <a:p>
            <a:pPr>
              <a:defRPr/>
            </a:pPr>
            <a:fld id="{19EBB09C-056E-4E38-ABB1-1752CAAA2F05}" type="slidenum">
              <a:rPr lang="en-US" smtClean="0"/>
              <a:pPr>
                <a:defRPr/>
              </a:pPr>
              <a:t>15</a:t>
            </a:fld>
            <a:endParaRPr lang="en-US"/>
          </a:p>
        </p:txBody>
      </p:sp>
    </p:spTree>
    <p:extLst>
      <p:ext uri="{BB962C8B-B14F-4D97-AF65-F5344CB8AC3E}">
        <p14:creationId xmlns:p14="http://schemas.microsoft.com/office/powerpoint/2010/main" val="32059026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meetings</a:t>
            </a:r>
          </a:p>
          <a:p>
            <a:pPr lvl="1"/>
            <a:r>
              <a:rPr lang="en-US" dirty="0" smtClean="0"/>
              <a:t>None… Next one 5/27</a:t>
            </a:r>
          </a:p>
          <a:p>
            <a:r>
              <a:rPr lang="en-US" dirty="0" smtClean="0"/>
              <a:t>1900.7 Sponsor Ballot</a:t>
            </a:r>
          </a:p>
          <a:p>
            <a:pPr lvl="1"/>
            <a:r>
              <a:rPr lang="en-US" sz="2400" dirty="0" smtClean="0"/>
              <a:t>If interested, Please </a:t>
            </a:r>
            <a:r>
              <a:rPr lang="en-US" sz="2400" dirty="0"/>
              <a:t>log </a:t>
            </a:r>
            <a:r>
              <a:rPr lang="en-US" sz="2400" dirty="0" smtClean="0"/>
              <a:t>on to.. </a:t>
            </a:r>
            <a:r>
              <a:rPr lang="en-US" sz="2400" dirty="0">
                <a:hlinkClick r:id="rId2"/>
              </a:rPr>
              <a:t>https://</a:t>
            </a:r>
            <a:r>
              <a:rPr lang="en-US" sz="2400" dirty="0" smtClean="0">
                <a:hlinkClick r:id="rId2"/>
              </a:rPr>
              <a:t>development.standards.ieee.org/my-site/open-ballot-invitations</a:t>
            </a:r>
            <a:r>
              <a:rPr lang="en-US" sz="2400" dirty="0" smtClean="0"/>
              <a:t>  </a:t>
            </a:r>
            <a:r>
              <a:rPr lang="en-US" sz="2400" dirty="0"/>
              <a:t>and select "Show/Join Open Ballot Invitations" to join the balloting group in formation.</a:t>
            </a:r>
            <a:endParaRPr sz="2400" dirty="0" smtClean="0"/>
          </a:p>
        </p:txBody>
      </p:sp>
      <p:sp>
        <p:nvSpPr>
          <p:cNvPr id="4" name="Date Placeholder 3"/>
          <p:cNvSpPr>
            <a:spLocks noGrp="1"/>
          </p:cNvSpPr>
          <p:nvPr>
            <p:ph type="dt" sz="quarter" idx="10"/>
          </p:nvPr>
        </p:nvSpPr>
        <p:spPr/>
        <p:txBody>
          <a:bodyPr/>
          <a:lstStyle/>
          <a:p>
            <a:pPr>
              <a:defRPr/>
            </a:pPr>
            <a:fld id="{7BC97069-6755-4F5B-8A2C-FDD2AF436060}" type="datetime1">
              <a:rPr lang="en-US" smtClean="0"/>
              <a:t>5/26/2015</a:t>
            </a:fld>
            <a:endParaRPr lang="en-US"/>
          </a:p>
        </p:txBody>
      </p:sp>
      <p:sp>
        <p:nvSpPr>
          <p:cNvPr id="5" name="Footer Placeholder 4"/>
          <p:cNvSpPr>
            <a:spLocks noGrp="1"/>
          </p:cNvSpPr>
          <p:nvPr>
            <p:ph type="ftr" sz="quarter" idx="11"/>
          </p:nvPr>
        </p:nvSpPr>
        <p:spPr/>
        <p:txBody>
          <a:bodyPr/>
          <a:lstStyle/>
          <a:p>
            <a:pPr>
              <a:defRPr/>
            </a:pPr>
            <a:r>
              <a:rPr lang="en-US" smtClean="0"/>
              <a:t>Doc #: 5-15-0036-01-agen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smtClean="0"/>
              <a:t>Marketing Inputs</a:t>
            </a:r>
          </a:p>
        </p:txBody>
      </p:sp>
      <p:sp>
        <p:nvSpPr>
          <p:cNvPr id="16387" name="Content Placeholder 2"/>
          <p:cNvSpPr>
            <a:spLocks noGrp="1"/>
          </p:cNvSpPr>
          <p:nvPr>
            <p:ph idx="1"/>
          </p:nvPr>
        </p:nvSpPr>
        <p:spPr/>
        <p:txBody>
          <a:bodyPr/>
          <a:lstStyle/>
          <a:p>
            <a:r>
              <a:rPr dirty="0" err="1" smtClean="0"/>
              <a:t>WInnForum</a:t>
            </a:r>
            <a:r>
              <a:rPr dirty="0" smtClean="0"/>
              <a:t> 3.6GHz stakeholders </a:t>
            </a:r>
          </a:p>
          <a:p>
            <a:r>
              <a:rPr lang="en-US" dirty="0" smtClean="0"/>
              <a:t>NSC</a:t>
            </a:r>
          </a:p>
          <a:p>
            <a:pPr lvl="1"/>
            <a:r>
              <a:rPr lang="en-US" dirty="0" smtClean="0"/>
              <a:t>Application of SAS to 1755-1850 MHz spectrum sharing?</a:t>
            </a:r>
            <a:endParaRPr dirty="0" smtClean="0"/>
          </a:p>
          <a:p>
            <a:r>
              <a:rPr dirty="0" err="1" smtClean="0"/>
              <a:t>DySPAN</a:t>
            </a:r>
            <a:r>
              <a:rPr dirty="0" smtClean="0"/>
              <a:t>-SC standards (5G </a:t>
            </a:r>
            <a:r>
              <a:rPr dirty="0" err="1" smtClean="0"/>
              <a:t>etc</a:t>
            </a:r>
            <a:r>
              <a:rPr dirty="0" smtClean="0"/>
              <a:t>) Paper and follow up</a:t>
            </a:r>
            <a:r>
              <a:rPr lang="en-US" dirty="0" smtClean="0"/>
              <a:t>…  Communications Magazine special issue</a:t>
            </a:r>
            <a:endParaRPr dirty="0" smtClean="0"/>
          </a:p>
          <a:p>
            <a:r>
              <a:rPr dirty="0" smtClean="0"/>
              <a:t>Others?</a:t>
            </a:r>
          </a:p>
        </p:txBody>
      </p:sp>
      <p:sp>
        <p:nvSpPr>
          <p:cNvPr id="4" name="Date Placeholder 3"/>
          <p:cNvSpPr>
            <a:spLocks noGrp="1"/>
          </p:cNvSpPr>
          <p:nvPr>
            <p:ph type="dt" sz="quarter" idx="10"/>
          </p:nvPr>
        </p:nvSpPr>
        <p:spPr/>
        <p:txBody>
          <a:bodyPr/>
          <a:lstStyle/>
          <a:p>
            <a:pPr>
              <a:defRPr/>
            </a:pPr>
            <a:fld id="{F2C1774B-C480-4CDF-A575-7C74D6AB702C}" type="datetime1">
              <a:rPr lang="en-US" smtClean="0"/>
              <a:t>5/26/2015</a:t>
            </a:fld>
            <a:endParaRPr lang="en-US"/>
          </a:p>
        </p:txBody>
      </p:sp>
      <p:sp>
        <p:nvSpPr>
          <p:cNvPr id="5" name="Footer Placeholder 4"/>
          <p:cNvSpPr>
            <a:spLocks noGrp="1"/>
          </p:cNvSpPr>
          <p:nvPr>
            <p:ph type="ftr" sz="quarter" idx="11"/>
          </p:nvPr>
        </p:nvSpPr>
        <p:spPr/>
        <p:txBody>
          <a:bodyPr/>
          <a:lstStyle/>
          <a:p>
            <a:pPr>
              <a:defRPr/>
            </a:pPr>
            <a:r>
              <a:rPr lang="en-US" smtClean="0"/>
              <a:t>Doc #: 5-15-0036-01-agen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smtClean="0"/>
              <a:t>Meeting Planning</a:t>
            </a:r>
          </a:p>
        </p:txBody>
      </p:sp>
      <p:sp>
        <p:nvSpPr>
          <p:cNvPr id="17411" name="Content Placeholder 2"/>
          <p:cNvSpPr>
            <a:spLocks noGrp="1"/>
          </p:cNvSpPr>
          <p:nvPr>
            <p:ph idx="1"/>
          </p:nvPr>
        </p:nvSpPr>
        <p:spPr/>
        <p:txBody>
          <a:bodyPr/>
          <a:lstStyle/>
          <a:p>
            <a:r>
              <a:rPr dirty="0" smtClean="0"/>
              <a:t>Ad </a:t>
            </a:r>
            <a:r>
              <a:rPr dirty="0" err="1" smtClean="0"/>
              <a:t>Hocs</a:t>
            </a:r>
            <a:r>
              <a:rPr dirty="0" smtClean="0"/>
              <a:t> in May?</a:t>
            </a:r>
          </a:p>
          <a:p>
            <a:pPr lvl="1"/>
            <a:r>
              <a:rPr lang="en-US" dirty="0" smtClean="0"/>
              <a:t>1900.5.2 on June 4, June 18, July 2</a:t>
            </a:r>
          </a:p>
          <a:p>
            <a:pPr lvl="1"/>
            <a:r>
              <a:rPr lang="en-US" dirty="0"/>
              <a:t> </a:t>
            </a:r>
            <a:r>
              <a:rPr lang="en-US" dirty="0" smtClean="0"/>
              <a:t>1900.5.1 on July 23</a:t>
            </a:r>
            <a:r>
              <a:rPr lang="en-US" baseline="30000" dirty="0" smtClean="0"/>
              <a:t>rd</a:t>
            </a:r>
            <a:r>
              <a:rPr lang="en-US" dirty="0" smtClean="0"/>
              <a:t> </a:t>
            </a:r>
            <a:endParaRPr dirty="0" smtClean="0"/>
          </a:p>
          <a:p>
            <a:r>
              <a:rPr lang="en-US" dirty="0" smtClean="0"/>
              <a:t>Next WG meeting – July 7</a:t>
            </a:r>
            <a:endParaRPr dirty="0" smtClean="0"/>
          </a:p>
        </p:txBody>
      </p:sp>
      <p:sp>
        <p:nvSpPr>
          <p:cNvPr id="4" name="Date Placeholder 3"/>
          <p:cNvSpPr>
            <a:spLocks noGrp="1"/>
          </p:cNvSpPr>
          <p:nvPr>
            <p:ph type="dt" sz="quarter" idx="10"/>
          </p:nvPr>
        </p:nvSpPr>
        <p:spPr/>
        <p:txBody>
          <a:bodyPr/>
          <a:lstStyle/>
          <a:p>
            <a:pPr>
              <a:defRPr/>
            </a:pPr>
            <a:fld id="{C8D70CCB-DF13-4641-8586-87CD881A5C7B}" type="datetime1">
              <a:rPr lang="en-US" smtClean="0"/>
              <a:t>5/26/2015</a:t>
            </a:fld>
            <a:endParaRPr lang="en-US"/>
          </a:p>
        </p:txBody>
      </p:sp>
      <p:sp>
        <p:nvSpPr>
          <p:cNvPr id="5" name="Footer Placeholder 4"/>
          <p:cNvSpPr>
            <a:spLocks noGrp="1"/>
          </p:cNvSpPr>
          <p:nvPr>
            <p:ph type="ftr" sz="quarter" idx="11"/>
          </p:nvPr>
        </p:nvSpPr>
        <p:spPr/>
        <p:txBody>
          <a:bodyPr/>
          <a:lstStyle/>
          <a:p>
            <a:pPr>
              <a:defRPr/>
            </a:pPr>
            <a:r>
              <a:rPr lang="en-US" smtClean="0"/>
              <a:t>Doc #: 5-15-0036-01-agen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508000" y="676275"/>
            <a:ext cx="8102600" cy="5842000"/>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435" name="Rectangle 2"/>
          <p:cNvSpPr>
            <a:spLocks noGrp="1" noChangeArrowheads="1"/>
          </p:cNvSpPr>
          <p:nvPr>
            <p:ph type="title" idx="4294967295"/>
          </p:nvPr>
        </p:nvSpPr>
        <p:spPr>
          <a:xfrm>
            <a:off x="647700" y="0"/>
            <a:ext cx="7772400" cy="798513"/>
          </a:xfrm>
        </p:spPr>
        <p:txBody>
          <a:bodyPr/>
          <a:lstStyle/>
          <a:p>
            <a:r>
              <a:rPr smtClean="0"/>
              <a:t> Agenda Tracker</a:t>
            </a:r>
          </a:p>
        </p:txBody>
      </p:sp>
      <p:sp>
        <p:nvSpPr>
          <p:cNvPr id="2" name="Date Placeholder 1"/>
          <p:cNvSpPr>
            <a:spLocks noGrp="1"/>
          </p:cNvSpPr>
          <p:nvPr>
            <p:ph type="dt" sz="quarter" idx="10"/>
          </p:nvPr>
        </p:nvSpPr>
        <p:spPr/>
        <p:txBody>
          <a:bodyPr/>
          <a:lstStyle/>
          <a:p>
            <a:pPr>
              <a:defRPr/>
            </a:pPr>
            <a:fld id="{08C910D1-C3DD-4009-926F-F6C6C97FF6FE}" type="datetime1">
              <a:rPr lang="en-US" smtClean="0"/>
              <a:t>5/26/2015</a:t>
            </a:fld>
            <a:endParaRPr lang="en-US"/>
          </a:p>
        </p:txBody>
      </p:sp>
      <p:sp>
        <p:nvSpPr>
          <p:cNvPr id="3" name="Footer Placeholder 2"/>
          <p:cNvSpPr>
            <a:spLocks noGrp="1"/>
          </p:cNvSpPr>
          <p:nvPr>
            <p:ph type="ftr" sz="quarter" idx="11"/>
          </p:nvPr>
        </p:nvSpPr>
        <p:spPr/>
        <p:txBody>
          <a:bodyPr/>
          <a:lstStyle/>
          <a:p>
            <a:pPr>
              <a:defRPr/>
            </a:pPr>
            <a:r>
              <a:rPr lang="en-US" smtClean="0"/>
              <a:t>Doc #: 5-15-0036-01-agen</a:t>
            </a:r>
            <a:endParaRPr lang="en-US"/>
          </a:p>
        </p:txBody>
      </p:sp>
      <p:sp>
        <p:nvSpPr>
          <p:cNvPr id="4" name="Slide Number Placeholder 3"/>
          <p:cNvSpPr>
            <a:spLocks noGrp="1"/>
          </p:cNvSpPr>
          <p:nvPr>
            <p:ph type="sldNum" sz="quarter" idx="12"/>
          </p:nvPr>
        </p:nvSpPr>
        <p:spPr/>
        <p:txBody>
          <a:bodyPr/>
          <a:lstStyle/>
          <a:p>
            <a:pPr>
              <a:defRPr/>
            </a:pPr>
            <a:fld id="{008630ED-4B89-4E9A-A36D-C8E711FC769A}" type="slidenum">
              <a:rPr lang="en-US" smtClean="0"/>
              <a:pPr>
                <a:defRPr/>
              </a:pPr>
              <a:t>19</a:t>
            </a:fld>
            <a:endParaRPr lang="en-US"/>
          </a:p>
        </p:txBody>
      </p:sp>
      <p:sp>
        <p:nvSpPr>
          <p:cNvPr id="12" name="Rectangle 11"/>
          <p:cNvSpPr/>
          <p:nvPr/>
        </p:nvSpPr>
        <p:spPr>
          <a:xfrm>
            <a:off x="500063" y="676275"/>
            <a:ext cx="8102600" cy="350838"/>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Text Box 5040"/>
          <p:cNvSpPr txBox="1">
            <a:spLocks noChangeArrowheads="1"/>
          </p:cNvSpPr>
          <p:nvPr/>
        </p:nvSpPr>
        <p:spPr bwMode="auto">
          <a:xfrm>
            <a:off x="360363" y="609600"/>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 </a:t>
            </a:r>
            <a:r>
              <a:rPr lang="en-US" dirty="0" smtClean="0">
                <a:latin typeface="Times New Roman" pitchFamily="18" charset="0"/>
              </a:rPr>
              <a:t>(TBD)</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1900.5.1</a:t>
            </a:r>
          </a:p>
          <a:p>
            <a:pPr lvl="1">
              <a:buFont typeface="Calibri" pitchFamily="34" charset="0"/>
              <a:buAutoNum type="alphaLcPeriod"/>
            </a:pPr>
            <a:r>
              <a:rPr lang="en-US" dirty="0">
                <a:latin typeface="Times New Roman" pitchFamily="18" charset="0"/>
              </a:rPr>
              <a:t>PAR Status</a:t>
            </a:r>
          </a:p>
          <a:p>
            <a:pPr>
              <a:buFont typeface="Calibri" pitchFamily="34" charset="0"/>
              <a:buAutoNum type="arabicPeriod"/>
            </a:pPr>
            <a:r>
              <a:rPr lang="en-US" dirty="0">
                <a:latin typeface="Times New Roman" pitchFamily="18" charset="0"/>
              </a:rPr>
              <a:t>Status on </a:t>
            </a:r>
            <a:r>
              <a:rPr lang="en-US" dirty="0" smtClean="0">
                <a:latin typeface="Times New Roman" pitchFamily="18" charset="0"/>
              </a:rPr>
              <a:t>1900.5.2</a:t>
            </a:r>
          </a:p>
          <a:p>
            <a:pPr lvl="1">
              <a:buFont typeface="Calibri" pitchFamily="34" charset="0"/>
              <a:buAutoNum type="alphaLcPeriod"/>
            </a:pPr>
            <a:r>
              <a:rPr lang="en-US" dirty="0" err="1">
                <a:latin typeface="Times New Roman" pitchFamily="18" charset="0"/>
              </a:rPr>
              <a:t>Strawpoll</a:t>
            </a:r>
            <a:r>
              <a:rPr lang="en-US" dirty="0">
                <a:latin typeface="Times New Roman" pitchFamily="18" charset="0"/>
              </a:rPr>
              <a:t> in process</a:t>
            </a:r>
          </a:p>
          <a:p>
            <a:pPr>
              <a:buFont typeface="Calibri" pitchFamily="34" charset="0"/>
              <a:buAutoNum type="arabicPeriod"/>
            </a:pPr>
            <a:r>
              <a:rPr lang="en-US" dirty="0">
                <a:latin typeface="Times New Roman" pitchFamily="18" charset="0"/>
              </a:rPr>
              <a:t>Review of other 1900 activities (1900.1, Leadership meeting </a:t>
            </a:r>
            <a:r>
              <a:rPr lang="en-US" dirty="0" err="1">
                <a:latin typeface="Times New Roman" pitchFamily="18" charset="0"/>
              </a:rPr>
              <a:t>etc</a:t>
            </a:r>
            <a:r>
              <a:rPr lang="en-US" dirty="0">
                <a:latin typeface="Times New Roman" pitchFamily="18" charset="0"/>
              </a:rPr>
              <a:t>)</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stakeholders </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Ad Hoc Planning</a:t>
            </a:r>
          </a:p>
          <a:p>
            <a:pPr>
              <a:buFont typeface="Calibri" pitchFamily="34" charset="0"/>
              <a:buAutoNum type="arabicPeriod"/>
            </a:pPr>
            <a:r>
              <a:rPr lang="en-US" dirty="0">
                <a:latin typeface="Times New Roman" pitchFamily="18" charset="0"/>
              </a:rPr>
              <a:t>Review of 1900.5 meeting schedule</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a:t>1.  Please join my meeting. </a:t>
            </a:r>
            <a:br>
              <a:rPr lang="en-US"/>
            </a:br>
            <a:r>
              <a:rPr lang="en-US" u="sng">
                <a:hlinkClick r:id="rId3"/>
              </a:rPr>
              <a:t>https://global.gotomeeting.com/join/679013973</a:t>
            </a:r>
            <a:r>
              <a:rPr lang="en-US"/>
              <a:t> </a:t>
            </a:r>
          </a:p>
          <a:p>
            <a:endParaRPr lang="en-US"/>
          </a:p>
          <a:p>
            <a:r>
              <a:rPr lang="en-US"/>
              <a:t>2.  Use your microphone and speakers (VoIP) - a headset is recommended.  Or, call in using your telephone. </a:t>
            </a:r>
          </a:p>
          <a:p>
            <a:r>
              <a:rPr lang="en-US"/>
              <a:t>United States: +1 (619) 550-0006 </a:t>
            </a:r>
            <a:br>
              <a:rPr lang="en-US"/>
            </a:br>
            <a:r>
              <a:rPr lang="en-US"/>
              <a:t>Australia: +61 2 9087 3605 </a:t>
            </a:r>
            <a:br>
              <a:rPr lang="en-US"/>
            </a:br>
            <a:r>
              <a:rPr lang="en-US"/>
              <a:t>Austria: +43 (0) 7 2088 1403 </a:t>
            </a:r>
            <a:br>
              <a:rPr lang="en-US"/>
            </a:br>
            <a:r>
              <a:rPr lang="en-US"/>
              <a:t>Belgium: +32 (0) 38 08 1856 </a:t>
            </a:r>
            <a:br>
              <a:rPr lang="en-US"/>
            </a:br>
            <a:r>
              <a:rPr lang="en-US"/>
              <a:t>Canada: +1 (647) 497-9351 </a:t>
            </a:r>
            <a:br>
              <a:rPr lang="en-US"/>
            </a:br>
            <a:r>
              <a:rPr lang="en-US"/>
              <a:t>Denmark: +45 (0) 69 91 88 64 </a:t>
            </a:r>
            <a:br>
              <a:rPr lang="en-US"/>
            </a:br>
            <a:r>
              <a:rPr lang="en-US"/>
              <a:t>Finland: +358 (0) 942 41 5780 </a:t>
            </a:r>
            <a:br>
              <a:rPr lang="en-US"/>
            </a:br>
            <a:r>
              <a:rPr lang="en-US"/>
              <a:t>France: +33 (0) 170 950 592 </a:t>
            </a:r>
            <a:br>
              <a:rPr lang="en-US"/>
            </a:br>
            <a:endParaRPr lang="en-US"/>
          </a:p>
          <a:p>
            <a:r>
              <a:rPr lang="en-US"/>
              <a:t>Access Code: 679-013-973 </a:t>
            </a:r>
            <a:br>
              <a:rPr lang="en-US"/>
            </a:br>
            <a:r>
              <a:rPr lang="en-US"/>
              <a:t>Audio PIN: Shown after joining the meeting </a:t>
            </a:r>
          </a:p>
          <a:p>
            <a:r>
              <a:rPr lang="en-US"/>
              <a:t>Meeting ID: 679-013-973 </a:t>
            </a:r>
          </a:p>
          <a:p>
            <a:pPr>
              <a:buFont typeface="Arial" pitchFamily="34" charset="0"/>
              <a:buChar char="•"/>
            </a:pPr>
            <a:endParaRPr lang="en-US">
              <a:latin typeface="Times New Roman" pitchFamily="18" charset="0"/>
            </a:endParaRPr>
          </a:p>
        </p:txBody>
      </p:sp>
      <p:sp>
        <p:nvSpPr>
          <p:cNvPr id="2" name="Date Placeholder 1"/>
          <p:cNvSpPr>
            <a:spLocks noGrp="1"/>
          </p:cNvSpPr>
          <p:nvPr>
            <p:ph type="dt" sz="quarter" idx="10"/>
          </p:nvPr>
        </p:nvSpPr>
        <p:spPr/>
        <p:txBody>
          <a:bodyPr/>
          <a:lstStyle/>
          <a:p>
            <a:pPr>
              <a:defRPr/>
            </a:pPr>
            <a:fld id="{DCDE2D5D-D2CD-457C-8A8B-72C25C64EC39}" type="datetime1">
              <a:rPr lang="en-US" smtClean="0"/>
              <a:t>5/26/2015</a:t>
            </a:fld>
            <a:endParaRPr lang="en-US"/>
          </a:p>
        </p:txBody>
      </p:sp>
      <p:sp>
        <p:nvSpPr>
          <p:cNvPr id="3" name="Footer Placeholder 2"/>
          <p:cNvSpPr>
            <a:spLocks noGrp="1"/>
          </p:cNvSpPr>
          <p:nvPr>
            <p:ph type="ftr" sz="quarter" idx="11"/>
          </p:nvPr>
        </p:nvSpPr>
        <p:spPr/>
        <p:txBody>
          <a:bodyPr/>
          <a:lstStyle/>
          <a:p>
            <a:pPr>
              <a:defRPr/>
            </a:pPr>
            <a:r>
              <a:rPr lang="en-US" smtClean="0"/>
              <a:t>Doc #: 5-15-0036-01-agen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71D61724-7DBC-4CD1-882C-3EAD33B2C826}" type="datetime1">
              <a:rPr lang="en-US" smtClean="0"/>
              <a:t>5/26/2015</a:t>
            </a:fld>
            <a:endParaRPr lang="en-US"/>
          </a:p>
        </p:txBody>
      </p:sp>
      <p:sp>
        <p:nvSpPr>
          <p:cNvPr id="3" name="Footer Placeholder 2"/>
          <p:cNvSpPr>
            <a:spLocks noGrp="1"/>
          </p:cNvSpPr>
          <p:nvPr>
            <p:ph type="ftr" sz="quarter" idx="11"/>
          </p:nvPr>
        </p:nvSpPr>
        <p:spPr/>
        <p:txBody>
          <a:bodyPr/>
          <a:lstStyle/>
          <a:p>
            <a:pPr>
              <a:defRPr/>
            </a:pPr>
            <a:r>
              <a:rPr lang="en-US" smtClean="0"/>
              <a:t>Doc #: 5-15-0036-01-agen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8"/>
            <a:ext cx="8229600" cy="1143001"/>
          </a:xfrm>
        </p:spPr>
        <p:txBody>
          <a:bodyPr/>
          <a:lstStyle/>
          <a:p>
            <a:r>
              <a:rPr smtClean="0"/>
              <a:t>Current Membership</a:t>
            </a:r>
          </a:p>
        </p:txBody>
      </p:sp>
      <p:sp>
        <p:nvSpPr>
          <p:cNvPr id="3" name="Date Placeholder 2"/>
          <p:cNvSpPr>
            <a:spLocks noGrp="1"/>
          </p:cNvSpPr>
          <p:nvPr>
            <p:ph type="dt" sz="quarter" idx="10"/>
          </p:nvPr>
        </p:nvSpPr>
        <p:spPr/>
        <p:txBody>
          <a:bodyPr/>
          <a:lstStyle/>
          <a:p>
            <a:pPr>
              <a:defRPr/>
            </a:pPr>
            <a:fld id="{6D7573F0-0ED7-4033-84C1-0BCD3C003F8C}" type="datetime1">
              <a:rPr lang="en-US" smtClean="0"/>
              <a:t>5/26/2015</a:t>
            </a:fld>
            <a:endParaRPr lang="en-US"/>
          </a:p>
        </p:txBody>
      </p:sp>
      <p:sp>
        <p:nvSpPr>
          <p:cNvPr id="4" name="Footer Placeholder 3"/>
          <p:cNvSpPr>
            <a:spLocks noGrp="1"/>
          </p:cNvSpPr>
          <p:nvPr>
            <p:ph type="ftr" sz="quarter" idx="11"/>
          </p:nvPr>
        </p:nvSpPr>
        <p:spPr/>
        <p:txBody>
          <a:bodyPr/>
          <a:lstStyle/>
          <a:p>
            <a:pPr>
              <a:defRPr/>
            </a:pPr>
            <a:r>
              <a:rPr lang="en-US" smtClean="0"/>
              <a:t>Doc #: 5-15-0036-01-agen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752600" y="5467350"/>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              Quorum = ½ membership (7 members)</a:t>
            </a:r>
          </a:p>
          <a:p>
            <a:pPr eaLnBrk="1" hangingPunct="1"/>
            <a:r>
              <a:rPr lang="en-US"/>
              <a:t>              2 meetings to get in, 2 meetings to get out</a:t>
            </a:r>
          </a:p>
        </p:txBody>
      </p:sp>
      <p:graphicFrame>
        <p:nvGraphicFramePr>
          <p:cNvPr id="6" name="Table 5"/>
          <p:cNvGraphicFramePr>
            <a:graphicFrameLocks noGrp="1"/>
          </p:cNvGraphicFramePr>
          <p:nvPr/>
        </p:nvGraphicFramePr>
        <p:xfrm>
          <a:off x="2209800" y="1295400"/>
          <a:ext cx="4654548" cy="4016374"/>
        </p:xfrm>
        <a:graphic>
          <a:graphicData uri="http://schemas.openxmlformats.org/drawingml/2006/table">
            <a:tbl>
              <a:tblPr>
                <a:tableStyleId>{5C22544A-7EE6-4342-B048-85BDC9FD1C3A}</a:tableStyleId>
              </a:tblPr>
              <a:tblGrid>
                <a:gridCol w="450440"/>
                <a:gridCol w="450440"/>
                <a:gridCol w="450440"/>
                <a:gridCol w="450440"/>
                <a:gridCol w="560205"/>
                <a:gridCol w="462670"/>
                <a:gridCol w="656892"/>
                <a:gridCol w="1173021"/>
              </a:tblGrid>
              <a:tr h="422332">
                <a:tc>
                  <a:txBody>
                    <a:bodyPr/>
                    <a:lstStyle/>
                    <a:p>
                      <a:pPr algn="l" fontAlgn="b"/>
                      <a:r>
                        <a:rPr lang="en-US" sz="800" u="none" strike="noStrike" dirty="0">
                          <a:effectLst/>
                        </a:rPr>
                        <a:t>Count</a:t>
                      </a:r>
                      <a:endParaRPr lang="en-US" sz="800" b="0" i="0" u="none" strike="noStrike" dirty="0">
                        <a:solidFill>
                          <a:srgbClr val="000000"/>
                        </a:solidFill>
                        <a:effectLst/>
                        <a:latin typeface="Calibri"/>
                      </a:endParaRPr>
                    </a:p>
                  </a:txBody>
                  <a:tcPr marL="7038" marR="7038" marT="7039" marB="0" anchor="b"/>
                </a:tc>
                <a:tc>
                  <a:txBody>
                    <a:bodyPr/>
                    <a:lstStyle/>
                    <a:p>
                      <a:pPr algn="l" fontAlgn="b"/>
                      <a:r>
                        <a:rPr lang="en-US" sz="800" u="none" strike="noStrike">
                          <a:effectLst/>
                        </a:rPr>
                        <a:t>Last 6 WG</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Last 2 WG Attend?</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Last 2 WG Credit?</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WG Status</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dirty="0">
                          <a:effectLst/>
                        </a:rPr>
                        <a:t>First Name</a:t>
                      </a:r>
                      <a:endParaRPr lang="en-US" sz="800" b="0" i="0" u="none" strike="noStrike" dirty="0">
                        <a:solidFill>
                          <a:srgbClr val="000000"/>
                        </a:solidFill>
                        <a:effectLst/>
                        <a:latin typeface="Calibri"/>
                      </a:endParaRPr>
                    </a:p>
                  </a:txBody>
                  <a:tcPr marL="7038" marR="7038" marT="7039" marB="0" anchor="b"/>
                </a:tc>
                <a:tc>
                  <a:txBody>
                    <a:bodyPr/>
                    <a:lstStyle/>
                    <a:p>
                      <a:pPr algn="l" fontAlgn="b"/>
                      <a:r>
                        <a:rPr lang="en-US" sz="800" u="none" strike="noStrike">
                          <a:effectLst/>
                        </a:rPr>
                        <a:t>Last Name</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a:endParaRPr>
                    </a:p>
                  </a:txBody>
                  <a:tcPr marL="7038" marR="7038" marT="7039" marB="0" anchor="b"/>
                </a:tc>
              </a:tr>
              <a:tr h="140777">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14</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Total</a:t>
                      </a:r>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r>
              <a:tr h="140777">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r>
              <a:tr h="281555">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5</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Carlos</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Caicedo</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Syracuse University (Act. Secretary)</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David</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Chester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Harris</a:t>
                      </a:r>
                      <a:endParaRPr lang="en-US" sz="800" b="0" i="0" u="none" strike="noStrike">
                        <a:solidFill>
                          <a:srgbClr val="000000"/>
                        </a:solidFill>
                        <a:effectLst/>
                        <a:latin typeface="Calibri"/>
                      </a:endParaRPr>
                    </a:p>
                  </a:txBody>
                  <a:tcPr marL="7038" marR="7038" marT="7039" marB="0" anchor="b"/>
                </a:tc>
              </a:tr>
              <a:tr h="281555">
                <a:tc>
                  <a:txBody>
                    <a:bodyPr/>
                    <a:lstStyle/>
                    <a:p>
                      <a:pPr algn="r" fontAlgn="b"/>
                      <a:r>
                        <a:rPr lang="en-US" sz="800" u="none" strike="noStrike">
                          <a:effectLst/>
                        </a:rPr>
                        <a:t>3</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Mitch </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Kokar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a:endParaRPr>
                    </a:p>
                  </a:txBody>
                  <a:tcPr marL="7038" marR="7038" marT="7039" marB="0" anchor="b"/>
                </a:tc>
              </a:tr>
              <a:tr h="281555">
                <a:tc>
                  <a:txBody>
                    <a:bodyPr/>
                    <a:lstStyle/>
                    <a:p>
                      <a:pPr algn="r" fontAlgn="b"/>
                      <a:r>
                        <a:rPr lang="en-US" sz="800" u="none" strike="noStrike" dirty="0">
                          <a:effectLst/>
                        </a:rPr>
                        <a:t>4</a:t>
                      </a:r>
                      <a:endParaRPr lang="en-US" sz="800" b="0" i="0" u="none" strike="noStrike" dirty="0">
                        <a:solidFill>
                          <a:srgbClr val="000000"/>
                        </a:solidFill>
                        <a:effectLst/>
                        <a:latin typeface="Calibri"/>
                      </a:endParaRPr>
                    </a:p>
                  </a:txBody>
                  <a:tcPr marL="7038" marR="7038" marT="7039" marB="0" anchor="b"/>
                </a:tc>
                <a:tc>
                  <a:txBody>
                    <a:bodyPr/>
                    <a:lstStyle/>
                    <a:p>
                      <a:pPr algn="r" fontAlgn="b"/>
                      <a:r>
                        <a:rPr lang="en-US" sz="800" u="none" strike="noStrike">
                          <a:effectLst/>
                        </a:rPr>
                        <a:t>3</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V</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Prasad</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Wireless and Mobile Communication, TU Delft</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5</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Sam</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Schmitz</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Mitre</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6</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5</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Mat</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Sherman</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BAE Systems (Chair)</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dirty="0">
                          <a:effectLst/>
                        </a:rPr>
                        <a:t>7</a:t>
                      </a:r>
                      <a:endParaRPr lang="en-US" sz="800" b="0" i="0" u="none" strike="noStrike" dirty="0">
                        <a:solidFill>
                          <a:srgbClr val="000000"/>
                        </a:solidFill>
                        <a:effectLst/>
                        <a:latin typeface="Calibri"/>
                      </a:endParaRPr>
                    </a:p>
                  </a:txBody>
                  <a:tcPr marL="7038" marR="7038" marT="7039" marB="0" anchor="b"/>
                </a:tc>
                <a:tc>
                  <a:txBody>
                    <a:bodyPr/>
                    <a:lstStyle/>
                    <a:p>
                      <a:pPr algn="r" fontAlgn="b"/>
                      <a:r>
                        <a:rPr lang="en-US" sz="800" u="none" strike="noStrike">
                          <a:effectLst/>
                        </a:rPr>
                        <a:t>4</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John </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Stine</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Mitre</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8</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4</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Darcy</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Swain</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Mitre (Vice Chair)</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9</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5</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Tony</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Rennier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DISA/DSO (DMI)</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10</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4</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Reinhard</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Schrage</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11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5</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Nilesh</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Khamberkar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Univ. of Buffalo</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12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Harris</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Zebrowitz</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DISA/DSO - MITRE</a:t>
                      </a:r>
                      <a:endParaRPr lang="en-US" sz="800" b="0" i="0" u="none" strike="noStrike">
                        <a:solidFill>
                          <a:srgbClr val="000000"/>
                        </a:solidFill>
                        <a:effectLst/>
                        <a:latin typeface="Calibri"/>
                      </a:endParaRPr>
                    </a:p>
                  </a:txBody>
                  <a:tcPr marL="7038" marR="7038" marT="7039" marB="0" anchor="b"/>
                </a:tc>
              </a:tr>
              <a:tr h="154855">
                <a:tc>
                  <a:txBody>
                    <a:bodyPr/>
                    <a:lstStyle/>
                    <a:p>
                      <a:pPr algn="r" fontAlgn="b"/>
                      <a:r>
                        <a:rPr lang="en-US" sz="800" u="none" strike="noStrike">
                          <a:effectLst/>
                        </a:rPr>
                        <a:t>13</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Yuriy</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Posherstnik</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US Army RDECOM CERDEC</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14</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3</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Colby </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Harper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Pathfinder Wireless Corp</a:t>
                      </a:r>
                      <a:endParaRPr lang="en-US" sz="800" b="0" i="0" u="none" strike="noStrike">
                        <a:solidFill>
                          <a:srgbClr val="000000"/>
                        </a:solidFill>
                        <a:effectLst/>
                        <a:latin typeface="Calibri"/>
                      </a:endParaRPr>
                    </a:p>
                  </a:txBody>
                  <a:tcPr marL="7038" marR="7038" marT="7039" marB="0" anchor="b"/>
                </a:tc>
              </a:tr>
              <a:tr h="254807">
                <a:tc>
                  <a:txBody>
                    <a:bodyPr/>
                    <a:lstStyle/>
                    <a:p>
                      <a:pPr algn="r" fontAlgn="b"/>
                      <a:r>
                        <a:rPr lang="en-US" sz="800" u="none" strike="noStrike">
                          <a:effectLst/>
                        </a:rPr>
                        <a:t>15</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4</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Jesse</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Caufield</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Keybridge</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16</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STAFF</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Jonathan </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Goldberg</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IEEE</a:t>
                      </a:r>
                      <a:endParaRPr lang="en-US" sz="800" b="0" i="0" u="none" strike="noStrike">
                        <a:solidFill>
                          <a:srgbClr val="000000"/>
                        </a:solidFill>
                        <a:effectLst/>
                        <a:latin typeface="Calibri"/>
                      </a:endParaRPr>
                    </a:p>
                  </a:txBody>
                  <a:tcPr marL="7038" marR="7038" marT="7039" marB="0" anchor="b"/>
                </a:tc>
              </a:tr>
              <a:tr h="254807">
                <a:tc>
                  <a:txBody>
                    <a:bodyPr/>
                    <a:lstStyle/>
                    <a:p>
                      <a:pPr algn="r" fontAlgn="b"/>
                      <a:r>
                        <a:rPr lang="en-US" sz="800" u="none" strike="noStrike">
                          <a:effectLst/>
                        </a:rPr>
                        <a:t>17</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Mark </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Johnson</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Aerospace Corp.</a:t>
                      </a:r>
                      <a:endParaRPr lang="en-US" sz="800" b="0" i="0" u="none" strike="noStrike">
                        <a:solidFill>
                          <a:srgbClr val="000000"/>
                        </a:solidFill>
                        <a:effectLst/>
                        <a:latin typeface="Calibri"/>
                      </a:endParaRPr>
                    </a:p>
                  </a:txBody>
                  <a:tcPr marL="7038" marR="7038" marT="7039" marB="0" anchor="b"/>
                </a:tc>
              </a:tr>
              <a:tr h="254807">
                <a:tc>
                  <a:txBody>
                    <a:bodyPr/>
                    <a:lstStyle/>
                    <a:p>
                      <a:pPr algn="r" fontAlgn="b"/>
                      <a:r>
                        <a:rPr lang="en-US" sz="800" u="none" strike="noStrike" dirty="0">
                          <a:effectLst/>
                        </a:rPr>
                        <a:t>20</a:t>
                      </a:r>
                      <a:endParaRPr lang="en-US" sz="800" b="0" i="0" u="none" strike="noStrike" dirty="0">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Yang Yi</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Chen</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dirty="0">
                          <a:effectLst/>
                        </a:rPr>
                        <a:t>Northeastern University</a:t>
                      </a:r>
                      <a:endParaRPr lang="en-US" sz="800" b="0" i="0" u="none" strike="noStrike" dirty="0">
                        <a:solidFill>
                          <a:srgbClr val="000000"/>
                        </a:solidFill>
                        <a:effectLst/>
                        <a:latin typeface="Calibri"/>
                      </a:endParaRPr>
                    </a:p>
                  </a:txBody>
                  <a:tcPr marL="7038" marR="7038" marT="7039"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115888"/>
            <a:ext cx="7772400" cy="1143000"/>
          </a:xfrm>
        </p:spPr>
        <p:txBody>
          <a:bodyPr/>
          <a:lstStyle/>
          <a:p>
            <a:r>
              <a:rPr smtClean="0"/>
              <a:t> Draft Agenda</a:t>
            </a:r>
          </a:p>
        </p:txBody>
      </p:sp>
      <p:sp>
        <p:nvSpPr>
          <p:cNvPr id="6147" name="Text Box 5040"/>
          <p:cNvSpPr txBox="1">
            <a:spLocks noChangeArrowheads="1"/>
          </p:cNvSpPr>
          <p:nvPr/>
        </p:nvSpPr>
        <p:spPr bwMode="auto">
          <a:xfrm>
            <a:off x="360363" y="609600"/>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 </a:t>
            </a:r>
            <a:r>
              <a:rPr lang="en-US" dirty="0" smtClean="0">
                <a:latin typeface="Times New Roman" pitchFamily="18" charset="0"/>
              </a:rPr>
              <a:t>(TBD)</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1900.5.1</a:t>
            </a:r>
          </a:p>
          <a:p>
            <a:pPr lvl="1">
              <a:buFont typeface="Calibri" pitchFamily="34" charset="0"/>
              <a:buAutoNum type="alphaLcPeriod"/>
            </a:pPr>
            <a:r>
              <a:rPr lang="en-US" dirty="0">
                <a:latin typeface="Times New Roman" pitchFamily="18" charset="0"/>
              </a:rPr>
              <a:t>PAR Status</a:t>
            </a:r>
          </a:p>
          <a:p>
            <a:pPr>
              <a:buFont typeface="Calibri" pitchFamily="34" charset="0"/>
              <a:buAutoNum type="arabicPeriod"/>
            </a:pPr>
            <a:r>
              <a:rPr lang="en-US" dirty="0">
                <a:latin typeface="Times New Roman" pitchFamily="18" charset="0"/>
              </a:rPr>
              <a:t>Status on </a:t>
            </a:r>
            <a:r>
              <a:rPr lang="en-US" dirty="0" smtClean="0">
                <a:latin typeface="Times New Roman" pitchFamily="18" charset="0"/>
              </a:rPr>
              <a:t>1900.5.2</a:t>
            </a:r>
          </a:p>
          <a:p>
            <a:pPr lvl="1">
              <a:buFont typeface="Calibri" pitchFamily="34" charset="0"/>
              <a:buAutoNum type="alphaLcPeriod"/>
            </a:pPr>
            <a:r>
              <a:rPr lang="en-US" dirty="0" err="1">
                <a:latin typeface="Times New Roman" pitchFamily="18" charset="0"/>
              </a:rPr>
              <a:t>Strawpoll</a:t>
            </a:r>
            <a:r>
              <a:rPr lang="en-US" dirty="0">
                <a:latin typeface="Times New Roman" pitchFamily="18" charset="0"/>
              </a:rPr>
              <a:t> in process</a:t>
            </a:r>
          </a:p>
          <a:p>
            <a:pPr>
              <a:buFont typeface="Calibri" pitchFamily="34" charset="0"/>
              <a:buAutoNum type="arabicPeriod"/>
            </a:pPr>
            <a:r>
              <a:rPr lang="en-US" dirty="0">
                <a:latin typeface="Times New Roman" pitchFamily="18" charset="0"/>
              </a:rPr>
              <a:t>Review of other 1900 activities (1900.1, Leadership meeting </a:t>
            </a:r>
            <a:r>
              <a:rPr lang="en-US" dirty="0" err="1">
                <a:latin typeface="Times New Roman" pitchFamily="18" charset="0"/>
              </a:rPr>
              <a:t>etc</a:t>
            </a:r>
            <a:r>
              <a:rPr lang="en-US" dirty="0">
                <a:latin typeface="Times New Roman" pitchFamily="18" charset="0"/>
              </a:rPr>
              <a:t>)</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stakeholders </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Ad Hoc Planning</a:t>
            </a:r>
          </a:p>
          <a:p>
            <a:pPr>
              <a:buFont typeface="Calibri" pitchFamily="34" charset="0"/>
              <a:buAutoNum type="arabicPeriod"/>
            </a:pPr>
            <a:r>
              <a:rPr lang="en-US" dirty="0">
                <a:latin typeface="Times New Roman" pitchFamily="18" charset="0"/>
              </a:rPr>
              <a:t>Review of 1900.5 meeting schedule</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0E2DF0FF-00C8-4967-A4D7-1A33C32C02A6}" type="datetime1">
              <a:rPr lang="en-US" smtClean="0"/>
              <a:t>5/26/2015</a:t>
            </a:fld>
            <a:endParaRPr lang="en-US"/>
          </a:p>
        </p:txBody>
      </p:sp>
      <p:sp>
        <p:nvSpPr>
          <p:cNvPr id="3" name="Footer Placeholder 2"/>
          <p:cNvSpPr>
            <a:spLocks noGrp="1"/>
          </p:cNvSpPr>
          <p:nvPr>
            <p:ph type="ftr" sz="quarter" idx="11"/>
          </p:nvPr>
        </p:nvSpPr>
        <p:spPr/>
        <p:txBody>
          <a:bodyPr/>
          <a:lstStyle/>
          <a:p>
            <a:pPr>
              <a:defRPr/>
            </a:pPr>
            <a:r>
              <a:rPr lang="en-US" smtClean="0"/>
              <a:t>Doc #: 5-15-0036-01-agen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smtClean="0"/>
              <a:t>Approval of Agenda</a:t>
            </a:r>
          </a:p>
        </p:txBody>
      </p:sp>
      <p:sp>
        <p:nvSpPr>
          <p:cNvPr id="7171" name="Content Placeholder 2"/>
          <p:cNvSpPr>
            <a:spLocks noGrp="1"/>
          </p:cNvSpPr>
          <p:nvPr>
            <p:ph idx="1"/>
          </p:nvPr>
        </p:nvSpPr>
        <p:spPr/>
        <p:txBody>
          <a:bodyPr/>
          <a:lstStyle/>
          <a:p>
            <a:r>
              <a:rPr smtClean="0"/>
              <a:t>Motion to approve Agenda contained in TBD</a:t>
            </a:r>
          </a:p>
          <a:p>
            <a:r>
              <a:rPr smtClean="0"/>
              <a:t>Mover:</a:t>
            </a:r>
          </a:p>
          <a:p>
            <a:endParaRPr smtClean="0"/>
          </a:p>
          <a:p>
            <a:r>
              <a:rPr smtClean="0"/>
              <a:t>Second:</a:t>
            </a:r>
          </a:p>
        </p:txBody>
      </p:sp>
      <p:sp>
        <p:nvSpPr>
          <p:cNvPr id="4" name="Date Placeholder 3"/>
          <p:cNvSpPr>
            <a:spLocks noGrp="1"/>
          </p:cNvSpPr>
          <p:nvPr>
            <p:ph type="dt" sz="quarter" idx="10"/>
          </p:nvPr>
        </p:nvSpPr>
        <p:spPr/>
        <p:txBody>
          <a:bodyPr/>
          <a:lstStyle/>
          <a:p>
            <a:pPr>
              <a:defRPr/>
            </a:pPr>
            <a:fld id="{F72F837D-3033-4AA0-924C-E4E98AE3797C}" type="datetime1">
              <a:rPr lang="en-US" smtClean="0"/>
              <a:t>5/26/2015</a:t>
            </a:fld>
            <a:endParaRPr lang="en-US"/>
          </a:p>
        </p:txBody>
      </p:sp>
      <p:sp>
        <p:nvSpPr>
          <p:cNvPr id="5" name="Footer Placeholder 4"/>
          <p:cNvSpPr>
            <a:spLocks noGrp="1"/>
          </p:cNvSpPr>
          <p:nvPr>
            <p:ph type="ftr" sz="quarter" idx="11"/>
          </p:nvPr>
        </p:nvSpPr>
        <p:spPr/>
        <p:txBody>
          <a:bodyPr/>
          <a:lstStyle/>
          <a:p>
            <a:pPr>
              <a:defRPr/>
            </a:pPr>
            <a:r>
              <a:rPr lang="en-US" smtClean="0"/>
              <a:t>Doc #: 5-15-0036-01-agen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sz="3200" u="sng" smtClean="0"/>
              <a:t>Participants, Patents, and Duty to Inform</a:t>
            </a:r>
            <a:endParaRPr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2"/>
              <a:buNone/>
            </a:pPr>
            <a:r>
              <a:rPr sz="1600" b="1" smtClean="0"/>
              <a:t>All participants in this meeting have certain obligations under the IEEE-SA Patent Policy. </a:t>
            </a:r>
          </a:p>
          <a:p>
            <a:pPr lvl="1"/>
            <a:r>
              <a:rPr sz="1600" b="1" smtClean="0">
                <a:solidFill>
                  <a:srgbClr val="003399"/>
                </a:solidFill>
              </a:rPr>
              <a:t>Participants [Note: </a:t>
            </a:r>
            <a:r>
              <a:rPr lang="en-GB" sz="1600" b="1" smtClean="0">
                <a:solidFill>
                  <a:srgbClr val="003399"/>
                </a:solidFill>
              </a:rPr>
              <a:t>Quoted text excerpted from IEEE-SA Standards Board Bylaws subclause 6.2</a:t>
            </a:r>
            <a:r>
              <a:rPr sz="1600" b="1" smtClean="0">
                <a:solidFill>
                  <a:srgbClr val="003399"/>
                </a:solidFill>
              </a:rPr>
              <a:t>]:</a:t>
            </a:r>
          </a:p>
          <a:p>
            <a:pPr lvl="2"/>
            <a:r>
              <a:rPr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sz="1600" smtClean="0"/>
          </a:p>
          <a:p>
            <a:pPr lvl="3"/>
            <a:r>
              <a:rPr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sz="1600" b="1" smtClean="0">
                <a:solidFill>
                  <a:srgbClr val="003399"/>
                </a:solidFill>
              </a:rPr>
              <a:t>The above does not apply if the patent claim is already the subject of an Accepted Letter of Assurance that applies to the proposed standard(s) under consideration by this group</a:t>
            </a:r>
          </a:p>
          <a:p>
            <a:pPr lvl="1"/>
            <a:r>
              <a:rPr sz="1600" b="1" smtClean="0">
                <a:solidFill>
                  <a:srgbClr val="003399"/>
                </a:solidFill>
              </a:rPr>
              <a:t>Early identification of holders of potential Essential Patent Claims is strongly encouraged</a:t>
            </a:r>
          </a:p>
          <a:p>
            <a:pPr lvl="1"/>
            <a:r>
              <a:rPr sz="1600" b="1" smtClean="0">
                <a:solidFill>
                  <a:srgbClr val="003399"/>
                </a:solidFill>
              </a:rPr>
              <a:t>No duty to perform a patent search</a:t>
            </a:r>
            <a:endParaRPr sz="1600" smtClean="0"/>
          </a:p>
        </p:txBody>
      </p:sp>
      <p:sp>
        <p:nvSpPr>
          <p:cNvPr id="8196" name="Text Box 1028"/>
          <p:cNvSpPr txBox="1">
            <a:spLocks noChangeArrowheads="1"/>
          </p:cNvSpPr>
          <p:nvPr/>
        </p:nvSpPr>
        <p:spPr bwMode="auto">
          <a:xfrm>
            <a:off x="57150" y="6069013"/>
            <a:ext cx="1658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u="sng">
                <a:latin typeface="Times New Roman" pitchFamily="18" charset="0"/>
              </a:rPr>
              <a:t>Patent Slide #1</a:t>
            </a:r>
          </a:p>
        </p:txBody>
      </p:sp>
      <p:sp>
        <p:nvSpPr>
          <p:cNvPr id="2" name="Date Placeholder 1"/>
          <p:cNvSpPr>
            <a:spLocks noGrp="1"/>
          </p:cNvSpPr>
          <p:nvPr>
            <p:ph type="dt" sz="quarter" idx="10"/>
          </p:nvPr>
        </p:nvSpPr>
        <p:spPr/>
        <p:txBody>
          <a:bodyPr/>
          <a:lstStyle/>
          <a:p>
            <a:pPr>
              <a:defRPr/>
            </a:pPr>
            <a:fld id="{E910C53B-CB3A-4307-B1FF-7F01585FDF39}" type="datetime1">
              <a:rPr lang="en-US" smtClean="0"/>
              <a:t>5/26/2015</a:t>
            </a:fld>
            <a:endParaRPr lang="en-US"/>
          </a:p>
        </p:txBody>
      </p:sp>
      <p:sp>
        <p:nvSpPr>
          <p:cNvPr id="3" name="Footer Placeholder 2"/>
          <p:cNvSpPr>
            <a:spLocks noGrp="1"/>
          </p:cNvSpPr>
          <p:nvPr>
            <p:ph type="ftr" sz="quarter" idx="11"/>
          </p:nvPr>
        </p:nvSpPr>
        <p:spPr/>
        <p:txBody>
          <a:bodyPr/>
          <a:lstStyle/>
          <a:p>
            <a:pPr>
              <a:defRPr/>
            </a:pPr>
            <a:r>
              <a:rPr lang="en-US" smtClean="0"/>
              <a:t>Doc #: 5-15-0036-01-agen</a:t>
            </a:r>
            <a:endParaRPr lang="en-US"/>
          </a:p>
        </p:txBody>
      </p:sp>
      <p:sp>
        <p:nvSpPr>
          <p:cNvPr id="4" name="Slide Number Placeholder 3"/>
          <p:cNvSpPr>
            <a:spLocks noGrp="1"/>
          </p:cNvSpPr>
          <p:nvPr>
            <p:ph type="sldNum" sz="quarter" idx="12"/>
          </p:nvPr>
        </p:nvSpPr>
        <p:spPr/>
        <p:txBody>
          <a:bodyPr/>
          <a:lstStyle/>
          <a:p>
            <a:pPr>
              <a:defRPr/>
            </a:pPr>
            <a:fld id="{F9BA35DC-71A5-49A1-B8CF-E6255332C676}"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smtClean="0"/>
              <a:t>Patent Related Links</a:t>
            </a:r>
            <a:endParaRPr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2"/>
              <a:buNone/>
            </a:pPr>
            <a:r>
              <a:rPr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charset="2"/>
              <a:buNone/>
            </a:pPr>
            <a:r>
              <a:rPr sz="2400" smtClean="0">
                <a:cs typeface="Times New Roman" pitchFamily="18" charset="0"/>
              </a:rPr>
              <a:t>	Patent Policy is stated in these sources:</a:t>
            </a:r>
          </a:p>
          <a:p>
            <a:pPr lvl="1">
              <a:lnSpc>
                <a:spcPct val="90000"/>
              </a:lnSpc>
              <a:buFont typeface="Monotype Sorts" charset="2"/>
              <a:buNone/>
            </a:pPr>
            <a:r>
              <a:rPr lang="en-GB" sz="2400" smtClean="0"/>
              <a:t>		IEEE-SA Standards Boards Bylaws</a:t>
            </a:r>
          </a:p>
          <a:p>
            <a:pPr lvl="1">
              <a:lnSpc>
                <a:spcPct val="90000"/>
              </a:lnSpc>
              <a:buFont typeface="Monotype Sorts" charset="2"/>
              <a:buNone/>
            </a:pPr>
            <a:r>
              <a:rPr sz="2100" smtClean="0"/>
              <a:t>		</a:t>
            </a:r>
            <a:r>
              <a:rPr sz="2100" i="1" smtClean="0"/>
              <a:t>http://standards.ieee.org/develop/policies/bylaws/sect6-7.html#6</a:t>
            </a:r>
          </a:p>
          <a:p>
            <a:pPr lvl="1">
              <a:lnSpc>
                <a:spcPct val="90000"/>
              </a:lnSpc>
              <a:buFont typeface="Monotype Sorts" charset="2"/>
              <a:buNone/>
            </a:pPr>
            <a:r>
              <a:rPr lang="en-GB" sz="2400" smtClean="0"/>
              <a:t>		IEEE-SA Standards Board Operations Manual</a:t>
            </a:r>
          </a:p>
          <a:p>
            <a:pPr lvl="1">
              <a:lnSpc>
                <a:spcPct val="90000"/>
              </a:lnSpc>
              <a:buFont typeface="Monotype Sorts" charset="2"/>
              <a:buNone/>
            </a:pPr>
            <a:r>
              <a:rPr sz="2400" smtClean="0"/>
              <a:t>		</a:t>
            </a:r>
            <a:r>
              <a:rPr sz="2100" i="1" smtClean="0"/>
              <a:t>http://standards.ieee.org/develop/policies/opman/sect6.html#6.3</a:t>
            </a:r>
            <a:endParaRPr sz="2400" smtClean="0"/>
          </a:p>
          <a:p>
            <a:pPr lvl="1">
              <a:lnSpc>
                <a:spcPct val="90000"/>
              </a:lnSpc>
              <a:buFont typeface="Monotype Sorts" charset="2"/>
              <a:buNone/>
            </a:pPr>
            <a:r>
              <a:rPr sz="2400" smtClean="0">
                <a:cs typeface="Times New Roman" pitchFamily="18" charset="0"/>
              </a:rPr>
              <a:t>	Material about the patent policy is available at</a:t>
            </a:r>
            <a:r>
              <a:rPr sz="2400" smtClean="0"/>
              <a:t> </a:t>
            </a:r>
          </a:p>
          <a:p>
            <a:pPr lvl="1">
              <a:lnSpc>
                <a:spcPct val="90000"/>
              </a:lnSpc>
              <a:buFont typeface="Monotype Sorts" charset="2"/>
              <a:buNone/>
            </a:pPr>
            <a:r>
              <a:rPr sz="2400" smtClean="0"/>
              <a:t>		</a:t>
            </a:r>
            <a:r>
              <a:rPr sz="2100" i="1" smtClean="0"/>
              <a:t>http://standards.ieee.org/about/sasb/patcom/materials.html</a:t>
            </a:r>
          </a:p>
        </p:txBody>
      </p:sp>
      <p:sp>
        <p:nvSpPr>
          <p:cNvPr id="9220" name="Text Box 6"/>
          <p:cNvSpPr txBox="1">
            <a:spLocks noChangeArrowheads="1"/>
          </p:cNvSpPr>
          <p:nvPr/>
        </p:nvSpPr>
        <p:spPr bwMode="auto">
          <a:xfrm>
            <a:off x="31750" y="6069013"/>
            <a:ext cx="1658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u="sng">
                <a:latin typeface="Times New Roman" pitchFamily="18" charset="0"/>
              </a:rPr>
              <a:t>Patent Slide #2</a:t>
            </a:r>
            <a:endParaRPr lang="en-US" sz="2400">
              <a:latin typeface="Times New Roman"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200"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sz="1200"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sz="1200" b="1">
                <a:solidFill>
                  <a:srgbClr val="000099"/>
                </a:solidFill>
                <a:latin typeface="Arial" pitchFamily="34" charset="0"/>
              </a:rPr>
              <a:t>This slide set is available at https://development.standards.ieee.org/myproject/Public/mytools/mob/slideset.ppt</a:t>
            </a:r>
          </a:p>
        </p:txBody>
      </p:sp>
      <p:sp>
        <p:nvSpPr>
          <p:cNvPr id="2" name="Date Placeholder 1"/>
          <p:cNvSpPr>
            <a:spLocks noGrp="1"/>
          </p:cNvSpPr>
          <p:nvPr>
            <p:ph type="dt" sz="quarter" idx="10"/>
          </p:nvPr>
        </p:nvSpPr>
        <p:spPr/>
        <p:txBody>
          <a:bodyPr/>
          <a:lstStyle/>
          <a:p>
            <a:pPr>
              <a:defRPr/>
            </a:pPr>
            <a:fld id="{0517CB22-C26C-45F3-BE79-C7CB416CFB93}" type="datetime1">
              <a:rPr lang="en-US" smtClean="0"/>
              <a:t>5/26/2015</a:t>
            </a:fld>
            <a:endParaRPr lang="en-US"/>
          </a:p>
        </p:txBody>
      </p:sp>
      <p:sp>
        <p:nvSpPr>
          <p:cNvPr id="3" name="Footer Placeholder 2"/>
          <p:cNvSpPr>
            <a:spLocks noGrp="1"/>
          </p:cNvSpPr>
          <p:nvPr>
            <p:ph type="ftr" sz="quarter" idx="11"/>
          </p:nvPr>
        </p:nvSpPr>
        <p:spPr/>
        <p:txBody>
          <a:bodyPr/>
          <a:lstStyle/>
          <a:p>
            <a:pPr>
              <a:defRPr/>
            </a:pPr>
            <a:r>
              <a:rPr lang="en-US" smtClean="0"/>
              <a:t>Doc #: 5-15-0036-01-agen</a:t>
            </a:r>
            <a:endParaRPr lang="en-US"/>
          </a:p>
        </p:txBody>
      </p:sp>
      <p:sp>
        <p:nvSpPr>
          <p:cNvPr id="4" name="Slide Number Placeholder 3"/>
          <p:cNvSpPr>
            <a:spLocks noGrp="1"/>
          </p:cNvSpPr>
          <p:nvPr>
            <p:ph type="sldNum" sz="quarter" idx="12"/>
          </p:nvPr>
        </p:nvSpPr>
        <p:spPr/>
        <p:txBody>
          <a:bodyPr/>
          <a:lstStyle/>
          <a:p>
            <a:pPr>
              <a:defRPr/>
            </a:pPr>
            <a:fld id="{B3E0DCFC-EBB2-4EA5-A340-AFB09BDA7C8B}"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smtClean="0"/>
              <a:t>Call for Potentially Essential Patents</a:t>
            </a:r>
          </a:p>
        </p:txBody>
      </p:sp>
      <p:sp>
        <p:nvSpPr>
          <p:cNvPr id="10243" name="Rectangle 1027"/>
          <p:cNvSpPr>
            <a:spLocks noGrp="1" noChangeArrowheads="1"/>
          </p:cNvSpPr>
          <p:nvPr>
            <p:ph type="body" idx="1"/>
          </p:nvPr>
        </p:nvSpPr>
        <p:spPr/>
        <p:txBody>
          <a:bodyPr/>
          <a:lstStyle/>
          <a:p>
            <a:r>
              <a:rPr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sz="2000" smtClean="0"/>
              <a:t>Either speak up now or</a:t>
            </a:r>
          </a:p>
          <a:p>
            <a:pPr lvl="1"/>
            <a:r>
              <a:rPr sz="2000" smtClean="0"/>
              <a:t>Provide the chair of this group with the identity of the holder(s) of any and all such claims as soon as possible or</a:t>
            </a:r>
          </a:p>
          <a:p>
            <a:pPr lvl="1"/>
            <a:r>
              <a:rPr sz="2000" smtClean="0"/>
              <a:t>Cause an LOA to be submitted</a:t>
            </a:r>
          </a:p>
        </p:txBody>
      </p:sp>
      <p:sp>
        <p:nvSpPr>
          <p:cNvPr id="10244" name="Text Box 1028"/>
          <p:cNvSpPr txBox="1">
            <a:spLocks noChangeArrowheads="1"/>
          </p:cNvSpPr>
          <p:nvPr/>
        </p:nvSpPr>
        <p:spPr bwMode="auto">
          <a:xfrm>
            <a:off x="23813" y="6069013"/>
            <a:ext cx="16589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u="sng">
                <a:latin typeface="Times New Roman" pitchFamily="18" charset="0"/>
              </a:rPr>
              <a:t>Patent Slide #3</a:t>
            </a:r>
          </a:p>
        </p:txBody>
      </p:sp>
      <p:sp>
        <p:nvSpPr>
          <p:cNvPr id="2" name="Date Placeholder 1"/>
          <p:cNvSpPr>
            <a:spLocks noGrp="1"/>
          </p:cNvSpPr>
          <p:nvPr>
            <p:ph type="dt" sz="quarter" idx="10"/>
          </p:nvPr>
        </p:nvSpPr>
        <p:spPr/>
        <p:txBody>
          <a:bodyPr/>
          <a:lstStyle/>
          <a:p>
            <a:pPr>
              <a:defRPr/>
            </a:pPr>
            <a:fld id="{DABD3D06-F986-4068-983C-9AE05C0EA100}" type="datetime1">
              <a:rPr lang="en-US" smtClean="0"/>
              <a:t>5/26/2015</a:t>
            </a:fld>
            <a:endParaRPr lang="en-US"/>
          </a:p>
        </p:txBody>
      </p:sp>
      <p:sp>
        <p:nvSpPr>
          <p:cNvPr id="3" name="Footer Placeholder 2"/>
          <p:cNvSpPr>
            <a:spLocks noGrp="1"/>
          </p:cNvSpPr>
          <p:nvPr>
            <p:ph type="ftr" sz="quarter" idx="11"/>
          </p:nvPr>
        </p:nvSpPr>
        <p:spPr/>
        <p:txBody>
          <a:bodyPr/>
          <a:lstStyle/>
          <a:p>
            <a:pPr>
              <a:defRPr/>
            </a:pPr>
            <a:r>
              <a:rPr lang="en-US" smtClean="0"/>
              <a:t>Doc #: 5-15-0036-01-agen</a:t>
            </a:r>
            <a:endParaRPr lang="en-US"/>
          </a:p>
        </p:txBody>
      </p:sp>
      <p:sp>
        <p:nvSpPr>
          <p:cNvPr id="4" name="Slide Number Placeholder 3"/>
          <p:cNvSpPr>
            <a:spLocks noGrp="1"/>
          </p:cNvSpPr>
          <p:nvPr>
            <p:ph type="sldNum" sz="quarter" idx="12"/>
          </p:nvPr>
        </p:nvSpPr>
        <p:spPr/>
        <p:txBody>
          <a:bodyPr/>
          <a:lstStyle/>
          <a:p>
            <a:pPr>
              <a:defRPr/>
            </a:pPr>
            <a:fld id="{567F6261-8EFE-4105-84CC-F5E8AF5A712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6096</TotalTime>
  <Words>1592</Words>
  <Application>Microsoft Office PowerPoint</Application>
  <PresentationFormat>On-screen Show (4:3)</PresentationFormat>
  <Paragraphs>401</Paragraphs>
  <Slides>19</Slides>
  <Notes>4</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Current Issues for 1900.5.1</vt:lpstr>
      <vt:lpstr>Working Schedule for 1900.5.1</vt:lpstr>
      <vt:lpstr>Current Issues for 1900.5.2</vt:lpstr>
      <vt:lpstr>Working Schedule for 1900.5.2</vt:lpstr>
      <vt:lpstr>Other DySPAN-SC Activities</vt:lpstr>
      <vt:lpstr>Marketing Inputs</vt:lpstr>
      <vt:lpstr>Meeting Planning</vt:lpstr>
      <vt:lpstr> Agenda Tracker</vt:lpstr>
    </vt:vector>
  </TitlesOfParts>
  <Company>BAE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matthew.sherman</cp:lastModifiedBy>
  <cp:revision>142</cp:revision>
  <dcterms:created xsi:type="dcterms:W3CDTF">2013-08-13T02:52:21Z</dcterms:created>
  <dcterms:modified xsi:type="dcterms:W3CDTF">2015-05-26T16:35:23Z</dcterms:modified>
</cp:coreProperties>
</file>