
<file path=[Content_Types].xml><?xml version="1.0" encoding="utf-8"?>
<Types xmlns="http://schemas.openxmlformats.org/package/2006/content-types">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315" r:id="rId3"/>
    <p:sldId id="337" r:id="rId4"/>
    <p:sldId id="351" r:id="rId5"/>
    <p:sldId id="285" r:id="rId6"/>
    <p:sldId id="286" r:id="rId7"/>
    <p:sldId id="287" r:id="rId8"/>
    <p:sldId id="288" r:id="rId9"/>
    <p:sldId id="348" r:id="rId10"/>
    <p:sldId id="349" r:id="rId11"/>
    <p:sldId id="350" r:id="rId12"/>
    <p:sldId id="353" r:id="rId13"/>
    <p:sldId id="358" r:id="rId14"/>
    <p:sldId id="356" r:id="rId15"/>
    <p:sldId id="357"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8" autoAdjust="0"/>
    <p:restoredTop sz="94660"/>
  </p:normalViewPr>
  <p:slideViewPr>
    <p:cSldViewPr>
      <p:cViewPr>
        <p:scale>
          <a:sx n="100" d="100"/>
          <a:sy n="100" d="100"/>
        </p:scale>
        <p:origin x="-66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activeX1.xml><?xml version="1.0" encoding="utf-8"?>
<ax:ocx xmlns:ax="http://schemas.microsoft.com/office/2006/activeX" xmlns:r="http://schemas.openxmlformats.org/officeDocument/2006/relationships" ax:classid="{5512D122-5CC6-11CF-8D67-00AA00BDCE1D}" ax:persistence="persistStream" r:id="rId1"/>
</file>

<file path=ppt/activeX/activeX2.xml><?xml version="1.0" encoding="utf-8"?>
<ax:ocx xmlns:ax="http://schemas.microsoft.com/office/2006/activeX" xmlns:r="http://schemas.openxmlformats.org/officeDocument/2006/relationships" ax:classid="{5512D11A-5CC6-11CF-8D67-00AA00BDCE1D}" ax:persistence="persistStream" r:id="rId1"/>
</file>

<file path=ppt/activeX/activeX3.xml><?xml version="1.0" encoding="utf-8"?>
<ax:ocx xmlns:ax="http://schemas.microsoft.com/office/2006/activeX" xmlns:r="http://schemas.openxmlformats.org/officeDocument/2006/relationships" ax:classid="{5512D11A-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A-5CC6-11CF-8D67-00AA00BDCE1D}" ax:persistence="persistStream" r:id="rId1"/>
</file>

<file path=ppt/activeX/activeX6.xml><?xml version="1.0" encoding="utf-8"?>
<ax:ocx xmlns:ax="http://schemas.microsoft.com/office/2006/activeX" xmlns:r="http://schemas.openxmlformats.org/officeDocument/2006/relationships" ax:classid="{5512D11A-5CC6-11CF-8D67-00AA00BDCE1D}" ax:persistence="persistStream" r:id="rId1"/>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036B457-66FB-4AF4-A7A7-0FD16A4A5470}" type="datetimeFigureOut">
              <a:rPr lang="en-US"/>
              <a:pPr>
                <a:defRPr/>
              </a:pPr>
              <a:t>3/26/2015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7A25A5A-CA36-403E-8155-582028217688}" type="slidenum">
              <a:rPr lang="en-US"/>
              <a:pPr>
                <a:defRPr/>
              </a:pPr>
              <a:t>‹#›</a:t>
            </a:fld>
            <a:endParaRPr lang="en-US"/>
          </a:p>
        </p:txBody>
      </p:sp>
    </p:spTree>
    <p:extLst>
      <p:ext uri="{BB962C8B-B14F-4D97-AF65-F5344CB8AC3E}">
        <p14:creationId xmlns:p14="http://schemas.microsoft.com/office/powerpoint/2010/main" val="516125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14339"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AF51E08C-5941-432A-84C4-1FC4DD6545F0}" type="slidenum">
              <a:rPr lang="en-US" sz="1200">
                <a:latin typeface="Times New Roman" pitchFamily="18" charset="0"/>
              </a:rPr>
              <a:pPr algn="r"/>
              <a:t>2</a:t>
            </a:fld>
            <a:endParaRPr lang="en-US" sz="1200">
              <a:latin typeface="Times New Roman" pitchFamily="18" charset="0"/>
            </a:endParaRPr>
          </a:p>
        </p:txBody>
      </p:sp>
      <p:sp>
        <p:nvSpPr>
          <p:cNvPr id="1434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Times New Roman" pitchFamily="18" charset="0"/>
              </a:defRPr>
            </a:lvl1pPr>
            <a:lvl2pPr marL="702756" indent="-270291" defTabSz="914485">
              <a:defRPr sz="2300">
                <a:solidFill>
                  <a:schemeClr val="tx1"/>
                </a:solidFill>
                <a:latin typeface="Times New Roman" pitchFamily="18" charset="0"/>
              </a:defRPr>
            </a:lvl2pPr>
            <a:lvl3pPr marL="1081164" indent="-216233" defTabSz="914485">
              <a:defRPr sz="2300">
                <a:solidFill>
                  <a:schemeClr val="tx1"/>
                </a:solidFill>
                <a:latin typeface="Times New Roman" pitchFamily="18" charset="0"/>
              </a:defRPr>
            </a:lvl3pPr>
            <a:lvl4pPr marL="1513629" indent="-216233" defTabSz="914485">
              <a:defRPr sz="2300">
                <a:solidFill>
                  <a:schemeClr val="tx1"/>
                </a:solidFill>
                <a:latin typeface="Times New Roman" pitchFamily="18" charset="0"/>
              </a:defRPr>
            </a:lvl4pPr>
            <a:lvl5pPr marL="1946095" indent="-216233" defTabSz="914485">
              <a:defRPr sz="2300">
                <a:solidFill>
                  <a:schemeClr val="tx1"/>
                </a:solidFill>
                <a:latin typeface="Times New Roman" pitchFamily="18" charset="0"/>
              </a:defRPr>
            </a:lvl5pPr>
            <a:lvl6pPr marL="2378560" indent="-216233" defTabSz="914485" eaLnBrk="0" fontAlgn="base" hangingPunct="0">
              <a:spcBef>
                <a:spcPct val="0"/>
              </a:spcBef>
              <a:spcAft>
                <a:spcPct val="0"/>
              </a:spcAft>
              <a:defRPr sz="2300">
                <a:solidFill>
                  <a:schemeClr val="tx1"/>
                </a:solidFill>
                <a:latin typeface="Times New Roman" pitchFamily="18" charset="0"/>
              </a:defRPr>
            </a:lvl6pPr>
            <a:lvl7pPr marL="2811026" indent="-216233" defTabSz="914485" eaLnBrk="0" fontAlgn="base" hangingPunct="0">
              <a:spcBef>
                <a:spcPct val="0"/>
              </a:spcBef>
              <a:spcAft>
                <a:spcPct val="0"/>
              </a:spcAft>
              <a:defRPr sz="2300">
                <a:solidFill>
                  <a:schemeClr val="tx1"/>
                </a:solidFill>
                <a:latin typeface="Times New Roman" pitchFamily="18" charset="0"/>
              </a:defRPr>
            </a:lvl7pPr>
            <a:lvl8pPr marL="3243491" indent="-216233" defTabSz="914485" eaLnBrk="0" fontAlgn="base" hangingPunct="0">
              <a:spcBef>
                <a:spcPct val="0"/>
              </a:spcBef>
              <a:spcAft>
                <a:spcPct val="0"/>
              </a:spcAft>
              <a:defRPr sz="2300">
                <a:solidFill>
                  <a:schemeClr val="tx1"/>
                </a:solidFill>
                <a:latin typeface="Times New Roman" pitchFamily="18" charset="0"/>
              </a:defRPr>
            </a:lvl8pPr>
            <a:lvl9pPr marL="3675957" indent="-216233" defTabSz="914485" eaLnBrk="0" fontAlgn="base" hangingPunct="0">
              <a:spcBef>
                <a:spcPct val="0"/>
              </a:spcBef>
              <a:spcAft>
                <a:spcPct val="0"/>
              </a:spcAft>
              <a:defRPr sz="2300">
                <a:solidFill>
                  <a:schemeClr val="tx1"/>
                </a:solidFill>
                <a:latin typeface="Times New Roman" pitchFamily="18" charset="0"/>
              </a:defRPr>
            </a:lvl9pPr>
          </a:lstStyle>
          <a:p>
            <a:pPr>
              <a:defRPr/>
            </a:pPr>
            <a:fld id="{D895133F-FC3B-4597-974F-B95E25483975}" type="slidenum">
              <a:rPr lang="en-US" sz="1200"/>
              <a:pPr>
                <a:defRPr/>
              </a:pPr>
              <a:t>8</a:t>
            </a:fld>
            <a:endParaRPr lang="en-US" sz="1200"/>
          </a:p>
        </p:txBody>
      </p:sp>
      <p:sp>
        <p:nvSpPr>
          <p:cNvPr id="153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3174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1AD4B58-AA3E-424B-93A5-76C02D0E614D}" type="slidenum">
              <a:rPr lang="en-US" sz="1200">
                <a:latin typeface="Times New Roman" pitchFamily="18" charset="0"/>
              </a:rPr>
              <a:pPr algn="r"/>
              <a:t>12</a:t>
            </a:fld>
            <a:endParaRPr lang="en-US" sz="1200">
              <a:latin typeface="Times New Roman" pitchFamily="18" charset="0"/>
            </a:endParaRPr>
          </a:p>
        </p:txBody>
      </p:sp>
      <p:sp>
        <p:nvSpPr>
          <p:cNvPr id="3174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E76D75B-BBB8-4051-94E6-7F515D34A90E}" type="datetime1">
              <a:rPr lang="en-US" smtClean="0"/>
              <a:t>3/26/2015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0DA79480-6B40-4BDE-B1FD-2794908776F0}" type="slidenum">
              <a:rPr lang="en-US"/>
              <a:pPr>
                <a:defRPr/>
              </a:pPr>
              <a:t>‹#›</a:t>
            </a:fld>
            <a:endParaRPr lang="en-US"/>
          </a:p>
        </p:txBody>
      </p:sp>
    </p:spTree>
    <p:extLst>
      <p:ext uri="{BB962C8B-B14F-4D97-AF65-F5344CB8AC3E}">
        <p14:creationId xmlns:p14="http://schemas.microsoft.com/office/powerpoint/2010/main" val="533056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270471-8202-4F1E-BC8E-E671AC5D5E2A}" type="datetime1">
              <a:rPr lang="en-US" smtClean="0"/>
              <a:t>3/26/2015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98331F7-5B4B-4B58-B796-66119755344F}" type="slidenum">
              <a:rPr lang="en-US"/>
              <a:pPr>
                <a:defRPr/>
              </a:pPr>
              <a:t>‹#›</a:t>
            </a:fld>
            <a:endParaRPr lang="en-US"/>
          </a:p>
        </p:txBody>
      </p:sp>
    </p:spTree>
    <p:extLst>
      <p:ext uri="{BB962C8B-B14F-4D97-AF65-F5344CB8AC3E}">
        <p14:creationId xmlns:p14="http://schemas.microsoft.com/office/powerpoint/2010/main" val="167019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18B2AB-FB09-4644-B3BF-C28583ADDF43}" type="datetime1">
              <a:rPr lang="en-US" smtClean="0"/>
              <a:t>3/26/2015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90A1CB0-C0F8-49B6-BFBD-E5254EAD1645}" type="slidenum">
              <a:rPr lang="en-US"/>
              <a:pPr>
                <a:defRPr/>
              </a:pPr>
              <a:t>‹#›</a:t>
            </a:fld>
            <a:endParaRPr lang="en-US"/>
          </a:p>
        </p:txBody>
      </p:sp>
    </p:spTree>
    <p:extLst>
      <p:ext uri="{BB962C8B-B14F-4D97-AF65-F5344CB8AC3E}">
        <p14:creationId xmlns:p14="http://schemas.microsoft.com/office/powerpoint/2010/main" val="88514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B00F7AC-C22C-421C-9D3E-313247F46423}" type="datetime1">
              <a:rPr lang="en-US" smtClean="0"/>
              <a:t>3/26/2015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4938A27F-7CFB-4EA5-BC8D-92249052373D}" type="slidenum">
              <a:rPr lang="en-US"/>
              <a:pPr>
                <a:defRPr/>
              </a:pPr>
              <a:t>‹#›</a:t>
            </a:fld>
            <a:endParaRPr lang="en-US"/>
          </a:p>
        </p:txBody>
      </p:sp>
    </p:spTree>
    <p:extLst>
      <p:ext uri="{BB962C8B-B14F-4D97-AF65-F5344CB8AC3E}">
        <p14:creationId xmlns:p14="http://schemas.microsoft.com/office/powerpoint/2010/main" val="1639079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ECEDC4B-4552-46C9-898D-ACD8D7E664F6}" type="datetime1">
              <a:rPr lang="en-US" smtClean="0"/>
              <a:t>3/26/2015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B9E95A4C-5DE7-4438-BCFE-69BDBC5FB01C}" type="slidenum">
              <a:rPr lang="en-US"/>
              <a:pPr>
                <a:defRPr/>
              </a:pPr>
              <a:t>‹#›</a:t>
            </a:fld>
            <a:endParaRPr lang="en-US"/>
          </a:p>
        </p:txBody>
      </p:sp>
    </p:spTree>
    <p:extLst>
      <p:ext uri="{BB962C8B-B14F-4D97-AF65-F5344CB8AC3E}">
        <p14:creationId xmlns:p14="http://schemas.microsoft.com/office/powerpoint/2010/main" val="2696829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5ACEC21-E587-41CF-9A51-B4B2120C1CFC}" type="datetime1">
              <a:rPr lang="en-US" smtClean="0"/>
              <a:t>3/26/2015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5-15-0019-03-agen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88C65BC5-3439-48EB-B54D-6A85E0305EB4}" type="slidenum">
              <a:rPr lang="en-US"/>
              <a:pPr>
                <a:defRPr/>
              </a:pPr>
              <a:t>‹#›</a:t>
            </a:fld>
            <a:endParaRPr lang="en-US"/>
          </a:p>
        </p:txBody>
      </p:sp>
    </p:spTree>
    <p:extLst>
      <p:ext uri="{BB962C8B-B14F-4D97-AF65-F5344CB8AC3E}">
        <p14:creationId xmlns:p14="http://schemas.microsoft.com/office/powerpoint/2010/main" val="2218761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789F409-E05C-4AE7-9FD1-4D8F190C4728}" type="datetime1">
              <a:rPr lang="en-US" smtClean="0"/>
              <a:t>3/26/2015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5-15-0019-03-agen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36D588F2-66C6-4643-B9C5-F9B64A00B365}" type="slidenum">
              <a:rPr lang="en-US"/>
              <a:pPr>
                <a:defRPr/>
              </a:pPr>
              <a:t>‹#›</a:t>
            </a:fld>
            <a:endParaRPr lang="en-US"/>
          </a:p>
        </p:txBody>
      </p:sp>
    </p:spTree>
    <p:extLst>
      <p:ext uri="{BB962C8B-B14F-4D97-AF65-F5344CB8AC3E}">
        <p14:creationId xmlns:p14="http://schemas.microsoft.com/office/powerpoint/2010/main" val="3983692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E08EBD0-547E-4070-AE89-ACE3ED2C6782}" type="datetime1">
              <a:rPr lang="en-US" smtClean="0"/>
              <a:t>3/26/2015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5-15-0019-03-agen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A7C1424E-54F7-4055-8D12-3E5A7CC4FE74}" type="slidenum">
              <a:rPr lang="en-US"/>
              <a:pPr>
                <a:defRPr/>
              </a:pPr>
              <a:t>‹#›</a:t>
            </a:fld>
            <a:endParaRPr lang="en-US"/>
          </a:p>
        </p:txBody>
      </p:sp>
    </p:spTree>
    <p:extLst>
      <p:ext uri="{BB962C8B-B14F-4D97-AF65-F5344CB8AC3E}">
        <p14:creationId xmlns:p14="http://schemas.microsoft.com/office/powerpoint/2010/main" val="4162121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F6000DD-A640-48E6-8074-2BA39F00BA1D}" type="datetime1">
              <a:rPr lang="en-US" smtClean="0"/>
              <a:t>3/26/2015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5-15-0019-03-agen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5B2F1742-DE85-41F0-BA9C-37E365EB4FFE}" type="slidenum">
              <a:rPr lang="en-US"/>
              <a:pPr>
                <a:defRPr/>
              </a:pPr>
              <a:t>‹#›</a:t>
            </a:fld>
            <a:endParaRPr lang="en-US"/>
          </a:p>
        </p:txBody>
      </p:sp>
    </p:spTree>
    <p:extLst>
      <p:ext uri="{BB962C8B-B14F-4D97-AF65-F5344CB8AC3E}">
        <p14:creationId xmlns:p14="http://schemas.microsoft.com/office/powerpoint/2010/main" val="391134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8D5CA1-DECA-44E7-B1E8-2F115586E8B2}" type="datetime1">
              <a:rPr lang="en-US" smtClean="0"/>
              <a:t>3/26/2015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5-15-0019-03-agen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D8FF5BA9-9FDC-4E76-B749-A2A5DE1271B6}" type="slidenum">
              <a:rPr lang="en-US"/>
              <a:pPr>
                <a:defRPr/>
              </a:pPr>
              <a:t>‹#›</a:t>
            </a:fld>
            <a:endParaRPr lang="en-US"/>
          </a:p>
        </p:txBody>
      </p:sp>
    </p:spTree>
    <p:extLst>
      <p:ext uri="{BB962C8B-B14F-4D97-AF65-F5344CB8AC3E}">
        <p14:creationId xmlns:p14="http://schemas.microsoft.com/office/powerpoint/2010/main" val="2030986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AEB1C17-1C0D-4798-AF4A-19D3CAB5402D}" type="datetime1">
              <a:rPr lang="en-US" smtClean="0"/>
              <a:t>3/26/2015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5-15-0019-03-agen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B3B48D72-C645-4015-AF67-AFC14DC29CF0}" type="slidenum">
              <a:rPr lang="en-US"/>
              <a:pPr>
                <a:defRPr/>
              </a:pPr>
              <a:t>‹#›</a:t>
            </a:fld>
            <a:endParaRPr lang="en-US"/>
          </a:p>
        </p:txBody>
      </p:sp>
    </p:spTree>
    <p:extLst>
      <p:ext uri="{BB962C8B-B14F-4D97-AF65-F5344CB8AC3E}">
        <p14:creationId xmlns:p14="http://schemas.microsoft.com/office/powerpoint/2010/main" val="2509858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957C5490-61A8-4016-8CFB-5BC34217616D}" type="datetime1">
              <a:rPr lang="en-US" smtClean="0"/>
              <a:t>3/26/2015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5-15-0019-03-agen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C3F048D1-BE2E-4B22-B038-C591CD3EAB82}"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matthew.sherman@baesystems.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control" Target="../activeX/activeX2.xml"/><Relationship Id="rId7" Type="http://schemas.openxmlformats.org/officeDocument/2006/relationships/control" Target="../activeX/activeX6.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control" Target="../activeX/activeX5.xml"/><Relationship Id="rId5" Type="http://schemas.openxmlformats.org/officeDocument/2006/relationships/control" Target="../activeX/activeX4.xml"/><Relationship Id="rId10" Type="http://schemas.openxmlformats.org/officeDocument/2006/relationships/image" Target="../media/image5.wmf"/><Relationship Id="rId4" Type="http://schemas.openxmlformats.org/officeDocument/2006/relationships/control" Target="../activeX/activeX3.xml"/><Relationship Id="rId9" Type="http://schemas.openxmlformats.org/officeDocument/2006/relationships/image" Target="../media/image4.wmf"/></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909991045"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A66C1C3-3F6A-47A4-954E-257AA4A1AEEB}" type="datetime1">
              <a:rPr lang="en-US" smtClean="0">
                <a:solidFill>
                  <a:srgbClr val="000099"/>
                </a:solidFill>
              </a:rPr>
              <a:t>3/26/2015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EA5F4E2-0946-42F0-905D-1D9AAD32865E}" type="slidenum">
              <a:rPr lang="en-US" smtClean="0">
                <a:solidFill>
                  <a:srgbClr val="000099"/>
                </a:solidFill>
              </a:rPr>
              <a:pPr fontAlgn="base">
                <a:spcBef>
                  <a:spcPct val="0"/>
                </a:spcBef>
                <a:spcAft>
                  <a:spcPct val="0"/>
                </a:spcAft>
                <a:defRPr/>
              </a:pPr>
              <a:t>1</a:t>
            </a:fld>
            <a:endParaRPr lang="en-US" smtClean="0">
              <a:solidFill>
                <a:srgbClr val="000099"/>
              </a:solidFill>
            </a:endParaRPr>
          </a:p>
        </p:txBody>
      </p:sp>
      <p:sp>
        <p:nvSpPr>
          <p:cNvPr id="2" name="Rectangle 2"/>
          <p:cNvSpPr>
            <a:spLocks noChangeArrowheads="1"/>
          </p:cNvSpPr>
          <p:nvPr/>
        </p:nvSpPr>
        <p:spPr bwMode="auto">
          <a:xfrm>
            <a:off x="685800" y="1784350"/>
            <a:ext cx="65436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Meetings on 24-26 March 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24 </a:t>
            </a:r>
            <a:r>
              <a:rPr lang="en-US" sz="1200" b="1" dirty="0">
                <a:latin typeface="Arial" pitchFamily="34" charset="0"/>
                <a:cs typeface="Times New Roman" pitchFamily="18" charset="0"/>
              </a:rPr>
              <a:t>March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5-15-0019-03-agen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2"/>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5-15-0019-03-agen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smtClean="0"/>
              <a:t>F2F Schedule (Wednesday)</a:t>
            </a:r>
          </a:p>
        </p:txBody>
      </p:sp>
      <p:sp>
        <p:nvSpPr>
          <p:cNvPr id="3" name="Date Placeholder 2"/>
          <p:cNvSpPr>
            <a:spLocks noGrp="1"/>
          </p:cNvSpPr>
          <p:nvPr>
            <p:ph type="dt" sz="quarter" idx="10"/>
          </p:nvPr>
        </p:nvSpPr>
        <p:spPr/>
        <p:txBody>
          <a:bodyPr/>
          <a:lstStyle/>
          <a:p>
            <a:pPr>
              <a:defRPr/>
            </a:pPr>
            <a:fld id="{85FBE0D3-BDE5-45E5-9A61-B6A2FBB4843E}" type="datetime1">
              <a:rPr lang="en-US" smtClean="0"/>
              <a:t>3/26/2015</a:t>
            </a:fld>
            <a:endParaRPr lang="en-US"/>
          </a:p>
        </p:txBody>
      </p:sp>
      <p:sp>
        <p:nvSpPr>
          <p:cNvPr id="4" name="Footer Placeholder 3"/>
          <p:cNvSpPr>
            <a:spLocks noGrp="1"/>
          </p:cNvSpPr>
          <p:nvPr>
            <p:ph type="ftr" sz="quarter" idx="11"/>
          </p:nvPr>
        </p:nvSpPr>
        <p:spPr/>
        <p:txBody>
          <a:bodyPr/>
          <a:lstStyle/>
          <a:p>
            <a:pPr>
              <a:defRPr/>
            </a:pPr>
            <a:r>
              <a:rPr lang="en-US" smtClean="0"/>
              <a:t>Doc #: 5-15-0019-03-agen</a:t>
            </a:r>
            <a:endParaRPr lang="en-US"/>
          </a:p>
        </p:txBody>
      </p:sp>
      <p:sp>
        <p:nvSpPr>
          <p:cNvPr id="5" name="Slide Number Placeholder 4"/>
          <p:cNvSpPr>
            <a:spLocks noGrp="1"/>
          </p:cNvSpPr>
          <p:nvPr>
            <p:ph type="sldNum" sz="quarter" idx="12"/>
          </p:nvPr>
        </p:nvSpPr>
        <p:spPr/>
        <p:txBody>
          <a:bodyPr/>
          <a:lstStyle/>
          <a:p>
            <a:pPr>
              <a:defRPr/>
            </a:pPr>
            <a:fld id="{FD27A955-8B51-4FEA-9755-1A4518654591}" type="slidenum">
              <a:rPr lang="en-US" smtClean="0"/>
              <a:pPr>
                <a:defRPr/>
              </a:pPr>
              <a:t>10</a:t>
            </a:fld>
            <a:endParaRPr lang="en-US"/>
          </a:p>
        </p:txBody>
      </p:sp>
      <p:graphicFrame>
        <p:nvGraphicFramePr>
          <p:cNvPr id="7" name="Table 6"/>
          <p:cNvGraphicFramePr>
            <a:graphicFrameLocks noGrp="1"/>
          </p:cNvGraphicFramePr>
          <p:nvPr/>
        </p:nvGraphicFramePr>
        <p:xfrm>
          <a:off x="1047750" y="1852613"/>
          <a:ext cx="7048500" cy="4021139"/>
        </p:xfrm>
        <a:graphic>
          <a:graphicData uri="http://schemas.openxmlformats.org/drawingml/2006/table">
            <a:tbl>
              <a:tblPr/>
              <a:tblGrid>
                <a:gridCol w="476250"/>
                <a:gridCol w="685800"/>
                <a:gridCol w="914400"/>
                <a:gridCol w="3581400"/>
                <a:gridCol w="1390650"/>
              </a:tblGrid>
              <a:tr h="507245">
                <a:tc>
                  <a:txBody>
                    <a:bodyPr/>
                    <a:lstStyle/>
                    <a:p>
                      <a:pPr algn="ctr" fontAlgn="b"/>
                      <a:r>
                        <a:rPr lang="en-US" sz="1200" b="1" i="0" u="none" strike="noStrike" dirty="0">
                          <a:effectLst/>
                          <a:latin typeface="Times New Roman"/>
                        </a:rPr>
                        <a:t>Start </a:t>
                      </a:r>
                      <a:br>
                        <a:rPr lang="en-US" sz="1200" b="1" i="0" u="none" strike="noStrike" dirty="0">
                          <a:effectLst/>
                          <a:latin typeface="Times New Roman"/>
                        </a:rPr>
                      </a:br>
                      <a:r>
                        <a:rPr lang="en-US" sz="1200" b="1" i="0" u="none" strike="noStrike" dirty="0">
                          <a:effectLst/>
                          <a:latin typeface="Times New Roman"/>
                        </a:rPr>
                        <a:t>Time</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Duration</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1200" b="1" i="0" u="none" strike="noStrike">
                          <a:effectLst/>
                          <a:latin typeface="Times New Roman"/>
                        </a:rPr>
                        <a:t>Activity</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55210">
                <a:tc gridSpan="5">
                  <a:txBody>
                    <a:bodyPr/>
                    <a:lstStyle/>
                    <a:p>
                      <a:pPr algn="ctr" fontAlgn="b"/>
                      <a:r>
                        <a:rPr lang="en-US" sz="1200" b="1" i="0" u="none" strike="noStrike" dirty="0">
                          <a:effectLst/>
                          <a:latin typeface="Times New Roman"/>
                        </a:rPr>
                        <a:t>                                    </a:t>
                      </a:r>
                      <a:r>
                        <a:rPr lang="en-US" sz="1200" b="1" i="0" u="none" strike="noStrike" dirty="0" err="1">
                          <a:effectLst/>
                          <a:latin typeface="Times New Roman"/>
                        </a:rPr>
                        <a:t>Wednseday</a:t>
                      </a:r>
                      <a:r>
                        <a:rPr lang="en-US" sz="1200" b="1" i="0" u="none" strike="noStrike" dirty="0">
                          <a:effectLst/>
                          <a:latin typeface="Times New Roman"/>
                        </a:rPr>
                        <a:t> 25 March 2015</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5210">
                <a:tc gridSpan="5">
                  <a:txBody>
                    <a:bodyPr/>
                    <a:lstStyle/>
                    <a:p>
                      <a:pPr algn="ctr" fontAlgn="b"/>
                      <a:r>
                        <a:rPr lang="en-US" sz="1200" b="1" i="0" u="none" strike="noStrike" dirty="0">
                          <a:effectLst/>
                          <a:latin typeface="Times New Roman"/>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45664">
                <a:tc>
                  <a:txBody>
                    <a:bodyPr/>
                    <a:lstStyle/>
                    <a:p>
                      <a:pPr algn="ctr" fontAlgn="ctr"/>
                      <a:r>
                        <a:rPr lang="en-US" sz="1200" b="0" i="0" u="none" strike="noStrike">
                          <a:effectLst/>
                          <a:latin typeface="Times New Roman"/>
                        </a:rPr>
                        <a:t>9:00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0" i="0" u="none" strike="noStrike" dirty="0">
                          <a:effectLst/>
                          <a:latin typeface="Times New Roman"/>
                        </a:rPr>
                        <a:t>Joint 1900.1, 1900.5, 1900.6, 1900.7 meeting (Rm 3004)</a:t>
                      </a:r>
                      <a:br>
                        <a:rPr lang="en-US" sz="1200" b="0" i="0" u="none" strike="noStrike" dirty="0">
                          <a:effectLst/>
                          <a:latin typeface="Times New Roman"/>
                        </a:rPr>
                      </a:br>
                      <a:r>
                        <a:rPr lang="en-US" sz="1200" b="0" i="0" u="none" strike="noStrike" dirty="0">
                          <a:effectLst/>
                          <a:latin typeface="Times New Roman"/>
                        </a:rPr>
                        <a:t>(Led by 1900.1)</a:t>
                      </a:r>
                    </a:p>
                  </a:txBody>
                  <a:tcPr marL="9525" marR="9525" marT="952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hMerge="1">
                  <a:txBody>
                    <a:bodyPr/>
                    <a:lstStyle/>
                    <a:p>
                      <a:endParaRPr lang="en-US"/>
                    </a:p>
                  </a:txBody>
                  <a:tcPr/>
                </a:tc>
                <a:tc hMerge="1">
                  <a:txBody>
                    <a:bodyPr/>
                    <a:lstStyle/>
                    <a:p>
                      <a:endParaRPr lang="en-US"/>
                    </a:p>
                  </a:txBody>
                  <a:tcPr/>
                </a:tc>
              </a:tr>
              <a:tr h="255210">
                <a:tc>
                  <a:txBody>
                    <a:bodyPr/>
                    <a:lstStyle/>
                    <a:p>
                      <a:pPr algn="ctr" fontAlgn="ctr"/>
                      <a:r>
                        <a:rPr lang="en-US" sz="1200" b="0" i="0" u="none" strike="noStrike">
                          <a:effectLst/>
                          <a:latin typeface="Times New Roman"/>
                        </a:rPr>
                        <a:t>10:20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0:15</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dirty="0">
                          <a:effectLst/>
                          <a:latin typeface="Times New Roman"/>
                        </a:rPr>
                        <a:t>Morning Break</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200" b="0" i="0" u="none" strike="noStrike">
                          <a:effectLst/>
                          <a:latin typeface="Times"/>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45664">
                <a:tc>
                  <a:txBody>
                    <a:bodyPr/>
                    <a:lstStyle/>
                    <a:p>
                      <a:pPr algn="ctr" fontAlgn="ctr"/>
                      <a:r>
                        <a:rPr lang="en-US" sz="1200" b="0" i="0" u="none" strike="noStrike">
                          <a:effectLst/>
                          <a:latin typeface="Times New Roman"/>
                        </a:rPr>
                        <a:t>10:35</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1:25</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1900.6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smtClean="0">
                          <a:effectLst/>
                          <a:latin typeface="Times New Roman"/>
                        </a:rPr>
                        <a:t>1900.5.2 Draft</a:t>
                      </a:r>
                      <a:r>
                        <a:rPr lang="en-US" sz="1200" b="0" i="0" u="none" strike="noStrike" baseline="0" dirty="0" smtClean="0">
                          <a:effectLst/>
                          <a:latin typeface="Times New Roman"/>
                        </a:rPr>
                        <a:t> Review</a:t>
                      </a:r>
                      <a:endParaRPr lang="en-US" sz="1200" b="0" i="0" u="none" strike="noStrike" dirty="0">
                        <a:effectLst/>
                        <a:latin typeface="Times New Roman"/>
                      </a:endParaRP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r>
                        <a:rPr lang="en-US" sz="1200" b="0" i="0" u="none" strike="noStrike">
                          <a:effectLst/>
                          <a:latin typeface="Times"/>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55210">
                <a:tc>
                  <a:txBody>
                    <a:bodyPr/>
                    <a:lstStyle/>
                    <a:p>
                      <a:pPr algn="ctr" fontAlgn="ctr"/>
                      <a:r>
                        <a:rPr lang="en-US" sz="1200" b="0" i="0" u="none" strike="noStrike">
                          <a:effectLst/>
                          <a:latin typeface="Times New Roman"/>
                        </a:rPr>
                        <a:t>12:00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dirty="0">
                          <a:effectLst/>
                          <a:latin typeface="Times New Roman"/>
                        </a:rPr>
                        <a:t>Lunch</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1200" b="0" i="0" u="none" strike="noStrike">
                        <a:effectLst/>
                        <a:latin typeface="Times"/>
                      </a:endParaRPr>
                    </a:p>
                  </a:txBody>
                  <a:tcPr marL="9525" marR="9525" marT="952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445664">
                <a:tc>
                  <a:txBody>
                    <a:bodyPr/>
                    <a:lstStyle/>
                    <a:p>
                      <a:pPr algn="ctr" fontAlgn="ctr"/>
                      <a:r>
                        <a:rPr lang="en-US" sz="1200" b="0" i="0" u="none" strike="noStrike">
                          <a:effectLst/>
                          <a:latin typeface="Times New Roman"/>
                        </a:rPr>
                        <a:t>13:20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1:40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1900.1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smtClean="0">
                          <a:effectLst/>
                          <a:latin typeface="Times New Roman"/>
                        </a:rPr>
                        <a:t>1900.5.2 Schema Review</a:t>
                      </a:r>
                      <a:endParaRPr lang="en-US" sz="1200" b="0" i="0" u="none" strike="noStrike" dirty="0">
                        <a:effectLst/>
                        <a:latin typeface="Times New Roman"/>
                      </a:endParaRP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en-US" sz="1000" b="0" i="0" u="none" strike="noStrike">
                          <a:effectLst/>
                          <a:latin typeface="Times New Roman"/>
                        </a:rPr>
                        <a:t>1900.7</a:t>
                      </a:r>
                      <a:br>
                        <a:rPr lang="en-US" sz="1000" b="0" i="0" u="none" strike="noStrike">
                          <a:effectLst/>
                          <a:latin typeface="Times New Roman"/>
                        </a:rPr>
                      </a:br>
                      <a:r>
                        <a:rPr lang="en-US" sz="1000" b="0" i="0" u="none" strike="noStrike">
                          <a:effectLst/>
                          <a:latin typeface="Times New Roman"/>
                        </a:rPr>
                        <a:t>Electronic Only</a:t>
                      </a:r>
                      <a:br>
                        <a:rPr lang="en-US" sz="1000" b="0" i="0" u="none" strike="noStrike">
                          <a:effectLst/>
                          <a:latin typeface="Times New Roman"/>
                        </a:rPr>
                      </a:br>
                      <a:r>
                        <a:rPr lang="en-US" sz="1000" b="1" i="0" u="none" strike="noStrike">
                          <a:effectLst/>
                          <a:latin typeface="Times New Roman"/>
                        </a:rPr>
                        <a:t>Hours 1-3 AM PDT</a:t>
                      </a:r>
                      <a:r>
                        <a:rPr lang="en-US" sz="1000" b="0" i="0" u="none" strike="noStrike">
                          <a:effectLst/>
                          <a:latin typeface="Times New Roman"/>
                        </a:rPr>
                        <a:t/>
                      </a:r>
                      <a:br>
                        <a:rPr lang="en-US" sz="1000" b="0" i="0" u="none" strike="noStrike">
                          <a:effectLst/>
                          <a:latin typeface="Times New Roman"/>
                        </a:rPr>
                      </a:br>
                      <a:r>
                        <a:rPr lang="en-US" sz="1000" b="0" i="0" u="none" strike="noStrike">
                          <a:effectLst/>
                          <a:latin typeface="Times New Roman"/>
                        </a:rPr>
                        <a:t>(8-10 AM UTC)</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r>
              <a:tr h="255210">
                <a:tc>
                  <a:txBody>
                    <a:bodyPr/>
                    <a:lstStyle/>
                    <a:p>
                      <a:pPr algn="ctr" fontAlgn="ctr"/>
                      <a:r>
                        <a:rPr lang="en-US" sz="1200" b="0" i="0" u="none" strike="noStrike">
                          <a:effectLst/>
                          <a:latin typeface="Times New Roman"/>
                        </a:rPr>
                        <a:t>15:00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0:20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dirty="0">
                          <a:effectLst/>
                          <a:latin typeface="Times New Roman"/>
                        </a:rPr>
                        <a:t>Afternoon Break</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vMerge="1">
                  <a:txBody>
                    <a:bodyPr/>
                    <a:lstStyle/>
                    <a:p>
                      <a:endParaRPr lang="en-US"/>
                    </a:p>
                  </a:txBody>
                  <a:tcPr/>
                </a:tc>
              </a:tr>
              <a:tr h="445664">
                <a:tc>
                  <a:txBody>
                    <a:bodyPr/>
                    <a:lstStyle/>
                    <a:p>
                      <a:pPr algn="ctr" fontAlgn="ctr"/>
                      <a:r>
                        <a:rPr lang="en-US" sz="1200" b="0" i="0" u="none" strike="noStrike">
                          <a:effectLst/>
                          <a:latin typeface="Times New Roman"/>
                        </a:rPr>
                        <a:t>15:20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1:40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 </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smtClean="0">
                          <a:effectLst/>
                          <a:latin typeface="Times New Roman"/>
                        </a:rPr>
                        <a:t>1900.5.2 in Ad Hoc</a:t>
                      </a:r>
                      <a:endParaRPr lang="en-US" sz="1200" b="0" i="0" u="none" strike="noStrike" dirty="0">
                        <a:effectLst/>
                        <a:latin typeface="Times New Roman"/>
                      </a:endParaRP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r>
                        <a:rPr lang="en-US" sz="1200" b="0" i="0" u="none" strike="noStrike">
                          <a:effectLst/>
                          <a:latin typeface="Times"/>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55210">
                <a:tc>
                  <a:txBody>
                    <a:bodyPr/>
                    <a:lstStyle/>
                    <a:p>
                      <a:pPr algn="ctr" fontAlgn="ctr"/>
                      <a:r>
                        <a:rPr lang="en-US" sz="1200" b="0" i="0" u="none" strike="noStrike">
                          <a:effectLst/>
                          <a:latin typeface="Times New Roman"/>
                        </a:rPr>
                        <a:t>17:00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 </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dirty="0">
                          <a:effectLst/>
                          <a:latin typeface="Times"/>
                        </a:rPr>
                        <a:t>Recess</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200" b="0" i="0" u="none" strike="noStrike" dirty="0">
                          <a:effectLst/>
                          <a:latin typeface="Times"/>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99978">
                <a:tc>
                  <a:txBody>
                    <a:bodyPr/>
                    <a:lstStyle/>
                    <a:p>
                      <a:pPr algn="ctr" fontAlgn="ctr"/>
                      <a:r>
                        <a:rPr lang="en-US" sz="1200" b="0" i="0" u="none" strike="noStrike">
                          <a:effectLst/>
                          <a:latin typeface="Times New Roman"/>
                        </a:rPr>
                        <a:t>17:00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3:00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1" i="0" u="none" strike="noStrike" dirty="0" err="1">
                          <a:effectLst/>
                          <a:latin typeface="Times"/>
                        </a:rPr>
                        <a:t>WInnF</a:t>
                      </a:r>
                      <a:r>
                        <a:rPr lang="en-US" sz="1200" b="1" i="0" u="none" strike="noStrike" dirty="0">
                          <a:effectLst/>
                          <a:latin typeface="Times"/>
                        </a:rPr>
                        <a:t> Board meeting with </a:t>
                      </a:r>
                      <a:r>
                        <a:rPr lang="en-US" sz="1200" b="1" i="0" u="none" strike="noStrike" dirty="0" err="1">
                          <a:effectLst/>
                          <a:latin typeface="Times"/>
                        </a:rPr>
                        <a:t>DySPAN</a:t>
                      </a:r>
                      <a:r>
                        <a:rPr lang="en-US" sz="1200" b="1" i="0" u="none" strike="noStrike" dirty="0">
                          <a:effectLst/>
                          <a:latin typeface="Times"/>
                        </a:rPr>
                        <a:t>-SC Leadership Attendance</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F2F Schedule (Thursday)</a:t>
            </a:r>
          </a:p>
        </p:txBody>
      </p:sp>
      <p:sp>
        <p:nvSpPr>
          <p:cNvPr id="3" name="Date Placeholder 2"/>
          <p:cNvSpPr>
            <a:spLocks noGrp="1"/>
          </p:cNvSpPr>
          <p:nvPr>
            <p:ph type="dt" sz="quarter" idx="10"/>
          </p:nvPr>
        </p:nvSpPr>
        <p:spPr/>
        <p:txBody>
          <a:bodyPr/>
          <a:lstStyle/>
          <a:p>
            <a:pPr>
              <a:defRPr/>
            </a:pPr>
            <a:fld id="{A31BFD8E-51CF-487A-8B98-EFA53C08A563}" type="datetime1">
              <a:rPr lang="en-US" smtClean="0"/>
              <a:t>3/26/2015</a:t>
            </a:fld>
            <a:endParaRPr lang="en-US"/>
          </a:p>
        </p:txBody>
      </p:sp>
      <p:sp>
        <p:nvSpPr>
          <p:cNvPr id="4" name="Footer Placeholder 3"/>
          <p:cNvSpPr>
            <a:spLocks noGrp="1"/>
          </p:cNvSpPr>
          <p:nvPr>
            <p:ph type="ftr" sz="quarter" idx="11"/>
          </p:nvPr>
        </p:nvSpPr>
        <p:spPr/>
        <p:txBody>
          <a:bodyPr/>
          <a:lstStyle/>
          <a:p>
            <a:pPr>
              <a:defRPr/>
            </a:pPr>
            <a:r>
              <a:rPr lang="en-US" smtClean="0"/>
              <a:t>Doc #: 5-15-0019-03-agen</a:t>
            </a:r>
            <a:endParaRPr lang="en-US"/>
          </a:p>
        </p:txBody>
      </p:sp>
      <p:sp>
        <p:nvSpPr>
          <p:cNvPr id="5" name="Slide Number Placeholder 4"/>
          <p:cNvSpPr>
            <a:spLocks noGrp="1"/>
          </p:cNvSpPr>
          <p:nvPr>
            <p:ph type="sldNum" sz="quarter" idx="12"/>
          </p:nvPr>
        </p:nvSpPr>
        <p:spPr/>
        <p:txBody>
          <a:bodyPr/>
          <a:lstStyle/>
          <a:p>
            <a:pPr>
              <a:defRPr/>
            </a:pPr>
            <a:fld id="{FA9FC0CA-2881-4DED-B331-7E3C3050E825}" type="slidenum">
              <a:rPr lang="en-US" smtClean="0"/>
              <a:pPr>
                <a:defRPr/>
              </a:pPr>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927852866"/>
              </p:ext>
            </p:extLst>
          </p:nvPr>
        </p:nvGraphicFramePr>
        <p:xfrm>
          <a:off x="1047750" y="1695450"/>
          <a:ext cx="7048500" cy="4335465"/>
        </p:xfrm>
        <a:graphic>
          <a:graphicData uri="http://schemas.openxmlformats.org/drawingml/2006/table">
            <a:tbl>
              <a:tblPr/>
              <a:tblGrid>
                <a:gridCol w="400050"/>
                <a:gridCol w="685800"/>
                <a:gridCol w="838200"/>
                <a:gridCol w="2864868"/>
                <a:gridCol w="792732"/>
                <a:gridCol w="1466850"/>
              </a:tblGrid>
              <a:tr h="542875">
                <a:tc>
                  <a:txBody>
                    <a:bodyPr/>
                    <a:lstStyle/>
                    <a:p>
                      <a:pPr algn="ctr" fontAlgn="b"/>
                      <a:r>
                        <a:rPr lang="en-US" sz="1200" b="1" i="0" u="none" strike="noStrike" dirty="0">
                          <a:effectLst/>
                          <a:latin typeface="Times New Roman"/>
                        </a:rPr>
                        <a:t>Start </a:t>
                      </a:r>
                      <a:br>
                        <a:rPr lang="en-US" sz="1200" b="1" i="0" u="none" strike="noStrike" dirty="0">
                          <a:effectLst/>
                          <a:latin typeface="Times New Roman"/>
                        </a:rPr>
                      </a:br>
                      <a:r>
                        <a:rPr lang="en-US" sz="1200" b="1" i="0" u="none" strike="noStrike" dirty="0">
                          <a:effectLst/>
                          <a:latin typeface="Times New Roman"/>
                        </a:rPr>
                        <a:t>Time</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Duration</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b"/>
                      <a:r>
                        <a:rPr lang="en-US" sz="1200" b="1" i="0" u="none" strike="noStrike" dirty="0">
                          <a:effectLst/>
                          <a:latin typeface="Times New Roman"/>
                        </a:rPr>
                        <a:t>Activity</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255246">
                <a:tc gridSpan="6">
                  <a:txBody>
                    <a:bodyPr/>
                    <a:lstStyle/>
                    <a:p>
                      <a:pPr algn="ctr" fontAlgn="b"/>
                      <a:r>
                        <a:rPr lang="en-US" sz="1200" b="1" i="0" u="none" strike="noStrike" dirty="0">
                          <a:effectLst/>
                          <a:latin typeface="Times New Roman"/>
                        </a:rPr>
                        <a:t>                                    Thursday 26 March 2015</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5246">
                <a:tc>
                  <a:txBody>
                    <a:bodyPr/>
                    <a:lstStyle/>
                    <a:p>
                      <a:pPr algn="ctr" fontAlgn="b"/>
                      <a:r>
                        <a:rPr lang="en-US" sz="1200" b="1" i="0" u="none" strike="noStrike">
                          <a:effectLst/>
                          <a:latin typeface="Times New Roman"/>
                        </a:rPr>
                        <a:t> </a:t>
                      </a:r>
                    </a:p>
                  </a:txBody>
                  <a:tcPr marL="9525" marR="9525" marT="9524"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 </a:t>
                      </a:r>
                    </a:p>
                  </a:txBody>
                  <a:tcPr marL="9525" marR="9525" marT="952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 </a:t>
                      </a:r>
                    </a:p>
                  </a:txBody>
                  <a:tcPr marL="9525" marR="9525" marT="952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b"/>
                      <a:r>
                        <a:rPr lang="en-US" sz="1200" b="1" i="0" u="none" strike="noStrike" dirty="0">
                          <a:effectLst/>
                          <a:latin typeface="Times New Roman"/>
                        </a:rPr>
                        <a:t> </a:t>
                      </a:r>
                    </a:p>
                  </a:txBody>
                  <a:tcPr marL="9525" marR="9525" marT="952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b"/>
                      <a:endParaRPr lang="en-US" sz="1200" b="1" i="0" u="none" strike="noStrike">
                        <a:effectLst/>
                        <a:latin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 </a:t>
                      </a:r>
                    </a:p>
                  </a:txBody>
                  <a:tcPr marL="9525" marR="9525" marT="9524"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730">
                <a:tc>
                  <a:txBody>
                    <a:bodyPr/>
                    <a:lstStyle/>
                    <a:p>
                      <a:pPr algn="ctr" fontAlgn="ctr"/>
                      <a:r>
                        <a:rPr lang="en-US" sz="1200" b="0" i="0" u="none" strike="noStrike">
                          <a:effectLst/>
                          <a:latin typeface="Times New Roman"/>
                        </a:rPr>
                        <a:t>9:00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1900.1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gridSpan="2">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smtClean="0">
                          <a:effectLst/>
                          <a:latin typeface="Times New Roman"/>
                        </a:rPr>
                        <a:t>1900.5.2 Draft / Schema Review</a:t>
                      </a:r>
                      <a:endParaRPr lang="en-US" sz="1200" b="0" i="0" u="none" strike="noStrike" dirty="0">
                        <a:effectLst/>
                        <a:latin typeface="Times New Roman"/>
                      </a:endParaRP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hMerge="1">
                  <a:txBody>
                    <a:bodyPr/>
                    <a:lstStyle/>
                    <a:p>
                      <a:pPr algn="l" fontAlgn="b"/>
                      <a:endParaRPr lang="en-US" sz="1200" b="0" i="0" u="none" strike="noStrike">
                        <a:effectLst/>
                        <a:latin typeface="Times"/>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a:effectLst/>
                          <a:latin typeface="Times"/>
                        </a:rPr>
                        <a:t> </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55246">
                <a:tc>
                  <a:txBody>
                    <a:bodyPr/>
                    <a:lstStyle/>
                    <a:p>
                      <a:pPr algn="ctr" fontAlgn="ctr"/>
                      <a:r>
                        <a:rPr lang="en-US" sz="1200" b="0" i="0" u="none" strike="noStrike">
                          <a:effectLst/>
                          <a:latin typeface="Times New Roman"/>
                        </a:rPr>
                        <a:t>10:20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0:15</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1" i="0" u="none" strike="noStrike" dirty="0">
                          <a:effectLst/>
                          <a:latin typeface="Times New Roman"/>
                        </a:rPr>
                        <a:t>Morning Break</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pPr algn="l" fontAlgn="b"/>
                      <a:endParaRPr lang="en-US" sz="1200" b="0" i="0" u="none" strike="noStrike">
                        <a:effectLst/>
                        <a:latin typeface="Times"/>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effectLst/>
                          <a:latin typeface="Times"/>
                        </a:rPr>
                        <a:t> </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45730">
                <a:tc>
                  <a:txBody>
                    <a:bodyPr/>
                    <a:lstStyle/>
                    <a:p>
                      <a:pPr algn="ctr" fontAlgn="ctr"/>
                      <a:r>
                        <a:rPr lang="en-US" sz="1200" b="0" i="0" u="none" strike="noStrike">
                          <a:effectLst/>
                          <a:latin typeface="Times New Roman"/>
                        </a:rPr>
                        <a:t>10:35</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1:25</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1900.6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err="1" smtClean="0">
                          <a:effectLst/>
                          <a:latin typeface="Times New Roman"/>
                        </a:rPr>
                        <a:t>Administrivia</a:t>
                      </a:r>
                      <a:r>
                        <a:rPr lang="en-US" sz="1200" b="0" i="0" u="none" strike="noStrike" dirty="0" smtClean="0">
                          <a:effectLst/>
                          <a:latin typeface="Times New Roman"/>
                        </a:rPr>
                        <a:t> / Closing Motions</a:t>
                      </a:r>
                      <a:endParaRPr lang="en-US" sz="1200" b="0" i="0" u="none" strike="noStrike" dirty="0">
                        <a:effectLst/>
                        <a:latin typeface="Times New Roman"/>
                      </a:endParaRP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hMerge="1">
                  <a:txBody>
                    <a:bodyPr/>
                    <a:lstStyle/>
                    <a:p>
                      <a:pPr algn="l" fontAlgn="b"/>
                      <a:endParaRPr lang="en-US" sz="1200" b="0" i="0" u="none" strike="noStrike">
                        <a:effectLst/>
                        <a:latin typeface="Times"/>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effectLst/>
                          <a:latin typeface="Times"/>
                        </a:rPr>
                        <a:t> </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55246">
                <a:tc>
                  <a:txBody>
                    <a:bodyPr/>
                    <a:lstStyle/>
                    <a:p>
                      <a:pPr algn="ctr" fontAlgn="ctr"/>
                      <a:r>
                        <a:rPr lang="en-US" sz="1200" b="0" i="0" u="none" strike="noStrike">
                          <a:effectLst/>
                          <a:latin typeface="Times New Roman"/>
                        </a:rPr>
                        <a:t>12:00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1" i="0" u="none" strike="noStrike" dirty="0">
                          <a:effectLst/>
                          <a:latin typeface="Times New Roman"/>
                        </a:rPr>
                        <a:t>Lunch</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pPr algn="ctr" fontAlgn="ctr"/>
                      <a:endParaRPr lang="en-US" sz="1000" b="0" i="0" u="none" strike="noStrike">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rowSpan="2">
                  <a:txBody>
                    <a:bodyPr/>
                    <a:lstStyle/>
                    <a:p>
                      <a:pPr algn="ctr" fontAlgn="ctr"/>
                      <a:r>
                        <a:rPr lang="en-US" sz="1000" b="0" i="0" u="none" strike="noStrike">
                          <a:effectLst/>
                          <a:latin typeface="Times New Roman"/>
                        </a:rPr>
                        <a:t>1900.7</a:t>
                      </a:r>
                      <a:br>
                        <a:rPr lang="en-US" sz="1000" b="0" i="0" u="none" strike="noStrike">
                          <a:effectLst/>
                          <a:latin typeface="Times New Roman"/>
                        </a:rPr>
                      </a:br>
                      <a:r>
                        <a:rPr lang="en-US" sz="1000" b="0" i="0" u="none" strike="noStrike">
                          <a:effectLst/>
                          <a:latin typeface="Times New Roman"/>
                        </a:rPr>
                        <a:t>Electronic Only</a:t>
                      </a:r>
                      <a:br>
                        <a:rPr lang="en-US" sz="1000" b="0" i="0" u="none" strike="noStrike">
                          <a:effectLst/>
                          <a:latin typeface="Times New Roman"/>
                        </a:rPr>
                      </a:br>
                      <a:r>
                        <a:rPr lang="en-US" sz="1000" b="1" i="0" u="none" strike="noStrike">
                          <a:effectLst/>
                          <a:latin typeface="Times New Roman"/>
                        </a:rPr>
                        <a:t>Hours 1-3 AM PDT</a:t>
                      </a:r>
                      <a:r>
                        <a:rPr lang="en-US" sz="1000" b="0" i="0" u="none" strike="noStrike">
                          <a:effectLst/>
                          <a:latin typeface="Times New Roman"/>
                        </a:rPr>
                        <a:t/>
                      </a:r>
                      <a:br>
                        <a:rPr lang="en-US" sz="1000" b="0" i="0" u="none" strike="noStrike">
                          <a:effectLst/>
                          <a:latin typeface="Times New Roman"/>
                        </a:rPr>
                      </a:br>
                      <a:r>
                        <a:rPr lang="en-US" sz="1000" b="0" i="0" u="none" strike="noStrike">
                          <a:effectLst/>
                          <a:latin typeface="Times New Roman"/>
                        </a:rPr>
                        <a:t>(8-10 AM UTC)</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r>
              <a:tr h="445730">
                <a:tc>
                  <a:txBody>
                    <a:bodyPr/>
                    <a:lstStyle/>
                    <a:p>
                      <a:pPr algn="ctr" fontAlgn="ctr"/>
                      <a:r>
                        <a:rPr lang="en-US" sz="1200" b="0" i="0" u="none" strike="noStrike">
                          <a:effectLst/>
                          <a:latin typeface="Times New Roman"/>
                        </a:rPr>
                        <a:t>13:20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1:40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1900.1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gridSpan="2">
                  <a:txBody>
                    <a:bodyPr/>
                    <a:lstStyle/>
                    <a:p>
                      <a:pPr algn="ctr" fontAlgn="ctr"/>
                      <a:endParaRPr lang="en-US" sz="1200" b="0" i="0" u="none" strike="noStrike" dirty="0">
                        <a:effectLst/>
                        <a:latin typeface="Times New Roman"/>
                      </a:endParaRP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vMerge="1">
                  <a:txBody>
                    <a:bodyPr/>
                    <a:lstStyle/>
                    <a:p>
                      <a:endParaRPr lang="en-US"/>
                    </a:p>
                  </a:txBody>
                  <a:tcPr/>
                </a:tc>
              </a:tr>
              <a:tr h="255246">
                <a:tc>
                  <a:txBody>
                    <a:bodyPr/>
                    <a:lstStyle/>
                    <a:p>
                      <a:pPr algn="ctr" fontAlgn="ctr"/>
                      <a:r>
                        <a:rPr lang="en-US" sz="1200" b="0" i="0" u="none" strike="noStrike">
                          <a:effectLst/>
                          <a:latin typeface="Times New Roman"/>
                        </a:rPr>
                        <a:t>15:00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0:20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1" i="0" u="none" strike="noStrike" dirty="0">
                          <a:effectLst/>
                          <a:latin typeface="Times New Roman"/>
                        </a:rPr>
                        <a:t>Afternoon Break</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pPr algn="l" fontAlgn="b"/>
                      <a:endParaRPr lang="en-US" sz="1200" b="0" i="0" u="none" strike="noStrike">
                        <a:effectLst/>
                        <a:latin typeface="Times"/>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effectLst/>
                          <a:latin typeface="Times"/>
                        </a:rPr>
                        <a:t> </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3921">
                <a:tc>
                  <a:txBody>
                    <a:bodyPr/>
                    <a:lstStyle/>
                    <a:p>
                      <a:pPr algn="ctr" fontAlgn="ctr"/>
                      <a:r>
                        <a:rPr lang="en-US" sz="1200" b="0" i="0" u="none" strike="noStrike">
                          <a:effectLst/>
                          <a:latin typeface="Times New Roman"/>
                        </a:rPr>
                        <a:t>15:20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1:40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r>
                        <a:rPr lang="en-US" sz="1200" b="0" i="0" u="none" strike="noStrike" dirty="0" err="1">
                          <a:effectLst/>
                          <a:latin typeface="Times New Roman"/>
                        </a:rPr>
                        <a:t>DySPAN</a:t>
                      </a:r>
                      <a:r>
                        <a:rPr lang="en-US" sz="1200" b="0" i="0" u="none" strike="noStrike" dirty="0">
                          <a:effectLst/>
                          <a:latin typeface="Times New Roman"/>
                        </a:rPr>
                        <a:t>-SC Plenary  (Rm 3006)</a:t>
                      </a:r>
                      <a:br>
                        <a:rPr lang="en-US" sz="1200" b="0" i="0" u="none" strike="noStrike" dirty="0">
                          <a:effectLst/>
                          <a:latin typeface="Times New Roman"/>
                        </a:rPr>
                      </a:br>
                      <a:r>
                        <a:rPr lang="en-US" sz="1200" b="0" i="0" u="none" strike="noStrike" dirty="0">
                          <a:effectLst/>
                          <a:latin typeface="Times New Roman"/>
                        </a:rPr>
                        <a:t>Report from </a:t>
                      </a:r>
                      <a:r>
                        <a:rPr lang="en-US" sz="1200" b="0" i="0" u="none" strike="noStrike" dirty="0" err="1">
                          <a:effectLst/>
                          <a:latin typeface="Times New Roman"/>
                        </a:rPr>
                        <a:t>DySPAN</a:t>
                      </a:r>
                      <a:r>
                        <a:rPr lang="en-US" sz="1200" b="0" i="0" u="none" strike="noStrike" dirty="0">
                          <a:effectLst/>
                          <a:latin typeface="Times New Roman"/>
                        </a:rPr>
                        <a:t>-SC officers</a:t>
                      </a:r>
                      <a:br>
                        <a:rPr lang="en-US" sz="1200" b="0" i="0" u="none" strike="noStrike" dirty="0">
                          <a:effectLst/>
                          <a:latin typeface="Times New Roman"/>
                        </a:rPr>
                      </a:br>
                      <a:r>
                        <a:rPr lang="en-US" sz="1200" b="0" i="0" u="none" strike="noStrike" dirty="0">
                          <a:effectLst/>
                          <a:latin typeface="Times New Roman"/>
                        </a:rPr>
                        <a:t>Closing Reports from 1900.1, 1900.5, 1900.6, 1900.7 WGs </a:t>
                      </a:r>
                      <a:br>
                        <a:rPr lang="en-US" sz="1200" b="0" i="0" u="none" strike="noStrike" dirty="0">
                          <a:effectLst/>
                          <a:latin typeface="Times New Roman"/>
                        </a:rPr>
                      </a:br>
                      <a:r>
                        <a:rPr lang="en-US" sz="1200" b="0" i="0" u="none" strike="noStrike" dirty="0">
                          <a:effectLst/>
                          <a:latin typeface="Times New Roman"/>
                        </a:rPr>
                        <a:t>Administrative items</a:t>
                      </a:r>
                      <a:br>
                        <a:rPr lang="en-US" sz="1200" b="0" i="0" u="none" strike="noStrike" dirty="0">
                          <a:effectLst/>
                          <a:latin typeface="Times New Roman"/>
                        </a:rPr>
                      </a:br>
                      <a:r>
                        <a:rPr lang="en-US" sz="1200" b="0" i="0" u="none" strike="noStrike" dirty="0" err="1">
                          <a:effectLst/>
                          <a:latin typeface="Times New Roman"/>
                        </a:rPr>
                        <a:t>AoB</a:t>
                      </a:r>
                      <a:endParaRPr lang="en-US" sz="1200" b="0" i="0" u="none" strike="noStrike" dirty="0">
                        <a:effectLst/>
                        <a:latin typeface="Times New Roman"/>
                      </a:endParaRP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55246">
                <a:tc>
                  <a:txBody>
                    <a:bodyPr/>
                    <a:lstStyle/>
                    <a:p>
                      <a:pPr algn="ctr" fontAlgn="ctr"/>
                      <a:r>
                        <a:rPr lang="en-US" sz="1200" b="0" i="0" u="none" strike="noStrike">
                          <a:effectLst/>
                          <a:latin typeface="Times New Roman"/>
                        </a:rPr>
                        <a:t>17:00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 </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dirty="0">
                          <a:effectLst/>
                          <a:latin typeface="Times"/>
                        </a:rPr>
                        <a:t>Recess</a:t>
                      </a:r>
                    </a:p>
                  </a:txBody>
                  <a:tcPr marL="9525" marR="9525" marT="952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200" b="1" i="0" u="none" strike="noStrike" dirty="0">
                          <a:effectLst/>
                          <a:latin typeface="Times"/>
                        </a:rPr>
                        <a:t> </a:t>
                      </a:r>
                    </a:p>
                  </a:txBody>
                  <a:tcPr marL="9525" marR="9525" marT="952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685800" y="115888"/>
            <a:ext cx="7772400" cy="417512"/>
          </a:xfrm>
        </p:spPr>
        <p:txBody>
          <a:bodyPr/>
          <a:lstStyle/>
          <a:p>
            <a:r>
              <a:rPr dirty="0" smtClean="0"/>
              <a:t> Draft </a:t>
            </a:r>
            <a:r>
              <a:rPr dirty="0" err="1" smtClean="0"/>
              <a:t>Administrivia</a:t>
            </a:r>
            <a:endParaRPr dirty="0" smtClean="0"/>
          </a:p>
        </p:txBody>
      </p:sp>
      <p:sp>
        <p:nvSpPr>
          <p:cNvPr id="7171" name="Text Box 5040"/>
          <p:cNvSpPr txBox="1">
            <a:spLocks noChangeArrowheads="1"/>
          </p:cNvSpPr>
          <p:nvPr/>
        </p:nvSpPr>
        <p:spPr bwMode="auto">
          <a:xfrm>
            <a:off x="358776" y="990600"/>
            <a:ext cx="83820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314450" indent="-40005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 (</a:t>
            </a:r>
            <a:r>
              <a:rPr lang="en-US" dirty="0" smtClean="0">
                <a:latin typeface="Times New Roman" pitchFamily="18" charset="0"/>
              </a:rPr>
              <a:t>5-15-0017-00, 5-15-0021-00</a:t>
            </a:r>
            <a:r>
              <a:rPr lang="en-US" dirty="0">
                <a:latin typeface="Times New Roman" pitchFamily="18" charset="0"/>
              </a:rPr>
              <a:t>, 5-15-0022-00</a:t>
            </a:r>
            <a:r>
              <a:rPr lang="en-US" dirty="0" smtClean="0">
                <a:latin typeface="Times New Roman" pitchFamily="18" charset="0"/>
              </a:rPr>
              <a:t>)</a:t>
            </a:r>
          </a:p>
          <a:p>
            <a:pPr lvl="2">
              <a:buFont typeface="Calibri" pitchFamily="34" charset="0"/>
              <a:buAutoNum type="alphaLcPeriod"/>
            </a:pPr>
            <a:r>
              <a:rPr lang="en-US" dirty="0" smtClean="0">
                <a:latin typeface="Times New Roman" pitchFamily="18" charset="0"/>
              </a:rPr>
              <a:t>Motion:  Darcy</a:t>
            </a:r>
          </a:p>
          <a:p>
            <a:pPr lvl="2">
              <a:buFont typeface="Calibri" pitchFamily="34" charset="0"/>
              <a:buAutoNum type="alphaLcPeriod"/>
            </a:pPr>
            <a:r>
              <a:rPr lang="en-US" dirty="0" smtClean="0">
                <a:latin typeface="Times New Roman" pitchFamily="18" charset="0"/>
              </a:rPr>
              <a:t>2</a:t>
            </a:r>
            <a:r>
              <a:rPr lang="en-US" baseline="30000" dirty="0" smtClean="0">
                <a:latin typeface="Times New Roman" pitchFamily="18" charset="0"/>
              </a:rPr>
              <a:t>nd</a:t>
            </a:r>
            <a:r>
              <a:rPr lang="en-US" dirty="0" smtClean="0">
                <a:latin typeface="Times New Roman" pitchFamily="18" charset="0"/>
              </a:rPr>
              <a:t> John</a:t>
            </a:r>
          </a:p>
          <a:p>
            <a:pPr lvl="1">
              <a:buFont typeface="Calibri" pitchFamily="34" charset="0"/>
              <a:buAutoNum type="alphaLcPeriod"/>
            </a:pPr>
            <a:r>
              <a:rPr lang="en-US" dirty="0" smtClean="0">
                <a:latin typeface="Times New Roman" pitchFamily="18" charset="0"/>
              </a:rPr>
              <a:t>Authorize the 1900.5 Chair to submit a PAR Extension request for 1900.5.1 based on the 1900.5.1 summary material present in 5-15-0019-03</a:t>
            </a:r>
          </a:p>
          <a:p>
            <a:pPr lvl="2">
              <a:buFont typeface="Calibri" pitchFamily="34" charset="0"/>
              <a:buAutoNum type="alphaLcPeriod"/>
            </a:pPr>
            <a:r>
              <a:rPr lang="en-US" dirty="0" smtClean="0">
                <a:latin typeface="Times New Roman" pitchFamily="18" charset="0"/>
              </a:rPr>
              <a:t>Motion:  Carlos</a:t>
            </a:r>
          </a:p>
          <a:p>
            <a:pPr lvl="2">
              <a:buFont typeface="Calibri" pitchFamily="34" charset="0"/>
              <a:buAutoNum type="alphaLcPeriod"/>
            </a:pPr>
            <a:r>
              <a:rPr lang="en-US" dirty="0" smtClean="0">
                <a:latin typeface="Times New Roman" pitchFamily="18" charset="0"/>
              </a:rPr>
              <a:t>2</a:t>
            </a:r>
            <a:r>
              <a:rPr lang="en-US" baseline="30000" dirty="0" smtClean="0">
                <a:latin typeface="Times New Roman" pitchFamily="18" charset="0"/>
              </a:rPr>
              <a:t>nd</a:t>
            </a:r>
            <a:r>
              <a:rPr lang="en-US" dirty="0" smtClean="0">
                <a:latin typeface="Times New Roman" pitchFamily="18" charset="0"/>
              </a:rPr>
              <a:t> </a:t>
            </a:r>
            <a:r>
              <a:rPr lang="en-US" dirty="0" err="1" smtClean="0">
                <a:latin typeface="Times New Roman" pitchFamily="18" charset="0"/>
              </a:rPr>
              <a:t>Reinhard</a:t>
            </a:r>
            <a:endParaRPr lang="en-US" dirty="0" smtClean="0">
              <a:latin typeface="Times New Roman" pitchFamily="18" charset="0"/>
            </a:endParaRPr>
          </a:p>
          <a:p>
            <a:pPr lvl="1">
              <a:buFont typeface="Calibri" pitchFamily="34" charset="0"/>
              <a:buAutoNum type="alphaLcPeriod"/>
            </a:pPr>
            <a:r>
              <a:rPr lang="en-US" dirty="0">
                <a:latin typeface="Times New Roman" pitchFamily="18" charset="0"/>
              </a:rPr>
              <a:t>AOB</a:t>
            </a:r>
          </a:p>
          <a:p>
            <a:pPr lvl="2">
              <a:buFont typeface="Calibri" pitchFamily="34" charset="0"/>
              <a:buAutoNum type="alphaLcPeriod"/>
            </a:pPr>
            <a:r>
              <a:rPr lang="en-US" dirty="0" smtClean="0">
                <a:latin typeface="Times New Roman" pitchFamily="18" charset="0"/>
              </a:rPr>
              <a:t>Conference paper for CSCN</a:t>
            </a:r>
          </a:p>
          <a:p>
            <a:pPr lvl="2">
              <a:buFont typeface="Calibri" pitchFamily="34" charset="0"/>
              <a:buAutoNum type="alphaLcPeriod"/>
            </a:pPr>
            <a:r>
              <a:rPr lang="en-US" dirty="0" smtClean="0">
                <a:latin typeface="Times New Roman" pitchFamily="18" charset="0"/>
              </a:rPr>
              <a:t>MOU with </a:t>
            </a:r>
            <a:r>
              <a:rPr lang="en-US" dirty="0" err="1" smtClean="0">
                <a:latin typeface="Times New Roman" pitchFamily="18" charset="0"/>
              </a:rPr>
              <a:t>WInnF</a:t>
            </a:r>
            <a:endParaRPr lang="en-US" dirty="0" smtClean="0">
              <a:latin typeface="Times New Roman" pitchFamily="18" charset="0"/>
            </a:endParaRPr>
          </a:p>
        </p:txBody>
      </p:sp>
      <p:sp>
        <p:nvSpPr>
          <p:cNvPr id="7172"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61A2735E-8837-4C49-8FB1-0B0F853C80D5}" type="datetime1">
              <a:rPr lang="en-US" smtClean="0"/>
              <a:t>3/26/2015</a:t>
            </a:fld>
            <a:endParaRPr lang="en-US"/>
          </a:p>
        </p:txBody>
      </p:sp>
      <p:sp>
        <p:nvSpPr>
          <p:cNvPr id="3" name="Footer Placeholder 2"/>
          <p:cNvSpPr>
            <a:spLocks noGrp="1"/>
          </p:cNvSpPr>
          <p:nvPr>
            <p:ph type="ftr" sz="quarter" idx="11"/>
          </p:nvPr>
        </p:nvSpPr>
        <p:spPr/>
        <p:txBody>
          <a:bodyPr/>
          <a:lstStyle/>
          <a:p>
            <a:pPr>
              <a:defRPr/>
            </a:pPr>
            <a:r>
              <a:rPr lang="en-US" smtClean="0"/>
              <a:t>Doc #: 5-15-0019-03-agen</a:t>
            </a:r>
            <a:endParaRPr lang="en-US" dirty="0"/>
          </a:p>
        </p:txBody>
      </p:sp>
      <p:sp>
        <p:nvSpPr>
          <p:cNvPr id="4" name="Slide Number Placeholder 3"/>
          <p:cNvSpPr>
            <a:spLocks noGrp="1"/>
          </p:cNvSpPr>
          <p:nvPr>
            <p:ph type="sldNum" sz="quarter" idx="12"/>
          </p:nvPr>
        </p:nvSpPr>
        <p:spPr/>
        <p:txBody>
          <a:bodyPr/>
          <a:lstStyle/>
          <a:p>
            <a:pPr>
              <a:defRPr/>
            </a:pPr>
            <a:fld id="{4A8188F7-A55A-4BA9-964A-27B03696A3DD}" type="slidenum">
              <a:rPr lang="en-US" smtClean="0"/>
              <a:pPr>
                <a:defRPr/>
              </a:pPr>
              <a:t>12</a:t>
            </a:fld>
            <a:endParaRPr lang="en-US"/>
          </a:p>
        </p:txBody>
      </p:sp>
    </p:spTree>
    <p:extLst>
      <p:ext uri="{BB962C8B-B14F-4D97-AF65-F5344CB8AC3E}">
        <p14:creationId xmlns:p14="http://schemas.microsoft.com/office/powerpoint/2010/main" val="1575999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1900.5.1 PAR Extension Material</a:t>
            </a:r>
            <a:endParaRPr lang="en-US" dirty="0"/>
          </a:p>
        </p:txBody>
      </p:sp>
      <p:sp>
        <p:nvSpPr>
          <p:cNvPr id="6" name="Subtitle 5"/>
          <p:cNvSpPr>
            <a:spLocks noGrp="1"/>
          </p:cNvSpPr>
          <p:nvPr>
            <p:ph type="subTitle" idx="1"/>
          </p:nvPr>
        </p:nvSpPr>
        <p:spPr/>
        <p:txBody>
          <a:bodyPr/>
          <a:lstStyle/>
          <a:p>
            <a:endParaRPr lang="en-US"/>
          </a:p>
        </p:txBody>
      </p:sp>
      <p:sp>
        <p:nvSpPr>
          <p:cNvPr id="2" name="Date Placeholder 1"/>
          <p:cNvSpPr>
            <a:spLocks noGrp="1"/>
          </p:cNvSpPr>
          <p:nvPr>
            <p:ph type="dt" sz="half" idx="10"/>
          </p:nvPr>
        </p:nvSpPr>
        <p:spPr/>
        <p:txBody>
          <a:bodyPr/>
          <a:lstStyle/>
          <a:p>
            <a:pPr>
              <a:defRPr/>
            </a:pPr>
            <a:fld id="{0F6000DD-A640-48E6-8074-2BA39F00BA1D}" type="datetime1">
              <a:rPr lang="en-US" smtClean="0"/>
              <a:t>3/26/2015</a:t>
            </a:fld>
            <a:endParaRPr lang="en-US"/>
          </a:p>
        </p:txBody>
      </p:sp>
      <p:sp>
        <p:nvSpPr>
          <p:cNvPr id="3" name="Footer Placeholder 2"/>
          <p:cNvSpPr>
            <a:spLocks noGrp="1"/>
          </p:cNvSpPr>
          <p:nvPr>
            <p:ph type="ftr" sz="quarter" idx="11"/>
          </p:nvPr>
        </p:nvSpPr>
        <p:spPr/>
        <p:txBody>
          <a:bodyPr/>
          <a:lstStyle/>
          <a:p>
            <a:pPr>
              <a:defRPr/>
            </a:pPr>
            <a:r>
              <a:rPr lang="en-US" smtClean="0"/>
              <a:t>Doc #: 5-15-0019-03-agen</a:t>
            </a:r>
            <a:endParaRPr lang="en-US"/>
          </a:p>
        </p:txBody>
      </p:sp>
      <p:sp>
        <p:nvSpPr>
          <p:cNvPr id="4" name="Slide Number Placeholder 3"/>
          <p:cNvSpPr>
            <a:spLocks noGrp="1"/>
          </p:cNvSpPr>
          <p:nvPr>
            <p:ph type="sldNum" sz="quarter" idx="12"/>
          </p:nvPr>
        </p:nvSpPr>
        <p:spPr/>
        <p:txBody>
          <a:bodyPr/>
          <a:lstStyle/>
          <a:p>
            <a:pPr>
              <a:defRPr/>
            </a:pPr>
            <a:fld id="{5B2F1742-DE85-41F0-BA9C-37E365EB4FFE}" type="slidenum">
              <a:rPr lang="en-US" smtClean="0"/>
              <a:pPr>
                <a:defRPr/>
              </a:pPr>
              <a:t>13</a:t>
            </a:fld>
            <a:endParaRPr lang="en-US"/>
          </a:p>
        </p:txBody>
      </p:sp>
    </p:spTree>
    <p:extLst>
      <p:ext uri="{BB962C8B-B14F-4D97-AF65-F5344CB8AC3E}">
        <p14:creationId xmlns:p14="http://schemas.microsoft.com/office/powerpoint/2010/main" val="2290954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7463"/>
            <a:ext cx="8229600" cy="1143000"/>
          </a:xfrm>
        </p:spPr>
        <p:txBody>
          <a:bodyPr/>
          <a:lstStyle/>
          <a:p>
            <a:r>
              <a:rPr smtClean="0"/>
              <a:t>Working Schedule for 1900.5.1</a:t>
            </a:r>
          </a:p>
        </p:txBody>
      </p:sp>
      <p:sp>
        <p:nvSpPr>
          <p:cNvPr id="16387" name="Content Placeholder 2"/>
          <p:cNvSpPr>
            <a:spLocks noGrp="1"/>
          </p:cNvSpPr>
          <p:nvPr>
            <p:ph idx="1"/>
          </p:nvPr>
        </p:nvSpPr>
        <p:spPr>
          <a:xfrm>
            <a:off x="381000" y="1447800"/>
            <a:ext cx="8229600" cy="4525963"/>
          </a:xfrm>
        </p:spPr>
        <p:txBody>
          <a:bodyPr/>
          <a:lstStyle/>
          <a:p>
            <a:r>
              <a:rPr sz="1400" dirty="0" smtClean="0"/>
              <a:t>Complete Draft for Clause 4					7/15</a:t>
            </a:r>
          </a:p>
          <a:p>
            <a:r>
              <a:rPr sz="1400" dirty="0" smtClean="0"/>
              <a:t>Complete Draft for Clause 5					10/15</a:t>
            </a:r>
          </a:p>
          <a:p>
            <a:r>
              <a:rPr sz="1400" dirty="0" smtClean="0"/>
              <a:t>Complete Draft for Clause 6					1/16</a:t>
            </a:r>
          </a:p>
          <a:p>
            <a:r>
              <a:rPr sz="1400" dirty="0" smtClean="0"/>
              <a:t>Complete Draft for Clause 7					3/16</a:t>
            </a:r>
          </a:p>
          <a:p>
            <a:r>
              <a:rPr sz="1400" dirty="0" smtClean="0"/>
              <a:t>Annex A						6/16</a:t>
            </a:r>
          </a:p>
          <a:p>
            <a:r>
              <a:rPr sz="1400" dirty="0" smtClean="0"/>
              <a:t>First WG Ballot						6/16</a:t>
            </a:r>
          </a:p>
          <a:p>
            <a:r>
              <a:rPr sz="1400" dirty="0" smtClean="0"/>
              <a:t>WG </a:t>
            </a:r>
            <a:r>
              <a:rPr sz="1400" dirty="0" err="1" smtClean="0"/>
              <a:t>Recirc</a:t>
            </a:r>
            <a:r>
              <a:rPr sz="1400" dirty="0" smtClean="0"/>
              <a:t>						8/16</a:t>
            </a:r>
          </a:p>
          <a:p>
            <a:r>
              <a:rPr sz="1400" dirty="0" smtClean="0"/>
              <a:t>WG </a:t>
            </a:r>
            <a:r>
              <a:rPr sz="1400" dirty="0" err="1" smtClean="0"/>
              <a:t>Recirc</a:t>
            </a:r>
            <a:r>
              <a:rPr sz="1400" dirty="0" smtClean="0"/>
              <a:t> 2						10/16</a:t>
            </a:r>
          </a:p>
          <a:p>
            <a:r>
              <a:rPr sz="1400" dirty="0" smtClean="0"/>
              <a:t>Sponsor Ballot						1/17</a:t>
            </a:r>
          </a:p>
          <a:p>
            <a:r>
              <a:rPr sz="1400" dirty="0" smtClean="0"/>
              <a:t>Sponsor </a:t>
            </a:r>
            <a:r>
              <a:rPr sz="1400" dirty="0" err="1" smtClean="0"/>
              <a:t>Recirc</a:t>
            </a:r>
            <a:r>
              <a:rPr sz="1400" dirty="0" smtClean="0"/>
              <a:t>						3/17</a:t>
            </a:r>
          </a:p>
          <a:p>
            <a:r>
              <a:rPr sz="1400" dirty="0" smtClean="0"/>
              <a:t>Sponsor </a:t>
            </a:r>
            <a:r>
              <a:rPr sz="1400" dirty="0" err="1" smtClean="0"/>
              <a:t>Recirc</a:t>
            </a:r>
            <a:r>
              <a:rPr sz="1400" dirty="0" smtClean="0"/>
              <a:t> 2						5/17</a:t>
            </a:r>
          </a:p>
          <a:p>
            <a:r>
              <a:rPr sz="1400" dirty="0" smtClean="0"/>
              <a:t>Submit to REVCOM						6/17</a:t>
            </a:r>
          </a:p>
          <a:p>
            <a:endParaRPr sz="1400" dirty="0" smtClean="0"/>
          </a:p>
          <a:p>
            <a:endParaRPr sz="1400" dirty="0" smtClean="0"/>
          </a:p>
        </p:txBody>
      </p:sp>
      <p:sp>
        <p:nvSpPr>
          <p:cNvPr id="4" name="Date Placeholder 3"/>
          <p:cNvSpPr>
            <a:spLocks noGrp="1"/>
          </p:cNvSpPr>
          <p:nvPr>
            <p:ph type="dt" sz="quarter" idx="10"/>
          </p:nvPr>
        </p:nvSpPr>
        <p:spPr/>
        <p:txBody>
          <a:bodyPr/>
          <a:lstStyle/>
          <a:p>
            <a:pPr>
              <a:defRPr/>
            </a:pPr>
            <a:fld id="{0507EC0E-B586-440D-ADEE-53C37E4E49B3}" type="datetime1">
              <a:rPr lang="en-US" smtClean="0"/>
              <a:t>3/26/2015</a:t>
            </a:fld>
            <a:endParaRPr lang="en-US"/>
          </a:p>
        </p:txBody>
      </p:sp>
      <p:sp>
        <p:nvSpPr>
          <p:cNvPr id="5" name="Footer Placeholder 4"/>
          <p:cNvSpPr>
            <a:spLocks noGrp="1"/>
          </p:cNvSpPr>
          <p:nvPr>
            <p:ph type="ftr" sz="quarter" idx="11"/>
          </p:nvPr>
        </p:nvSpPr>
        <p:spPr/>
        <p:txBody>
          <a:bodyPr/>
          <a:lstStyle/>
          <a:p>
            <a:pPr>
              <a:defRPr/>
            </a:pPr>
            <a:r>
              <a:rPr lang="en-US" smtClean="0"/>
              <a:t>Doc #: 5-15-0019-03-agen</a:t>
            </a:r>
            <a:endParaRPr lang="en-US"/>
          </a:p>
        </p:txBody>
      </p:sp>
      <p:sp>
        <p:nvSpPr>
          <p:cNvPr id="6" name="Slide Number Placeholder 5"/>
          <p:cNvSpPr>
            <a:spLocks noGrp="1"/>
          </p:cNvSpPr>
          <p:nvPr>
            <p:ph type="sldNum" sz="quarter" idx="12"/>
          </p:nvPr>
        </p:nvSpPr>
        <p:spPr/>
        <p:txBody>
          <a:bodyPr/>
          <a:lstStyle/>
          <a:p>
            <a:pPr>
              <a:defRPr/>
            </a:pPr>
            <a:fld id="{B146193B-2D14-4BBE-ADAD-746A37475307}" type="slidenum">
              <a:rPr lang="en-US" smtClean="0"/>
              <a:pPr>
                <a:defRPr/>
              </a:pPr>
              <a:t>14</a:t>
            </a:fld>
            <a:endParaRPr lang="en-US"/>
          </a:p>
        </p:txBody>
      </p:sp>
    </p:spTree>
    <p:extLst>
      <p:ext uri="{BB962C8B-B14F-4D97-AF65-F5344CB8AC3E}">
        <p14:creationId xmlns:p14="http://schemas.microsoft.com/office/powerpoint/2010/main" val="2283909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Title 1"/>
          <p:cNvSpPr>
            <a:spLocks noGrp="1"/>
          </p:cNvSpPr>
          <p:nvPr>
            <p:ph type="title"/>
          </p:nvPr>
        </p:nvSpPr>
        <p:spPr/>
        <p:txBody>
          <a:bodyPr/>
          <a:lstStyle/>
          <a:p>
            <a:r>
              <a:rPr smtClean="0"/>
              <a:t>PAR Extension Questions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07174387"/>
              </p:ext>
            </p:extLst>
          </p:nvPr>
        </p:nvGraphicFramePr>
        <p:xfrm>
          <a:off x="228600" y="1066800"/>
          <a:ext cx="8839200" cy="5331181"/>
        </p:xfrm>
        <a:graphic>
          <a:graphicData uri="http://schemas.openxmlformats.org/drawingml/2006/table">
            <a:tbl>
              <a:tblPr/>
              <a:tblGrid>
                <a:gridCol w="4419600"/>
                <a:gridCol w="4419600"/>
              </a:tblGrid>
              <a:tr h="170052">
                <a:tc gridSpan="2">
                  <a:txBody>
                    <a:bodyPr/>
                    <a:lstStyle/>
                    <a:p>
                      <a:pPr marL="0" marR="0" algn="ctr">
                        <a:spcBef>
                          <a:spcPts val="0"/>
                        </a:spcBef>
                        <a:spcAft>
                          <a:spcPts val="0"/>
                        </a:spcAft>
                      </a:pPr>
                      <a:r>
                        <a:rPr lang="en-US" sz="900" b="1" dirty="0">
                          <a:effectLst/>
                        </a:rPr>
                        <a:t>P1900.5.1</a:t>
                      </a:r>
                    </a:p>
                  </a:txBody>
                  <a:tcPr marL="39322" marR="39322" marT="4915" marB="23591" anchor="ctr">
                    <a:lnL>
                      <a:noFill/>
                    </a:lnL>
                    <a:lnR>
                      <a:noFill/>
                    </a:lnR>
                    <a:lnT>
                      <a:noFill/>
                    </a:lnT>
                    <a:lnB>
                      <a:noFill/>
                    </a:lnB>
                  </a:tcPr>
                </a:tc>
                <a:tc hMerge="1">
                  <a:txBody>
                    <a:bodyPr/>
                    <a:lstStyle/>
                    <a:p>
                      <a:endParaRPr lang="en-US"/>
                    </a:p>
                  </a:txBody>
                  <a:tcPr/>
                </a:tc>
              </a:tr>
              <a:tr h="668148">
                <a:tc>
                  <a:txBody>
                    <a:bodyPr/>
                    <a:lstStyle/>
                    <a:p>
                      <a:pPr marL="0" marR="0" algn="l">
                        <a:spcBef>
                          <a:spcPts val="0"/>
                        </a:spcBef>
                        <a:spcAft>
                          <a:spcPts val="0"/>
                        </a:spcAft>
                      </a:pPr>
                      <a:r>
                        <a:rPr lang="en-US" sz="1200" b="1" dirty="0">
                          <a:effectLst/>
                        </a:rPr>
                        <a:t>1. Number of years that the extension is being requested</a:t>
                      </a:r>
                      <a:r>
                        <a:rPr lang="en-US" sz="1200" b="1" dirty="0" smtClean="0">
                          <a:effectLst/>
                        </a:rPr>
                        <a:t>:  </a:t>
                      </a:r>
                      <a:r>
                        <a:rPr lang="en-US" sz="1200" b="0" dirty="0" smtClean="0">
                          <a:effectLst/>
                        </a:rPr>
                        <a:t>2 years</a:t>
                      </a:r>
                      <a:endParaRPr lang="en-US" sz="1200" b="0" dirty="0">
                        <a:effectLst/>
                      </a:endParaRP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fontAlgn="t">
                        <a:spcBef>
                          <a:spcPts val="0"/>
                        </a:spcBef>
                        <a:spcAft>
                          <a:spcPts val="0"/>
                        </a:spcAft>
                      </a:pPr>
                      <a:r>
                        <a:rPr lang="en-US" sz="900" dirty="0">
                          <a:effectLst/>
                        </a:rPr>
                        <a:t>NOTE: The average extension request is for one or two years. </a:t>
                      </a:r>
                      <a:r>
                        <a:rPr lang="en-US" sz="900" dirty="0" err="1">
                          <a:effectLst/>
                        </a:rPr>
                        <a:t>NesCom</a:t>
                      </a:r>
                      <a:r>
                        <a:rPr lang="en-US" sz="900" dirty="0">
                          <a:effectLst/>
                        </a:rPr>
                        <a:t> will consider requests for extensions of three or four years on an exceptional basis. Such requests must be supported with sufficient detail on planned actions and activity dates to provide reasonable confidence that the project can be completed within the extended time.</a:t>
                      </a: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76200">
                <a:tc gridSpan="2">
                  <a:txBody>
                    <a:bodyPr/>
                    <a:lstStyle/>
                    <a:p>
                      <a:pPr marL="0" marR="0" algn="l">
                        <a:spcBef>
                          <a:spcPts val="0"/>
                        </a:spcBef>
                        <a:spcAft>
                          <a:spcPts val="0"/>
                        </a:spcAft>
                      </a:pPr>
                      <a:endParaRPr lang="en-US" sz="1200" b="1" dirty="0">
                        <a:effectLst/>
                      </a:endParaRPr>
                    </a:p>
                  </a:txBody>
                  <a:tcPr marL="39322" marR="39322" marT="4915" marB="23591" anchor="ctr">
                    <a:lnL>
                      <a:noFill/>
                    </a:lnL>
                    <a:lnR>
                      <a:noFill/>
                    </a:lnR>
                    <a:lnT>
                      <a:noFill/>
                    </a:lnT>
                    <a:lnB>
                      <a:noFill/>
                    </a:lnB>
                  </a:tcPr>
                </a:tc>
                <a:tc hMerge="1">
                  <a:txBody>
                    <a:bodyPr/>
                    <a:lstStyle/>
                    <a:p>
                      <a:endParaRPr lang="en-US"/>
                    </a:p>
                  </a:txBody>
                  <a:tcPr/>
                </a:tc>
              </a:tr>
              <a:tr h="1125748">
                <a:tc>
                  <a:txBody>
                    <a:bodyPr/>
                    <a:lstStyle/>
                    <a:p>
                      <a:pPr marL="0" marR="0" algn="l">
                        <a:spcBef>
                          <a:spcPts val="0"/>
                        </a:spcBef>
                        <a:spcAft>
                          <a:spcPts val="0"/>
                        </a:spcAft>
                      </a:pPr>
                      <a:r>
                        <a:rPr lang="en-US" sz="1200" b="1" dirty="0">
                          <a:effectLst/>
                        </a:rPr>
                        <a:t>2. Why an Extension is Required</a:t>
                      </a:r>
                      <a:r>
                        <a:rPr lang="en-US" sz="1200" b="1" dirty="0" smtClean="0">
                          <a:effectLst/>
                        </a:rPr>
                        <a:t>:  </a:t>
                      </a:r>
                      <a:r>
                        <a:rPr lang="en-US" sz="1050" b="0" i="1" dirty="0" smtClean="0">
                          <a:effectLst/>
                        </a:rPr>
                        <a:t>A partial draft</a:t>
                      </a:r>
                      <a:r>
                        <a:rPr lang="en-US" sz="1050" b="0" i="1" baseline="0" dirty="0" smtClean="0">
                          <a:effectLst/>
                        </a:rPr>
                        <a:t> has been completed and a development plan for the standard is provided in 5-15-0019-03.  The work required to realize the scope of the project is larger than initially realized.   The WG has taken steps to minimize the additional work required by identifying other standards  and specifications to incorporate by reference.  We now believe 2 additional years is sufficient to complete the project.</a:t>
                      </a:r>
                      <a:endParaRPr lang="en-US" sz="1200" b="0" i="1" dirty="0">
                        <a:effectLst/>
                      </a:endParaRP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fontAlgn="t">
                        <a:spcBef>
                          <a:spcPts val="0"/>
                        </a:spcBef>
                        <a:spcAft>
                          <a:spcPts val="0"/>
                        </a:spcAft>
                      </a:pPr>
                      <a:r>
                        <a:rPr lang="en-US" sz="900" dirty="0">
                          <a:effectLst/>
                        </a:rPr>
                        <a:t>This should include a description of what the working group has accomplished and what remains to be accomplished, along with the reasons why the work was unable to be completed in the allotted time frame</a:t>
                      </a: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11380">
                <a:tc gridSpan="2">
                  <a:txBody>
                    <a:bodyPr/>
                    <a:lstStyle/>
                    <a:p>
                      <a:pPr marL="0" marR="0" algn="l">
                        <a:spcBef>
                          <a:spcPts val="0"/>
                        </a:spcBef>
                        <a:spcAft>
                          <a:spcPts val="0"/>
                        </a:spcAft>
                      </a:pPr>
                      <a:endParaRPr lang="en-US" sz="1200" b="1">
                        <a:effectLst/>
                      </a:endParaRPr>
                    </a:p>
                  </a:txBody>
                  <a:tcPr marL="39322" marR="39322" marT="4915" marB="23591" anchor="ctr">
                    <a:lnL>
                      <a:noFill/>
                    </a:lnL>
                    <a:lnR>
                      <a:noFill/>
                    </a:lnR>
                    <a:lnT>
                      <a:noFill/>
                    </a:lnT>
                    <a:lnB>
                      <a:noFill/>
                    </a:lnB>
                  </a:tcPr>
                </a:tc>
                <a:tc hMerge="1">
                  <a:txBody>
                    <a:bodyPr/>
                    <a:lstStyle/>
                    <a:p>
                      <a:endParaRPr lang="en-US"/>
                    </a:p>
                  </a:txBody>
                  <a:tcPr/>
                </a:tc>
              </a:tr>
              <a:tr h="211380">
                <a:tc>
                  <a:txBody>
                    <a:bodyPr/>
                    <a:lstStyle/>
                    <a:p>
                      <a:pPr marL="0" marR="0" algn="l">
                        <a:spcBef>
                          <a:spcPts val="0"/>
                        </a:spcBef>
                        <a:spcAft>
                          <a:spcPts val="0"/>
                        </a:spcAft>
                      </a:pPr>
                      <a:r>
                        <a:rPr lang="en-US" sz="1200" b="1" dirty="0">
                          <a:effectLst/>
                        </a:rPr>
                        <a:t>3.1. What date did you begin writing the first draft:</a:t>
                      </a: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dirty="0" smtClean="0">
                          <a:effectLst/>
                        </a:rPr>
                        <a:t>08/24/2013</a:t>
                      </a:r>
                      <a:endParaRPr lang="en-US" sz="900" dirty="0">
                        <a:effectLst/>
                      </a:endParaRP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28579">
                <a:tc>
                  <a:txBody>
                    <a:bodyPr/>
                    <a:lstStyle/>
                    <a:p>
                      <a:pPr marL="0" marR="0" algn="l">
                        <a:spcBef>
                          <a:spcPts val="0"/>
                        </a:spcBef>
                        <a:spcAft>
                          <a:spcPts val="0"/>
                        </a:spcAft>
                      </a:pPr>
                      <a:r>
                        <a:rPr lang="en-US" sz="1200" b="1">
                          <a:effectLst/>
                        </a:rPr>
                        <a:t>3.2. How many people are actively working on the project:</a:t>
                      </a: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dirty="0" smtClean="0">
                          <a:effectLst/>
                        </a:rPr>
                        <a:t>7</a:t>
                      </a:r>
                      <a:endParaRPr lang="en-US" sz="900" dirty="0">
                        <a:effectLst/>
                      </a:endParaRP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28579">
                <a:tc>
                  <a:txBody>
                    <a:bodyPr/>
                    <a:lstStyle/>
                    <a:p>
                      <a:pPr marL="0" marR="0" algn="l">
                        <a:spcBef>
                          <a:spcPts val="0"/>
                        </a:spcBef>
                        <a:spcAft>
                          <a:spcPts val="0"/>
                        </a:spcAft>
                      </a:pPr>
                      <a:r>
                        <a:rPr lang="en-US" sz="1200" b="1">
                          <a:effectLst/>
                        </a:rPr>
                        <a:t>3.3. How many times a year does the working group meet: </a:t>
                      </a:r>
                    </a:p>
                  </a:txBody>
                  <a:tcPr marL="39322" marR="39322" marT="4915" marB="23591" anchor="ctr">
                    <a:lnL>
                      <a:noFill/>
                    </a:lnL>
                    <a:lnR>
                      <a:noFill/>
                    </a:lnR>
                    <a:lnT>
                      <a:noFill/>
                    </a:lnT>
                    <a:lnB>
                      <a:noFill/>
                    </a:lnB>
                  </a:tcPr>
                </a:tc>
                <a:tc>
                  <a:txBody>
                    <a:bodyPr/>
                    <a:lstStyle/>
                    <a:p>
                      <a:pPr marL="0" marR="0" algn="ctr">
                        <a:spcBef>
                          <a:spcPts val="0"/>
                        </a:spcBef>
                        <a:spcAft>
                          <a:spcPts val="0"/>
                        </a:spcAft>
                      </a:pPr>
                      <a:endParaRPr lang="en-US" sz="900">
                        <a:effectLst/>
                      </a:endParaRPr>
                    </a:p>
                  </a:txBody>
                  <a:tcPr marL="39322" marR="39322" marT="4915" marB="23591" anchor="ctr">
                    <a:lnL>
                      <a:noFill/>
                    </a:lnL>
                    <a:lnR>
                      <a:noFill/>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11380">
                <a:tc>
                  <a:txBody>
                    <a:bodyPr/>
                    <a:lstStyle/>
                    <a:p>
                      <a:pPr marL="0" marR="0" algn="l">
                        <a:spcBef>
                          <a:spcPts val="0"/>
                        </a:spcBef>
                        <a:spcAft>
                          <a:spcPts val="0"/>
                        </a:spcAft>
                      </a:pPr>
                      <a:r>
                        <a:rPr lang="en-US" sz="1200" b="1">
                          <a:effectLst/>
                        </a:rPr>
                        <a:t>In person:</a:t>
                      </a: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dirty="0" smtClean="0">
                          <a:effectLst/>
                        </a:rPr>
                        <a:t>3</a:t>
                      </a:r>
                      <a:endParaRPr lang="en-US" sz="900" dirty="0">
                        <a:effectLst/>
                      </a:endParaRP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11380">
                <a:tc>
                  <a:txBody>
                    <a:bodyPr/>
                    <a:lstStyle/>
                    <a:p>
                      <a:pPr marL="0" marR="0" algn="l">
                        <a:spcBef>
                          <a:spcPts val="0"/>
                        </a:spcBef>
                        <a:spcAft>
                          <a:spcPts val="0"/>
                        </a:spcAft>
                      </a:pPr>
                      <a:r>
                        <a:rPr lang="en-US" sz="1200" b="1" dirty="0">
                          <a:effectLst/>
                        </a:rPr>
                        <a:t>Via teleconference:</a:t>
                      </a: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dirty="0" smtClean="0">
                          <a:effectLst/>
                        </a:rPr>
                        <a:t>12 + Ad </a:t>
                      </a:r>
                      <a:r>
                        <a:rPr lang="en-US" sz="900" dirty="0" err="1" smtClean="0">
                          <a:effectLst/>
                        </a:rPr>
                        <a:t>Hocs</a:t>
                      </a:r>
                      <a:endParaRPr lang="en-US" sz="900" dirty="0">
                        <a:effectLst/>
                      </a:endParaRP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420986">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3.4. How many times a year is a draft circulated to the working group via electronic means:</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smtClean="0">
                          <a:solidFill>
                            <a:schemeClr val="tx1"/>
                          </a:solidFill>
                          <a:effectLst/>
                          <a:latin typeface="+mn-lt"/>
                          <a:ea typeface="+mn-ea"/>
                          <a:cs typeface="+mn-cs"/>
                        </a:rPr>
                        <a:t>On average  4</a:t>
                      </a:r>
                      <a:endParaRPr lang="en-US" sz="900" kern="1200" dirty="0">
                        <a:solidFill>
                          <a:schemeClr val="tx1"/>
                        </a:solidFill>
                        <a:effectLst/>
                        <a:latin typeface="+mn-lt"/>
                        <a:ea typeface="+mn-ea"/>
                        <a:cs typeface="+mn-cs"/>
                      </a:endParaRP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38113">
                <a:tc>
                  <a:txBody>
                    <a:bodyPr/>
                    <a:lstStyle/>
                    <a:p>
                      <a:pPr marL="0" marR="0" algn="l" defTabSz="914400" rtl="0" eaLnBrk="1" latinLnBrk="0" hangingPunct="1">
                        <a:spcBef>
                          <a:spcPts val="0"/>
                        </a:spcBef>
                        <a:spcAft>
                          <a:spcPts val="0"/>
                        </a:spcAft>
                      </a:pPr>
                      <a:r>
                        <a:rPr lang="en-US" sz="1200" b="1" kern="1200">
                          <a:solidFill>
                            <a:schemeClr val="tx1"/>
                          </a:solidFill>
                          <a:effectLst/>
                          <a:latin typeface="+mn-lt"/>
                          <a:ea typeface="+mn-ea"/>
                          <a:cs typeface="+mn-cs"/>
                        </a:rPr>
                        <a:t>3.5. What percentage of the Draft is stable:</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smtClean="0">
                          <a:solidFill>
                            <a:schemeClr val="tx1"/>
                          </a:solidFill>
                          <a:effectLst/>
                          <a:latin typeface="+mn-lt"/>
                          <a:ea typeface="+mn-ea"/>
                          <a:cs typeface="+mn-cs"/>
                        </a:rPr>
                        <a:t>30%</a:t>
                      </a:r>
                      <a:endParaRPr lang="en-US" sz="900" kern="1200" dirty="0">
                        <a:solidFill>
                          <a:schemeClr val="tx1"/>
                        </a:solidFill>
                        <a:effectLst/>
                        <a:latin typeface="+mn-lt"/>
                        <a:ea typeface="+mn-ea"/>
                        <a:cs typeface="+mn-cs"/>
                      </a:endParaRP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420986">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3.6. How many significant work revisions has the Draft been through:</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smtClean="0">
                          <a:solidFill>
                            <a:schemeClr val="tx1"/>
                          </a:solidFill>
                          <a:effectLst/>
                          <a:latin typeface="+mn-lt"/>
                          <a:ea typeface="+mn-ea"/>
                          <a:cs typeface="+mn-cs"/>
                        </a:rPr>
                        <a:t>1</a:t>
                      </a:r>
                      <a:endParaRPr lang="en-US" sz="900" kern="1200" dirty="0">
                        <a:solidFill>
                          <a:schemeClr val="tx1"/>
                        </a:solidFill>
                        <a:effectLst/>
                        <a:latin typeface="+mn-lt"/>
                        <a:ea typeface="+mn-ea"/>
                        <a:cs typeface="+mn-cs"/>
                      </a:endParaRP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38113">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4. When will/did sponsor balloting begin:</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smtClean="0">
                          <a:solidFill>
                            <a:schemeClr val="tx1"/>
                          </a:solidFill>
                          <a:effectLst/>
                          <a:latin typeface="+mn-lt"/>
                          <a:ea typeface="+mn-ea"/>
                          <a:cs typeface="+mn-cs"/>
                        </a:rPr>
                        <a:t>1/2017 </a:t>
                      </a:r>
                      <a:endParaRPr lang="en-US" sz="900" kern="1200" dirty="0">
                        <a:solidFill>
                          <a:schemeClr val="tx1"/>
                        </a:solidFill>
                        <a:effectLst/>
                        <a:latin typeface="+mn-lt"/>
                        <a:ea typeface="+mn-ea"/>
                        <a:cs typeface="+mn-cs"/>
                      </a:endParaRP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38113">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When do you expect to submit the proposed standard to </a:t>
                      </a:r>
                      <a:r>
                        <a:rPr lang="en-US" sz="1200" b="1" kern="1200" dirty="0" err="1">
                          <a:solidFill>
                            <a:schemeClr val="tx1"/>
                          </a:solidFill>
                          <a:effectLst/>
                          <a:latin typeface="+mn-lt"/>
                          <a:ea typeface="+mn-ea"/>
                          <a:cs typeface="+mn-cs"/>
                        </a:rPr>
                        <a:t>RevCom</a:t>
                      </a:r>
                      <a:r>
                        <a:rPr lang="en-US" sz="1200" b="1" kern="1200" dirty="0">
                          <a:solidFill>
                            <a:schemeClr val="tx1"/>
                          </a:solidFill>
                          <a:effectLst/>
                          <a:latin typeface="+mn-lt"/>
                          <a:ea typeface="+mn-ea"/>
                          <a:cs typeface="+mn-cs"/>
                        </a:rPr>
                        <a:t>:</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smtClean="0">
                          <a:solidFill>
                            <a:schemeClr val="tx1"/>
                          </a:solidFill>
                          <a:effectLst/>
                          <a:latin typeface="+mn-lt"/>
                          <a:ea typeface="+mn-ea"/>
                          <a:cs typeface="+mn-cs"/>
                        </a:rPr>
                        <a:t>6/20 17</a:t>
                      </a:r>
                      <a:endParaRPr lang="en-US" sz="900" kern="1200" dirty="0">
                        <a:solidFill>
                          <a:schemeClr val="tx1"/>
                        </a:solidFill>
                        <a:effectLst/>
                        <a:latin typeface="+mn-lt"/>
                        <a:ea typeface="+mn-ea"/>
                        <a:cs typeface="+mn-cs"/>
                      </a:endParaRP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96790">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Has this document already been adopted by another source?:</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r>
                        <a:rPr lang="en-US" sz="900" kern="1200" dirty="0" smtClean="0">
                          <a:solidFill>
                            <a:schemeClr val="tx1"/>
                          </a:solidFill>
                          <a:effectLst/>
                          <a:latin typeface="+mn-lt"/>
                          <a:ea typeface="+mn-ea"/>
                          <a:cs typeface="+mn-cs"/>
                        </a:rPr>
                        <a:t>No.</a:t>
                      </a:r>
                      <a:endParaRPr lang="en-US" sz="900" kern="1200" dirty="0">
                        <a:solidFill>
                          <a:schemeClr val="tx1"/>
                        </a:solidFill>
                        <a:effectLst/>
                        <a:latin typeface="+mn-lt"/>
                        <a:ea typeface="+mn-ea"/>
                        <a:cs typeface="+mn-cs"/>
                      </a:endParaRPr>
                    </a:p>
                  </a:txBody>
                  <a:tcPr marT="45715" marB="45715">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bl>
          </a:graphicData>
        </a:graphic>
      </p:graphicFrame>
      <p:sp>
        <p:nvSpPr>
          <p:cNvPr id="4" name="Date Placeholder 3"/>
          <p:cNvSpPr>
            <a:spLocks noGrp="1"/>
          </p:cNvSpPr>
          <p:nvPr>
            <p:ph type="dt" sz="quarter" idx="10"/>
          </p:nvPr>
        </p:nvSpPr>
        <p:spPr/>
        <p:txBody>
          <a:bodyPr/>
          <a:lstStyle/>
          <a:p>
            <a:pPr>
              <a:defRPr/>
            </a:pPr>
            <a:fld id="{7664A3BB-8ECC-4CCF-94E3-7B6D73ABDCB6}" type="datetime1">
              <a:rPr lang="en-US" smtClean="0"/>
              <a:t>3/26/2015</a:t>
            </a:fld>
            <a:endParaRPr lang="en-US"/>
          </a:p>
        </p:txBody>
      </p:sp>
      <p:sp>
        <p:nvSpPr>
          <p:cNvPr id="5" name="Footer Placeholder 4"/>
          <p:cNvSpPr>
            <a:spLocks noGrp="1"/>
          </p:cNvSpPr>
          <p:nvPr>
            <p:ph type="ftr" sz="quarter" idx="11"/>
          </p:nvPr>
        </p:nvSpPr>
        <p:spPr/>
        <p:txBody>
          <a:bodyPr/>
          <a:lstStyle/>
          <a:p>
            <a:pPr>
              <a:defRPr/>
            </a:pPr>
            <a:r>
              <a:rPr lang="en-US" smtClean="0"/>
              <a:t>Doc #: 5-15-0019-03-agen</a:t>
            </a:r>
            <a:endParaRPr lang="en-US" dirty="0"/>
          </a:p>
        </p:txBody>
      </p:sp>
      <p:sp>
        <p:nvSpPr>
          <p:cNvPr id="6" name="Slide Number Placeholder 5"/>
          <p:cNvSpPr>
            <a:spLocks noGrp="1"/>
          </p:cNvSpPr>
          <p:nvPr>
            <p:ph type="sldNum" sz="quarter" idx="12"/>
          </p:nvPr>
        </p:nvSpPr>
        <p:spPr/>
        <p:txBody>
          <a:bodyPr/>
          <a:lstStyle/>
          <a:p>
            <a:pPr>
              <a:defRPr/>
            </a:pPr>
            <a:fld id="{080CF4A3-F9F1-4D1F-B93B-7B982B529972}" type="slidenum">
              <a:rPr lang="en-US" smtClean="0"/>
              <a:pPr>
                <a:defRPr/>
              </a:pPr>
              <a:t>15</a:t>
            </a:fld>
            <a:endParaRPr lang="en-US"/>
          </a:p>
        </p:txBody>
      </p:sp>
    </p:spTree>
    <p:controls>
      <mc:AlternateContent xmlns:mc="http://schemas.openxmlformats.org/markup-compatibility/2006">
        <mc:Choice xmlns:v="urn:schemas-microsoft-com:vml" Requires="v">
          <p:control spid="2050" name="DefaultOcx" r:id="rId2" imgW="1038240" imgH="228600"/>
        </mc:Choice>
        <mc:Fallback>
          <p:control name="DefaultOcx" r:id="rId2" imgW="1038240" imgH="228600">
            <p:pic>
              <p:nvPicPr>
                <p:cNvPr id="0" name="DefaultOcx"/>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3054350" y="0"/>
                  <a:ext cx="1035050" cy="2317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2051" name="HTMLText1" r:id="rId3" imgW="990720" imgH="228600"/>
        </mc:Choice>
        <mc:Fallback>
          <p:control name="HTMLText1" r:id="rId3" imgW="990720" imgH="228600">
            <p:pic>
              <p:nvPicPr>
                <p:cNvPr id="0" name="HTMLText1"/>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3054350" y="0"/>
                  <a:ext cx="1054100" cy="2317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2052" name="HTMLText2" r:id="rId4" imgW="990720" imgH="228600"/>
        </mc:Choice>
        <mc:Fallback>
          <p:control name="HTMLText2" r:id="rId4" imgW="990720" imgH="228600">
            <p:pic>
              <p:nvPicPr>
                <p:cNvPr id="0" name="HTMLText2"/>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3054350" y="0"/>
                  <a:ext cx="1054100" cy="2317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2053" name="HTMLText3" r:id="rId5" imgW="990720" imgH="228600"/>
        </mc:Choice>
        <mc:Fallback>
          <p:control name="HTMLText3" r:id="rId5" imgW="990720" imgH="228600">
            <p:pic>
              <p:nvPicPr>
                <p:cNvPr id="0" name="HTMLText3"/>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3054350" y="0"/>
                  <a:ext cx="1054100" cy="2317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2054" name="HTMLText4" r:id="rId6" imgW="990720" imgH="228600"/>
        </mc:Choice>
        <mc:Fallback>
          <p:control name="HTMLText4" r:id="rId6" imgW="990720" imgH="228600">
            <p:pic>
              <p:nvPicPr>
                <p:cNvPr id="0" name="HTMLText4"/>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3054350" y="0"/>
                  <a:ext cx="1054100" cy="2317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2055" name="HTMLText5" r:id="rId7" imgW="990720" imgH="228600"/>
        </mc:Choice>
        <mc:Fallback>
          <p:control name="HTMLText5" r:id="rId7" imgW="990720" imgH="228600">
            <p:pic>
              <p:nvPicPr>
                <p:cNvPr id="0" name="HTMLText5"/>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3054350" y="0"/>
                  <a:ext cx="1054100" cy="2317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927015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San Diego CA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https://global.gotomeeting.com/join/909991045</a:t>
            </a:r>
            <a:r>
              <a:rPr lang="en-US" dirty="0"/>
              <a:t> </a:t>
            </a:r>
          </a:p>
          <a:p>
            <a:r>
              <a:rPr lang="en-US" dirty="0"/>
              <a:t>2.  Use your microphone and speakers (VoIP) - a headset is recommended.  Or, call in using your telephone. </a:t>
            </a:r>
          </a:p>
          <a:p>
            <a:r>
              <a:rPr lang="en-US" dirty="0"/>
              <a:t>United States: +1 (224) 501-3318 </a:t>
            </a:r>
            <a:br>
              <a:rPr lang="en-US" dirty="0"/>
            </a:br>
            <a:r>
              <a:rPr lang="en-US" dirty="0"/>
              <a:t>Australia: +61 2 8355 1039 </a:t>
            </a:r>
            <a:br>
              <a:rPr lang="en-US" dirty="0"/>
            </a:br>
            <a:r>
              <a:rPr lang="en-US" dirty="0"/>
              <a:t>Austria: +43 (0) 7 2088 2172 </a:t>
            </a:r>
            <a:br>
              <a:rPr lang="en-US" dirty="0"/>
            </a:br>
            <a:r>
              <a:rPr lang="en-US" dirty="0"/>
              <a:t>Belgium: +32 (0) 42 68 0180 </a:t>
            </a:r>
            <a:br>
              <a:rPr lang="en-US" dirty="0"/>
            </a:br>
            <a:r>
              <a:rPr lang="en-US" dirty="0"/>
              <a:t>Canada: +1 (647) 497-9379 </a:t>
            </a:r>
            <a:br>
              <a:rPr lang="en-US" dirty="0"/>
            </a:br>
            <a:r>
              <a:rPr lang="en-US" dirty="0"/>
              <a:t>Denmark: +45 (0) 89 88 05 39 </a:t>
            </a:r>
            <a:br>
              <a:rPr lang="en-US" dirty="0"/>
            </a:br>
            <a:r>
              <a:rPr lang="en-US" dirty="0"/>
              <a:t>Finland: +358 (0) 931 58 4588 </a:t>
            </a:r>
            <a:br>
              <a:rPr lang="en-US" dirty="0"/>
            </a:br>
            <a:r>
              <a:rPr lang="en-US" dirty="0"/>
              <a:t>France: +33 (0) 170 950 589 </a:t>
            </a:r>
            <a:br>
              <a:rPr lang="en-US" dirty="0"/>
            </a:br>
            <a:endParaRPr lang="en-US" dirty="0"/>
          </a:p>
          <a:p>
            <a:endParaRPr lang="en-US" dirty="0"/>
          </a:p>
          <a:p>
            <a:r>
              <a:rPr lang="en-US" dirty="0"/>
              <a:t>Access Code: 909-991-045 </a:t>
            </a:r>
            <a:br>
              <a:rPr lang="en-US" dirty="0"/>
            </a:br>
            <a:r>
              <a:rPr lang="en-US" dirty="0"/>
              <a:t>Audio PIN: Shown after joining the meeting </a:t>
            </a:r>
          </a:p>
          <a:p>
            <a:r>
              <a:rPr lang="en-US" dirty="0"/>
              <a:t>Meeting ID: 909-991-045 </a:t>
            </a:r>
          </a:p>
          <a:p>
            <a:r>
              <a:rPr lang="en-US" dirty="0"/>
              <a:t>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923EB7C0-6D7A-4DD2-8E06-962D65B4C7F8}" type="datetime1">
              <a:rPr lang="en-US" smtClean="0"/>
              <a:t>3/26/2015</a:t>
            </a:fld>
            <a:endParaRPr lang="en-US"/>
          </a:p>
        </p:txBody>
      </p:sp>
      <p:sp>
        <p:nvSpPr>
          <p:cNvPr id="3" name="Footer Placeholder 2"/>
          <p:cNvSpPr>
            <a:spLocks noGrp="1"/>
          </p:cNvSpPr>
          <p:nvPr>
            <p:ph type="ftr" sz="quarter" idx="11"/>
          </p:nvPr>
        </p:nvSpPr>
        <p:spPr/>
        <p:txBody>
          <a:bodyPr/>
          <a:lstStyle/>
          <a:p>
            <a:pPr>
              <a:defRPr/>
            </a:pPr>
            <a:r>
              <a:rPr lang="en-US" smtClean="0"/>
              <a:t>Doc #: 5-15-0019-03-agen</a:t>
            </a:r>
            <a:endParaRPr lang="en-US"/>
          </a:p>
        </p:txBody>
      </p:sp>
      <p:sp>
        <p:nvSpPr>
          <p:cNvPr id="4" name="Slide Number Placeholder 3"/>
          <p:cNvSpPr>
            <a:spLocks noGrp="1"/>
          </p:cNvSpPr>
          <p:nvPr>
            <p:ph type="sldNum" sz="quarter" idx="12"/>
          </p:nvPr>
        </p:nvSpPr>
        <p:spPr/>
        <p:txBody>
          <a:bodyPr/>
          <a:lstStyle/>
          <a:p>
            <a:pPr>
              <a:defRPr/>
            </a:pPr>
            <a:fld id="{04B31823-46D8-4FE2-BA66-FF2C9C0D59B5}" type="slidenum">
              <a:rPr lang="en-US" smtClean="0"/>
              <a:pPr>
                <a:defRPr/>
              </a:pPr>
              <a:t>2</a:t>
            </a:fld>
            <a:endParaRPr lang="en-US"/>
          </a:p>
        </p:txBody>
      </p:sp>
      <p:sp>
        <p:nvSpPr>
          <p:cNvPr id="3079" name="TextBox 4"/>
          <p:cNvSpPr txBox="1">
            <a:spLocks noChangeArrowheads="1"/>
          </p:cNvSpPr>
          <p:nvPr/>
        </p:nvSpPr>
        <p:spPr bwMode="auto">
          <a:xfrm>
            <a:off x="4114800" y="25146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Germany: +49 (0) 692 5736 7301 </a:t>
            </a:r>
            <a:br>
              <a:rPr lang="en-US" dirty="0"/>
            </a:br>
            <a:r>
              <a:rPr lang="en-US" dirty="0"/>
              <a:t>Ireland: +353 (0) 19 036 187 </a:t>
            </a:r>
            <a:br>
              <a:rPr lang="en-US" dirty="0"/>
            </a:br>
            <a:r>
              <a:rPr lang="en-US" dirty="0"/>
              <a:t>Italy: +39 0 294 75 15 37 </a:t>
            </a:r>
            <a:br>
              <a:rPr lang="en-US" dirty="0"/>
            </a:br>
            <a:r>
              <a:rPr lang="en-US" dirty="0"/>
              <a:t>Netherlands: +31 (0) 108 080 116 </a:t>
            </a:r>
            <a:br>
              <a:rPr lang="en-US" dirty="0"/>
            </a:br>
            <a:r>
              <a:rPr lang="en-US" dirty="0"/>
              <a:t>New Zealand: +64 (0) 9 801 0294 </a:t>
            </a:r>
            <a:br>
              <a:rPr lang="en-US" dirty="0"/>
            </a:br>
            <a:r>
              <a:rPr lang="en-US" dirty="0"/>
              <a:t>Norway: +47 21 51 81 86 </a:t>
            </a:r>
            <a:br>
              <a:rPr lang="en-US" dirty="0"/>
            </a:br>
            <a:r>
              <a:rPr lang="en-US" dirty="0"/>
              <a:t>Spain: +34 911 23 4248 </a:t>
            </a:r>
            <a:br>
              <a:rPr lang="en-US" dirty="0"/>
            </a:br>
            <a:r>
              <a:rPr lang="en-US" dirty="0"/>
              <a:t>Sweden: +46 (0) 852 500 516 </a:t>
            </a:r>
            <a:br>
              <a:rPr lang="en-US" dirty="0"/>
            </a:br>
            <a:r>
              <a:rPr lang="en-US" dirty="0"/>
              <a:t>Switzerland: +41 (0) 435 0824 41 </a:t>
            </a:r>
            <a:br>
              <a:rPr lang="en-US" dirty="0"/>
            </a:br>
            <a:r>
              <a:rPr lang="en-US" dirty="0"/>
              <a:t>United Kingdom: +44 (0) 330 221 0099</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8479A6B1-936F-49E2-939C-C9DA3C8B2985}" type="datetime1">
              <a:rPr lang="en-US" smtClean="0"/>
              <a:t>3/26/2015</a:t>
            </a:fld>
            <a:endParaRPr lang="en-US"/>
          </a:p>
        </p:txBody>
      </p:sp>
      <p:sp>
        <p:nvSpPr>
          <p:cNvPr id="3" name="Footer Placeholder 2"/>
          <p:cNvSpPr>
            <a:spLocks noGrp="1"/>
          </p:cNvSpPr>
          <p:nvPr>
            <p:ph type="ftr" sz="quarter" idx="11"/>
          </p:nvPr>
        </p:nvSpPr>
        <p:spPr/>
        <p:txBody>
          <a:bodyPr/>
          <a:lstStyle/>
          <a:p>
            <a:pPr>
              <a:defRPr/>
            </a:pPr>
            <a:r>
              <a:rPr lang="en-US" smtClean="0"/>
              <a:t>Doc #: 5-15-0019-03-agen</a:t>
            </a:r>
            <a:endParaRPr lang="en-US"/>
          </a:p>
        </p:txBody>
      </p:sp>
      <p:sp>
        <p:nvSpPr>
          <p:cNvPr id="4" name="Slide Number Placeholder 3"/>
          <p:cNvSpPr>
            <a:spLocks noGrp="1"/>
          </p:cNvSpPr>
          <p:nvPr>
            <p:ph type="sldNum" sz="quarter" idx="12"/>
          </p:nvPr>
        </p:nvSpPr>
        <p:spPr/>
        <p:txBody>
          <a:bodyPr/>
          <a:lstStyle/>
          <a:p>
            <a:pPr>
              <a:defRPr/>
            </a:pPr>
            <a:fld id="{DAFECEF5-D338-41F3-9240-23F5CAB17D82}"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 1900.5 Membership</a:t>
            </a:r>
            <a:endParaRPr lang="en-US" dirty="0"/>
          </a:p>
        </p:txBody>
      </p:sp>
      <p:sp>
        <p:nvSpPr>
          <p:cNvPr id="3" name="Date Placeholder 2"/>
          <p:cNvSpPr>
            <a:spLocks noGrp="1"/>
          </p:cNvSpPr>
          <p:nvPr>
            <p:ph type="dt" sz="half" idx="10"/>
          </p:nvPr>
        </p:nvSpPr>
        <p:spPr/>
        <p:txBody>
          <a:bodyPr/>
          <a:lstStyle/>
          <a:p>
            <a:pPr>
              <a:defRPr/>
            </a:pPr>
            <a:fld id="{27717234-2D75-4EE4-A275-5A7A630CBF99}" type="datetime1">
              <a:rPr lang="en-US" smtClean="0"/>
              <a:t>3/26/2015</a:t>
            </a:fld>
            <a:endParaRPr lang="en-US"/>
          </a:p>
        </p:txBody>
      </p:sp>
      <p:sp>
        <p:nvSpPr>
          <p:cNvPr id="4" name="Footer Placeholder 3"/>
          <p:cNvSpPr>
            <a:spLocks noGrp="1"/>
          </p:cNvSpPr>
          <p:nvPr>
            <p:ph type="ftr" sz="quarter" idx="11"/>
          </p:nvPr>
        </p:nvSpPr>
        <p:spPr/>
        <p:txBody>
          <a:bodyPr/>
          <a:lstStyle/>
          <a:p>
            <a:pPr>
              <a:defRPr/>
            </a:pPr>
            <a:r>
              <a:rPr lang="en-US" smtClean="0"/>
              <a:t>Doc #: 5-15-0019-03-agen</a:t>
            </a:r>
            <a:endParaRPr lang="en-US"/>
          </a:p>
        </p:txBody>
      </p:sp>
      <p:sp>
        <p:nvSpPr>
          <p:cNvPr id="5" name="Slide Number Placeholder 4"/>
          <p:cNvSpPr>
            <a:spLocks noGrp="1"/>
          </p:cNvSpPr>
          <p:nvPr>
            <p:ph type="sldNum" sz="quarter" idx="12"/>
          </p:nvPr>
        </p:nvSpPr>
        <p:spPr/>
        <p:txBody>
          <a:bodyPr/>
          <a:lstStyle/>
          <a:p>
            <a:pPr>
              <a:defRPr/>
            </a:pPr>
            <a:fld id="{A7C1424E-54F7-4055-8D12-3E5A7CC4FE74}"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253948609"/>
              </p:ext>
            </p:extLst>
          </p:nvPr>
        </p:nvGraphicFramePr>
        <p:xfrm>
          <a:off x="457201" y="1524000"/>
          <a:ext cx="8229601" cy="3989036"/>
        </p:xfrm>
        <a:graphic>
          <a:graphicData uri="http://schemas.openxmlformats.org/drawingml/2006/table">
            <a:tbl>
              <a:tblPr>
                <a:tableStyleId>{9DCAF9ED-07DC-4A11-8D7F-57B35C25682E}</a:tableStyleId>
              </a:tblPr>
              <a:tblGrid>
                <a:gridCol w="377504"/>
                <a:gridCol w="377505"/>
                <a:gridCol w="528507"/>
                <a:gridCol w="453006"/>
                <a:gridCol w="679508"/>
                <a:gridCol w="604007"/>
                <a:gridCol w="981512"/>
                <a:gridCol w="2856450"/>
                <a:gridCol w="228600"/>
                <a:gridCol w="228600"/>
                <a:gridCol w="228600"/>
                <a:gridCol w="228600"/>
                <a:gridCol w="228600"/>
                <a:gridCol w="228602"/>
              </a:tblGrid>
              <a:tr h="451208">
                <a:tc>
                  <a:txBody>
                    <a:bodyPr/>
                    <a:lstStyle/>
                    <a:p>
                      <a:pPr algn="l" fontAlgn="b"/>
                      <a:r>
                        <a:rPr lang="en-US" sz="1100" u="none" strike="noStrike" dirty="0">
                          <a:effectLst/>
                        </a:rPr>
                        <a:t>Count</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Last 6 WG</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Last 2 WG Attend?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Last 2 WG Credit?</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WG Status</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First Name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Last Name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Affiliation</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3/24</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3/24</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3/25</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3/25</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3/26</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3/26</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tcPr>
                </a:tc>
              </a:tr>
              <a:tr h="242958">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r" fontAlgn="b"/>
                      <a:r>
                        <a:rPr lang="en-US" sz="1100" u="none" strike="noStrike">
                          <a:effectLst/>
                        </a:rPr>
                        <a:t>13</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Total</a:t>
                      </a:r>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M</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A</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M</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A</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M</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A</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291550">
                <a:tc>
                  <a:txBody>
                    <a:bodyPr/>
                    <a:lstStyle/>
                    <a:p>
                      <a:pPr algn="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5</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Carlos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Caicedo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Syracuse University (Act. Secretary)</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David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Chester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Harris</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52717">
                <a:tc>
                  <a:txBody>
                    <a:bodyPr/>
                    <a:lstStyle/>
                    <a:p>
                      <a:pPr algn="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Mitch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Kokar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Northeastern University</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284608">
                <a:tc>
                  <a:txBody>
                    <a:bodyPr/>
                    <a:lstStyle/>
                    <a:p>
                      <a:pPr algn="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V</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Prasad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Wireless and Mobile Communication, TU Delft</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Sam</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Schmitz</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6</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a:effectLst/>
                        </a:rPr>
                        <a:t>Member</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Mat</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Sherman</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BAE Systems (Chair)</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7</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John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Stine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8</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a:effectLst/>
                        </a:rPr>
                        <a:t>Member</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Darcy</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Swain</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Mitre (Vice Chair)</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9</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a:effectLst/>
                        </a:rPr>
                        <a:t>Member</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Tony</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Rennier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DISA/DSO (DMI)</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52717">
                <a:tc>
                  <a:txBody>
                    <a:bodyPr/>
                    <a:lstStyle/>
                    <a:p>
                      <a:pPr algn="r" fontAlgn="b"/>
                      <a:r>
                        <a:rPr lang="en-US" sz="1100" u="none" strike="noStrike">
                          <a:effectLst/>
                        </a:rPr>
                        <a:t>10</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Reinhard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Schrage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Nilesh</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Khamberkar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Univ. of Buffalo</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dirty="0">
                          <a:effectLst/>
                        </a:rPr>
                        <a:t>12</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Harris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Zebrowitz</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DISA/DSO - MITRE</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Yuriy</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Posherstnik</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US Army RDECOM CERDEC</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Participant</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Jesse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Caufield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Keybridge</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Participant</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Colby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Harper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Pathfinder Wireless Corp</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16</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Participant</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Mark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Johnson</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Aerospace Corp.</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bl>
          </a:graphicData>
        </a:graphic>
      </p:graphicFrame>
      <p:sp>
        <p:nvSpPr>
          <p:cNvPr id="7" name="TextBox 5"/>
          <p:cNvSpPr txBox="1">
            <a:spLocks noChangeArrowheads="1"/>
          </p:cNvSpPr>
          <p:nvPr/>
        </p:nvSpPr>
        <p:spPr bwMode="auto">
          <a:xfrm>
            <a:off x="152400" y="5638800"/>
            <a:ext cx="86106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dirty="0"/>
              <a:t>    </a:t>
            </a:r>
            <a:r>
              <a:rPr lang="en-US" sz="1400" dirty="0" smtClean="0"/>
              <a:t> Attendance credit is granted to those who attend at least 50% of a meeting’s duration and pay meeting fee</a:t>
            </a:r>
          </a:p>
          <a:p>
            <a:pPr algn="ctr" eaLnBrk="1" hangingPunct="1"/>
            <a:r>
              <a:rPr lang="en-US" sz="1400" dirty="0" smtClean="0"/>
              <a:t>Quorum </a:t>
            </a:r>
            <a:r>
              <a:rPr lang="en-US" sz="1400" dirty="0"/>
              <a:t>= ½ membership (7 members)</a:t>
            </a:r>
          </a:p>
          <a:p>
            <a:pPr algn="ctr" eaLnBrk="1" hangingPunct="1"/>
            <a:r>
              <a:rPr lang="en-US" sz="1400" dirty="0"/>
              <a:t> </a:t>
            </a:r>
            <a:r>
              <a:rPr lang="en-US" sz="1400" dirty="0" smtClean="0"/>
              <a:t>2 </a:t>
            </a:r>
            <a:r>
              <a:rPr lang="en-US" sz="1400" dirty="0"/>
              <a:t>meetings to get in, 2 meetings to get </a:t>
            </a:r>
            <a:r>
              <a:rPr lang="en-US" sz="1400" dirty="0" smtClean="0"/>
              <a:t>out</a:t>
            </a:r>
          </a:p>
        </p:txBody>
      </p:sp>
    </p:spTree>
    <p:extLst>
      <p:ext uri="{BB962C8B-B14F-4D97-AF65-F5344CB8AC3E}">
        <p14:creationId xmlns:p14="http://schemas.microsoft.com/office/powerpoint/2010/main" val="510257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a:xfrm>
            <a:off x="304800" y="152400"/>
            <a:ext cx="8839200" cy="838200"/>
          </a:xfrm>
        </p:spPr>
        <p:txBody>
          <a:bodyPr/>
          <a:lstStyle/>
          <a:p>
            <a:r>
              <a:rPr sz="3200" u="sng" smtClean="0"/>
              <a:t>Participants, Patents, and Duty to Inform</a:t>
            </a:r>
            <a:endParaRPr sz="3200" smtClean="0"/>
          </a:p>
        </p:txBody>
      </p:sp>
      <p:sp>
        <p:nvSpPr>
          <p:cNvPr id="6147" name="Rectangle 1027"/>
          <p:cNvSpPr>
            <a:spLocks noGrp="1" noChangeArrowheads="1"/>
          </p:cNvSpPr>
          <p:nvPr>
            <p:ph type="body" idx="1"/>
          </p:nvPr>
        </p:nvSpPr>
        <p:spPr>
          <a:xfrm>
            <a:off x="0" y="914400"/>
            <a:ext cx="9144000" cy="4876800"/>
          </a:xfrm>
        </p:spPr>
        <p:txBody>
          <a:bodyPr/>
          <a:lstStyle/>
          <a:p>
            <a:pPr algn="ctr">
              <a:buFont typeface="Monotype Sorts" charset="2"/>
              <a:buNone/>
            </a:pPr>
            <a:r>
              <a:rPr sz="1600" b="1" smtClean="0"/>
              <a:t>All participants in this meeting have certain obligations under the IEEE-SA Patent Policy. </a:t>
            </a:r>
          </a:p>
          <a:p>
            <a:pPr lvl="1"/>
            <a:r>
              <a:rPr sz="1600" b="1" smtClean="0">
                <a:solidFill>
                  <a:srgbClr val="003399"/>
                </a:solidFill>
              </a:rPr>
              <a:t>Participants [Note: </a:t>
            </a:r>
            <a:r>
              <a:rPr lang="en-GB" sz="1600" b="1" smtClean="0">
                <a:solidFill>
                  <a:srgbClr val="003399"/>
                </a:solidFill>
              </a:rPr>
              <a:t>Quoted text excerpted from IEEE-SA Standards Board Bylaws subclause 6.2</a:t>
            </a:r>
            <a:r>
              <a:rPr sz="1600" b="1" smtClean="0">
                <a:solidFill>
                  <a:srgbClr val="003399"/>
                </a:solidFill>
              </a:rPr>
              <a:t>]:</a:t>
            </a:r>
          </a:p>
          <a:p>
            <a:pPr lvl="2"/>
            <a:r>
              <a:rPr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sz="1600" smtClean="0"/>
          </a:p>
          <a:p>
            <a:pPr lvl="3"/>
            <a:r>
              <a:rPr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sz="1600" b="1" smtClean="0">
                <a:solidFill>
                  <a:srgbClr val="003399"/>
                </a:solidFill>
              </a:rPr>
              <a:t>The above does not apply if the patent claim is already the subject of an Accepted Letter of Assurance that applies to the proposed standard(s) under consideration by this group</a:t>
            </a:r>
          </a:p>
          <a:p>
            <a:pPr lvl="1"/>
            <a:r>
              <a:rPr sz="1600" b="1" smtClean="0">
                <a:solidFill>
                  <a:srgbClr val="003399"/>
                </a:solidFill>
              </a:rPr>
              <a:t>Early identification of holders of potential Essential Patent Claims is strongly encouraged</a:t>
            </a:r>
          </a:p>
          <a:p>
            <a:pPr lvl="1"/>
            <a:r>
              <a:rPr sz="1600" b="1" smtClean="0">
                <a:solidFill>
                  <a:srgbClr val="003399"/>
                </a:solidFill>
              </a:rPr>
              <a:t>No duty to perform a patent search</a:t>
            </a:r>
            <a:endParaRPr sz="1600" smtClean="0"/>
          </a:p>
        </p:txBody>
      </p:sp>
      <p:sp>
        <p:nvSpPr>
          <p:cNvPr id="6148" name="Text Box 1028"/>
          <p:cNvSpPr txBox="1">
            <a:spLocks noChangeArrowheads="1"/>
          </p:cNvSpPr>
          <p:nvPr/>
        </p:nvSpPr>
        <p:spPr bwMode="auto">
          <a:xfrm>
            <a:off x="57150" y="6069013"/>
            <a:ext cx="165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#1</a:t>
            </a:r>
          </a:p>
        </p:txBody>
      </p:sp>
      <p:sp>
        <p:nvSpPr>
          <p:cNvPr id="2" name="Date Placeholder 1"/>
          <p:cNvSpPr>
            <a:spLocks noGrp="1"/>
          </p:cNvSpPr>
          <p:nvPr>
            <p:ph type="dt" sz="quarter" idx="10"/>
          </p:nvPr>
        </p:nvSpPr>
        <p:spPr/>
        <p:txBody>
          <a:bodyPr/>
          <a:lstStyle/>
          <a:p>
            <a:pPr>
              <a:defRPr/>
            </a:pPr>
            <a:fld id="{92E93E35-5A05-4F08-913E-E3B5AAA6E240}" type="datetime1">
              <a:rPr lang="en-US" smtClean="0"/>
              <a:t>3/26/2015</a:t>
            </a:fld>
            <a:endParaRPr lang="en-US"/>
          </a:p>
        </p:txBody>
      </p:sp>
      <p:sp>
        <p:nvSpPr>
          <p:cNvPr id="3" name="Footer Placeholder 2"/>
          <p:cNvSpPr>
            <a:spLocks noGrp="1"/>
          </p:cNvSpPr>
          <p:nvPr>
            <p:ph type="ftr" sz="quarter" idx="11"/>
          </p:nvPr>
        </p:nvSpPr>
        <p:spPr/>
        <p:txBody>
          <a:bodyPr/>
          <a:lstStyle/>
          <a:p>
            <a:pPr>
              <a:defRPr/>
            </a:pPr>
            <a:r>
              <a:rPr lang="en-US" smtClean="0"/>
              <a:t>Doc #: 5-15-0019-03-agen</a:t>
            </a:r>
            <a:endParaRPr lang="en-US"/>
          </a:p>
        </p:txBody>
      </p:sp>
      <p:sp>
        <p:nvSpPr>
          <p:cNvPr id="4" name="Slide Number Placeholder 3"/>
          <p:cNvSpPr>
            <a:spLocks noGrp="1"/>
          </p:cNvSpPr>
          <p:nvPr>
            <p:ph type="sldNum" sz="quarter" idx="12"/>
          </p:nvPr>
        </p:nvSpPr>
        <p:spPr/>
        <p:txBody>
          <a:bodyPr/>
          <a:lstStyle/>
          <a:p>
            <a:pPr>
              <a:defRPr/>
            </a:pPr>
            <a:fld id="{B13C6FE9-6867-49D0-887E-1E31E02E3E9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52400"/>
            <a:ext cx="7772400" cy="1143000"/>
          </a:xfrm>
        </p:spPr>
        <p:txBody>
          <a:bodyPr/>
          <a:lstStyle/>
          <a:p>
            <a:r>
              <a:rPr lang="en-GB" u="sng" smtClean="0"/>
              <a:t>Patent Related Links</a:t>
            </a:r>
            <a:endParaRPr u="sng" smtClean="0"/>
          </a:p>
        </p:txBody>
      </p:sp>
      <p:sp>
        <p:nvSpPr>
          <p:cNvPr id="7171"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2"/>
              <a:buNone/>
            </a:pPr>
            <a:r>
              <a:rPr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charset="2"/>
              <a:buNone/>
            </a:pPr>
            <a:r>
              <a:rPr sz="2400" smtClean="0">
                <a:cs typeface="Times New Roman" pitchFamily="18" charset="0"/>
              </a:rPr>
              <a:t>	Patent Policy is stated in these sources:</a:t>
            </a:r>
          </a:p>
          <a:p>
            <a:pPr lvl="1">
              <a:lnSpc>
                <a:spcPct val="90000"/>
              </a:lnSpc>
              <a:buFont typeface="Monotype Sorts" charset="2"/>
              <a:buNone/>
            </a:pPr>
            <a:r>
              <a:rPr lang="en-GB" sz="2400" smtClean="0"/>
              <a:t>		IEEE-SA Standards Boards Bylaws</a:t>
            </a:r>
          </a:p>
          <a:p>
            <a:pPr lvl="1">
              <a:lnSpc>
                <a:spcPct val="90000"/>
              </a:lnSpc>
              <a:buFont typeface="Monotype Sorts" charset="2"/>
              <a:buNone/>
            </a:pPr>
            <a:r>
              <a:rPr sz="2100" smtClean="0"/>
              <a:t>		</a:t>
            </a:r>
            <a:r>
              <a:rPr sz="2100" i="1" smtClean="0"/>
              <a:t>http://standards.ieee.org/develop/policies/bylaws/sect6-7.html#6</a:t>
            </a:r>
          </a:p>
          <a:p>
            <a:pPr lvl="1">
              <a:lnSpc>
                <a:spcPct val="90000"/>
              </a:lnSpc>
              <a:buFont typeface="Monotype Sorts" charset="2"/>
              <a:buNone/>
            </a:pPr>
            <a:r>
              <a:rPr lang="en-GB" sz="2400" smtClean="0"/>
              <a:t>		IEEE-SA Standards Board Operations Manual</a:t>
            </a:r>
          </a:p>
          <a:p>
            <a:pPr lvl="1">
              <a:lnSpc>
                <a:spcPct val="90000"/>
              </a:lnSpc>
              <a:buFont typeface="Monotype Sorts" charset="2"/>
              <a:buNone/>
            </a:pPr>
            <a:r>
              <a:rPr sz="2400" smtClean="0"/>
              <a:t>		</a:t>
            </a:r>
            <a:r>
              <a:rPr sz="2100" i="1" smtClean="0"/>
              <a:t>http://standards.ieee.org/develop/policies/opman/sect6.html#6.3</a:t>
            </a:r>
            <a:endParaRPr sz="2400" smtClean="0"/>
          </a:p>
          <a:p>
            <a:pPr lvl="1">
              <a:lnSpc>
                <a:spcPct val="90000"/>
              </a:lnSpc>
              <a:buFont typeface="Monotype Sorts" charset="2"/>
              <a:buNone/>
            </a:pPr>
            <a:r>
              <a:rPr sz="2400" smtClean="0">
                <a:cs typeface="Times New Roman" pitchFamily="18" charset="0"/>
              </a:rPr>
              <a:t>	Material about the patent policy is available at</a:t>
            </a:r>
            <a:r>
              <a:rPr sz="2400" smtClean="0"/>
              <a:t> </a:t>
            </a:r>
          </a:p>
          <a:p>
            <a:pPr lvl="1">
              <a:lnSpc>
                <a:spcPct val="90000"/>
              </a:lnSpc>
              <a:buFont typeface="Monotype Sorts" charset="2"/>
              <a:buNone/>
            </a:pPr>
            <a:r>
              <a:rPr sz="2400" smtClean="0"/>
              <a:t>		</a:t>
            </a:r>
            <a:r>
              <a:rPr sz="2100" i="1" smtClean="0"/>
              <a:t>http://standards.ieee.org/about/sasb/patcom/materials.html</a:t>
            </a:r>
          </a:p>
        </p:txBody>
      </p:sp>
      <p:sp>
        <p:nvSpPr>
          <p:cNvPr id="7172" name="Text Box 6"/>
          <p:cNvSpPr txBox="1">
            <a:spLocks noChangeArrowheads="1"/>
          </p:cNvSpPr>
          <p:nvPr/>
        </p:nvSpPr>
        <p:spPr bwMode="auto">
          <a:xfrm>
            <a:off x="31750" y="6069013"/>
            <a:ext cx="165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#2</a:t>
            </a:r>
            <a:endParaRPr lang="en-US" sz="2400">
              <a:latin typeface="Times New Roman" pitchFamily="18" charset="0"/>
            </a:endParaRPr>
          </a:p>
        </p:txBody>
      </p:sp>
      <p:sp>
        <p:nvSpPr>
          <p:cNvPr id="7173"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200"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pitchFamily="34" charset="0"/>
              </a:rPr>
              <a:t>This slide set is available at https://development.standards.ieee.org/myproject/Public/mytools/mob/slideset.ppt</a:t>
            </a:r>
          </a:p>
        </p:txBody>
      </p:sp>
      <p:sp>
        <p:nvSpPr>
          <p:cNvPr id="2" name="Date Placeholder 1"/>
          <p:cNvSpPr>
            <a:spLocks noGrp="1"/>
          </p:cNvSpPr>
          <p:nvPr>
            <p:ph type="dt" sz="quarter" idx="10"/>
          </p:nvPr>
        </p:nvSpPr>
        <p:spPr/>
        <p:txBody>
          <a:bodyPr/>
          <a:lstStyle/>
          <a:p>
            <a:pPr>
              <a:defRPr/>
            </a:pPr>
            <a:fld id="{D4BBBDF9-697C-424D-8F36-E9B572D049E6}" type="datetime1">
              <a:rPr lang="en-US" smtClean="0"/>
              <a:t>3/26/2015</a:t>
            </a:fld>
            <a:endParaRPr lang="en-US"/>
          </a:p>
        </p:txBody>
      </p:sp>
      <p:sp>
        <p:nvSpPr>
          <p:cNvPr id="3" name="Footer Placeholder 2"/>
          <p:cNvSpPr>
            <a:spLocks noGrp="1"/>
          </p:cNvSpPr>
          <p:nvPr>
            <p:ph type="ftr" sz="quarter" idx="11"/>
          </p:nvPr>
        </p:nvSpPr>
        <p:spPr/>
        <p:txBody>
          <a:bodyPr/>
          <a:lstStyle/>
          <a:p>
            <a:pPr>
              <a:defRPr/>
            </a:pPr>
            <a:r>
              <a:rPr lang="en-US" smtClean="0"/>
              <a:t>Doc #: 5-15-0019-03-agen</a:t>
            </a:r>
            <a:endParaRPr lang="en-US"/>
          </a:p>
        </p:txBody>
      </p:sp>
      <p:sp>
        <p:nvSpPr>
          <p:cNvPr id="4" name="Slide Number Placeholder 3"/>
          <p:cNvSpPr>
            <a:spLocks noGrp="1"/>
          </p:cNvSpPr>
          <p:nvPr>
            <p:ph type="sldNum" sz="quarter" idx="12"/>
          </p:nvPr>
        </p:nvSpPr>
        <p:spPr/>
        <p:txBody>
          <a:bodyPr/>
          <a:lstStyle/>
          <a:p>
            <a:pPr>
              <a:defRPr/>
            </a:pPr>
            <a:fld id="{6F41C587-DF2D-49E9-BA6A-7949E0F4D262}"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381000"/>
            <a:ext cx="8686800" cy="1143000"/>
          </a:xfrm>
        </p:spPr>
        <p:txBody>
          <a:bodyPr/>
          <a:lstStyle/>
          <a:p>
            <a:r>
              <a:rPr smtClean="0"/>
              <a:t>Call for Potentially Essential Patents</a:t>
            </a:r>
          </a:p>
        </p:txBody>
      </p:sp>
      <p:sp>
        <p:nvSpPr>
          <p:cNvPr id="8195" name="Rectangle 1027"/>
          <p:cNvSpPr>
            <a:spLocks noGrp="1" noChangeArrowheads="1"/>
          </p:cNvSpPr>
          <p:nvPr>
            <p:ph type="body" idx="1"/>
          </p:nvPr>
        </p:nvSpPr>
        <p:spPr/>
        <p:txBody>
          <a:bodyPr/>
          <a:lstStyle/>
          <a:p>
            <a:r>
              <a:rPr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sz="2000" smtClean="0"/>
              <a:t>Either speak up now or</a:t>
            </a:r>
          </a:p>
          <a:p>
            <a:pPr lvl="1"/>
            <a:r>
              <a:rPr sz="2000" smtClean="0"/>
              <a:t>Provide the chair of this group with the identity of the holder(s) of any and all such claims as soon as possible or</a:t>
            </a:r>
          </a:p>
          <a:p>
            <a:pPr lvl="1"/>
            <a:r>
              <a:rPr sz="2000" smtClean="0"/>
              <a:t>Cause an LOA to be submitted</a:t>
            </a:r>
          </a:p>
        </p:txBody>
      </p:sp>
      <p:sp>
        <p:nvSpPr>
          <p:cNvPr id="8196" name="Text Box 1028"/>
          <p:cNvSpPr txBox="1">
            <a:spLocks noChangeArrowheads="1"/>
          </p:cNvSpPr>
          <p:nvPr/>
        </p:nvSpPr>
        <p:spPr bwMode="auto">
          <a:xfrm>
            <a:off x="23813" y="6069013"/>
            <a:ext cx="1658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#3</a:t>
            </a:r>
          </a:p>
        </p:txBody>
      </p:sp>
      <p:sp>
        <p:nvSpPr>
          <p:cNvPr id="2" name="Date Placeholder 1"/>
          <p:cNvSpPr>
            <a:spLocks noGrp="1"/>
          </p:cNvSpPr>
          <p:nvPr>
            <p:ph type="dt" sz="quarter" idx="10"/>
          </p:nvPr>
        </p:nvSpPr>
        <p:spPr/>
        <p:txBody>
          <a:bodyPr/>
          <a:lstStyle/>
          <a:p>
            <a:pPr>
              <a:defRPr/>
            </a:pPr>
            <a:fld id="{F05C929A-7B19-4422-B326-689E7D3AD2C1}" type="datetime1">
              <a:rPr lang="en-US" smtClean="0"/>
              <a:t>3/26/2015</a:t>
            </a:fld>
            <a:endParaRPr lang="en-US"/>
          </a:p>
        </p:txBody>
      </p:sp>
      <p:sp>
        <p:nvSpPr>
          <p:cNvPr id="3" name="Footer Placeholder 2"/>
          <p:cNvSpPr>
            <a:spLocks noGrp="1"/>
          </p:cNvSpPr>
          <p:nvPr>
            <p:ph type="ftr" sz="quarter" idx="11"/>
          </p:nvPr>
        </p:nvSpPr>
        <p:spPr/>
        <p:txBody>
          <a:bodyPr/>
          <a:lstStyle/>
          <a:p>
            <a:pPr>
              <a:defRPr/>
            </a:pPr>
            <a:r>
              <a:rPr lang="en-US" smtClean="0"/>
              <a:t>Doc #: 5-15-0019-03-agen</a:t>
            </a:r>
            <a:endParaRPr lang="en-US"/>
          </a:p>
        </p:txBody>
      </p:sp>
      <p:sp>
        <p:nvSpPr>
          <p:cNvPr id="4" name="Slide Number Placeholder 3"/>
          <p:cNvSpPr>
            <a:spLocks noGrp="1"/>
          </p:cNvSpPr>
          <p:nvPr>
            <p:ph type="sldNum" sz="quarter" idx="12"/>
          </p:nvPr>
        </p:nvSpPr>
        <p:spPr/>
        <p:txBody>
          <a:bodyPr/>
          <a:lstStyle/>
          <a:p>
            <a:pPr>
              <a:defRPr/>
            </a:pPr>
            <a:fld id="{DA6A72AB-5C97-4FFD-A1E5-78C3CC051135}"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304800"/>
            <a:ext cx="8458200" cy="609600"/>
          </a:xfrm>
        </p:spPr>
        <p:txBody>
          <a:bodyPr/>
          <a:lstStyle/>
          <a:p>
            <a:r>
              <a:rPr sz="3200" u="sng" smtClean="0"/>
              <a:t>Other Guidelines for IEEE WG Meetings</a:t>
            </a:r>
          </a:p>
        </p:txBody>
      </p:sp>
      <p:sp>
        <p:nvSpPr>
          <p:cNvPr id="921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9220"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sz="1200"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sz="1200" b="1">
                <a:solidFill>
                  <a:srgbClr val="000099"/>
                </a:solidFill>
                <a:latin typeface="Arial" pitchFamily="34" charset="0"/>
              </a:rPr>
              <a:t>See </a:t>
            </a:r>
            <a:r>
              <a:rPr lang="en-US" sz="1200" b="1" i="1">
                <a:solidFill>
                  <a:srgbClr val="000099"/>
                </a:solidFill>
                <a:latin typeface="Arial" pitchFamily="34" charset="0"/>
              </a:rPr>
              <a:t>IEEE-SA Standards Board Operations Manual</a:t>
            </a:r>
            <a:r>
              <a:rPr lang="en-US" sz="1200" b="1">
                <a:solidFill>
                  <a:srgbClr val="000099"/>
                </a:solidFill>
                <a:latin typeface="Arial" pitchFamily="34" charset="0"/>
              </a:rPr>
              <a:t>, clause 5.3.10 and </a:t>
            </a:r>
            <a:r>
              <a:rPr lang="en-GB" sz="1200" b="1">
                <a:solidFill>
                  <a:srgbClr val="000099"/>
                </a:solidFill>
                <a:latin typeface="Arial" pitchFamily="34" charset="0"/>
              </a:rPr>
              <a:t>“Promoting Competition and Innovation: What You Need to Know about the IEEE Standards Association's Antitrust and Competition Policy”</a:t>
            </a:r>
            <a:r>
              <a:rPr lang="en-US" sz="1200" b="1">
                <a:solidFill>
                  <a:srgbClr val="000099"/>
                </a:solidFill>
                <a:latin typeface="Arial" pitchFamily="34" charset="0"/>
              </a:rPr>
              <a:t> for more details.</a:t>
            </a:r>
          </a:p>
        </p:txBody>
      </p:sp>
      <p:sp>
        <p:nvSpPr>
          <p:cNvPr id="9221" name="Text Box 7"/>
          <p:cNvSpPr txBox="1">
            <a:spLocks noChangeArrowheads="1"/>
          </p:cNvSpPr>
          <p:nvPr/>
        </p:nvSpPr>
        <p:spPr bwMode="auto">
          <a:xfrm>
            <a:off x="55563" y="6064250"/>
            <a:ext cx="1660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#4</a:t>
            </a:r>
            <a:endParaRPr lang="en-US" sz="2400">
              <a:latin typeface="Times New Roman" pitchFamily="18" charset="0"/>
            </a:endParaRPr>
          </a:p>
        </p:txBody>
      </p:sp>
      <p:sp>
        <p:nvSpPr>
          <p:cNvPr id="2" name="Date Placeholder 1"/>
          <p:cNvSpPr>
            <a:spLocks noGrp="1"/>
          </p:cNvSpPr>
          <p:nvPr>
            <p:ph type="dt" sz="quarter" idx="10"/>
          </p:nvPr>
        </p:nvSpPr>
        <p:spPr/>
        <p:txBody>
          <a:bodyPr/>
          <a:lstStyle/>
          <a:p>
            <a:pPr>
              <a:defRPr/>
            </a:pPr>
            <a:fld id="{5B948E8F-F378-48E5-9387-5CC6B2EB8A6C}" type="datetime1">
              <a:rPr lang="en-US" smtClean="0"/>
              <a:t>3/26/2015</a:t>
            </a:fld>
            <a:endParaRPr lang="en-US"/>
          </a:p>
        </p:txBody>
      </p:sp>
      <p:sp>
        <p:nvSpPr>
          <p:cNvPr id="3" name="Footer Placeholder 2"/>
          <p:cNvSpPr>
            <a:spLocks noGrp="1"/>
          </p:cNvSpPr>
          <p:nvPr>
            <p:ph type="ftr" sz="quarter" idx="11"/>
          </p:nvPr>
        </p:nvSpPr>
        <p:spPr/>
        <p:txBody>
          <a:bodyPr/>
          <a:lstStyle/>
          <a:p>
            <a:pPr>
              <a:defRPr/>
            </a:pPr>
            <a:r>
              <a:rPr lang="en-US" smtClean="0"/>
              <a:t>Doc #: 5-15-0019-03-agen</a:t>
            </a:r>
            <a:endParaRPr lang="en-US"/>
          </a:p>
        </p:txBody>
      </p:sp>
      <p:sp>
        <p:nvSpPr>
          <p:cNvPr id="4" name="Slide Number Placeholder 3"/>
          <p:cNvSpPr>
            <a:spLocks noGrp="1"/>
          </p:cNvSpPr>
          <p:nvPr>
            <p:ph type="sldNum" sz="quarter" idx="12"/>
          </p:nvPr>
        </p:nvSpPr>
        <p:spPr/>
        <p:txBody>
          <a:bodyPr/>
          <a:lstStyle/>
          <a:p>
            <a:pPr>
              <a:defRPr/>
            </a:pPr>
            <a:fld id="{6A534138-214A-4F11-BCB3-D9843CB77164}"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r>
              <a:rPr smtClean="0"/>
              <a:t>F2F Schedule (Tuesday)</a:t>
            </a:r>
          </a:p>
        </p:txBody>
      </p:sp>
      <p:sp>
        <p:nvSpPr>
          <p:cNvPr id="4" name="Date Placeholder 3"/>
          <p:cNvSpPr>
            <a:spLocks noGrp="1"/>
          </p:cNvSpPr>
          <p:nvPr>
            <p:ph type="dt" sz="quarter" idx="10"/>
          </p:nvPr>
        </p:nvSpPr>
        <p:spPr/>
        <p:txBody>
          <a:bodyPr/>
          <a:lstStyle/>
          <a:p>
            <a:pPr>
              <a:defRPr/>
            </a:pPr>
            <a:fld id="{7C45BAB7-E78C-4D7E-BC88-CB4790E7ED66}" type="datetime1">
              <a:rPr lang="en-US" smtClean="0"/>
              <a:t>3/26/2015</a:t>
            </a:fld>
            <a:endParaRPr lang="en-US"/>
          </a:p>
        </p:txBody>
      </p:sp>
      <p:sp>
        <p:nvSpPr>
          <p:cNvPr id="5" name="Footer Placeholder 4"/>
          <p:cNvSpPr>
            <a:spLocks noGrp="1"/>
          </p:cNvSpPr>
          <p:nvPr>
            <p:ph type="ftr" sz="quarter" idx="11"/>
          </p:nvPr>
        </p:nvSpPr>
        <p:spPr/>
        <p:txBody>
          <a:bodyPr/>
          <a:lstStyle/>
          <a:p>
            <a:pPr>
              <a:defRPr/>
            </a:pPr>
            <a:r>
              <a:rPr lang="en-US" smtClean="0"/>
              <a:t>Doc #: 5-15-0019-03-agen</a:t>
            </a:r>
            <a:endParaRPr lang="en-US"/>
          </a:p>
        </p:txBody>
      </p:sp>
      <p:sp>
        <p:nvSpPr>
          <p:cNvPr id="6" name="Slide Number Placeholder 5"/>
          <p:cNvSpPr>
            <a:spLocks noGrp="1"/>
          </p:cNvSpPr>
          <p:nvPr>
            <p:ph type="sldNum" sz="quarter" idx="12"/>
          </p:nvPr>
        </p:nvSpPr>
        <p:spPr/>
        <p:txBody>
          <a:bodyPr/>
          <a:lstStyle/>
          <a:p>
            <a:pPr>
              <a:defRPr/>
            </a:pPr>
            <a:fld id="{652EE310-C420-4FC2-9C22-9593BC181CDD}" type="slidenum">
              <a:rPr lang="en-US" smtClean="0"/>
              <a:pPr>
                <a:defRPr/>
              </a:pPr>
              <a:t>9</a:t>
            </a:fld>
            <a:endParaRPr lang="en-US"/>
          </a:p>
        </p:txBody>
      </p:sp>
      <p:graphicFrame>
        <p:nvGraphicFramePr>
          <p:cNvPr id="9" name="Table 8"/>
          <p:cNvGraphicFramePr>
            <a:graphicFrameLocks noGrp="1"/>
          </p:cNvGraphicFramePr>
          <p:nvPr/>
        </p:nvGraphicFramePr>
        <p:xfrm>
          <a:off x="457200" y="1600200"/>
          <a:ext cx="8153400" cy="4525963"/>
        </p:xfrm>
        <a:graphic>
          <a:graphicData uri="http://schemas.openxmlformats.org/drawingml/2006/table">
            <a:tbl>
              <a:tblPr/>
              <a:tblGrid>
                <a:gridCol w="609600"/>
                <a:gridCol w="609600"/>
                <a:gridCol w="838200"/>
                <a:gridCol w="4876799"/>
                <a:gridCol w="1219201"/>
              </a:tblGrid>
              <a:tr h="686394">
                <a:tc gridSpan="5">
                  <a:txBody>
                    <a:bodyPr/>
                    <a:lstStyle/>
                    <a:p>
                      <a:pPr algn="ctr" fontAlgn="t"/>
                      <a:r>
                        <a:rPr lang="en-US" sz="1100" b="1" i="0" u="none" strike="noStrike" dirty="0">
                          <a:effectLst/>
                          <a:latin typeface="Times New Roman"/>
                        </a:rPr>
                        <a:t>13th General Meeting of IEEE </a:t>
                      </a:r>
                      <a:r>
                        <a:rPr lang="en-US" sz="1100" b="1" i="0" u="none" strike="noStrike" dirty="0" err="1">
                          <a:effectLst/>
                          <a:latin typeface="Times New Roman"/>
                        </a:rPr>
                        <a:t>DySPAN</a:t>
                      </a:r>
                      <a:r>
                        <a:rPr lang="en-US" sz="1100" b="1" i="0" u="none" strike="noStrike" dirty="0">
                          <a:effectLst/>
                          <a:latin typeface="Times New Roman"/>
                        </a:rPr>
                        <a:t>-SC: March 2015 Meeting Schedule</a:t>
                      </a:r>
                      <a:br>
                        <a:rPr lang="en-US" sz="1100" b="1" i="0" u="none" strike="noStrike" dirty="0">
                          <a:effectLst/>
                          <a:latin typeface="Times New Roman"/>
                        </a:rPr>
                      </a:br>
                      <a:r>
                        <a:rPr lang="en-US" sz="1100" b="1" i="0" u="none" strike="noStrike" dirty="0">
                          <a:effectLst/>
                          <a:latin typeface="Times New Roman"/>
                        </a:rPr>
                        <a:t>Qualcomm Institute at UC San Diego in Atkinson Hall</a:t>
                      </a:r>
                      <a:br>
                        <a:rPr lang="en-US" sz="1100" b="1" i="0" u="none" strike="noStrike" dirty="0">
                          <a:effectLst/>
                          <a:latin typeface="Times New Roman"/>
                        </a:rPr>
                      </a:br>
                      <a:r>
                        <a:rPr lang="en-US" sz="1100" b="1" i="0" u="none" strike="noStrike" dirty="0">
                          <a:effectLst/>
                          <a:latin typeface="Times New Roman"/>
                        </a:rPr>
                        <a:t>San Diego CA, USA, March 24-27, 2015</a:t>
                      </a:r>
                      <a:br>
                        <a:rPr lang="en-US" sz="1100" b="1" i="0" u="none" strike="noStrike" dirty="0">
                          <a:effectLst/>
                          <a:latin typeface="Times New Roman"/>
                        </a:rPr>
                      </a:br>
                      <a:r>
                        <a:rPr lang="en-US" sz="1100" b="1" i="0" u="none" strike="noStrike" dirty="0">
                          <a:effectLst/>
                          <a:latin typeface="Times New Roman"/>
                        </a:rPr>
                        <a:t>Doc # sc-15-0004-00-MTNG</a:t>
                      </a:r>
                    </a:p>
                  </a:txBody>
                  <a:tcPr marL="8823" marR="8823" marT="882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14659">
                <a:tc>
                  <a:txBody>
                    <a:bodyPr/>
                    <a:lstStyle/>
                    <a:p>
                      <a:pPr algn="ctr" fontAlgn="b"/>
                      <a:r>
                        <a:rPr lang="en-US" sz="1100" b="1" i="0" u="none" strike="noStrike">
                          <a:effectLst/>
                          <a:latin typeface="Times New Roman"/>
                        </a:rPr>
                        <a:t>Start </a:t>
                      </a:r>
                      <a:br>
                        <a:rPr lang="en-US" sz="1100" b="1" i="0" u="none" strike="noStrike">
                          <a:effectLst/>
                          <a:latin typeface="Times New Roman"/>
                        </a:rPr>
                      </a:br>
                      <a:r>
                        <a:rPr lang="en-US" sz="1100" b="1" i="0" u="none" strike="noStrike">
                          <a:effectLst/>
                          <a:latin typeface="Times New Roman"/>
                        </a:rPr>
                        <a:t>Time</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effectLst/>
                          <a:latin typeface="Times New Roman"/>
                        </a:rPr>
                        <a:t>Duration</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1100" b="1" i="0" u="none" strike="noStrike">
                          <a:effectLst/>
                          <a:latin typeface="Times New Roman"/>
                        </a:rPr>
                        <a:t>Activity</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36444">
                <a:tc gridSpan="5">
                  <a:txBody>
                    <a:bodyPr/>
                    <a:lstStyle/>
                    <a:p>
                      <a:pPr algn="ctr" fontAlgn="b"/>
                      <a:r>
                        <a:rPr lang="en-US" sz="1100" b="1" i="0" u="none" strike="noStrike">
                          <a:effectLst/>
                          <a:latin typeface="Times New Roman"/>
                        </a:rPr>
                        <a:t>                                     Tuesday 24 March 2015</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6444">
                <a:tc gridSpan="5">
                  <a:txBody>
                    <a:bodyPr/>
                    <a:lstStyle/>
                    <a:p>
                      <a:pPr algn="ctr" fontAlgn="b"/>
                      <a:r>
                        <a:rPr lang="en-US" sz="1100" b="1" i="0" u="none" strike="noStrike">
                          <a:effectLst/>
                          <a:latin typeface="Times New Roman"/>
                        </a:rPr>
                        <a:t> </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67561">
                <a:tc>
                  <a:txBody>
                    <a:bodyPr/>
                    <a:lstStyle/>
                    <a:p>
                      <a:pPr algn="ctr" fontAlgn="ctr"/>
                      <a:r>
                        <a:rPr lang="en-US" sz="1100" b="0" i="0" u="none" strike="noStrike" dirty="0">
                          <a:effectLst/>
                          <a:latin typeface="Times New Roman"/>
                        </a:rPr>
                        <a:t>9:00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Times New Roman"/>
                        </a:rPr>
                        <a:t>1:20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100" b="0" i="0" u="none" strike="noStrike" dirty="0" err="1">
                          <a:effectLst/>
                          <a:latin typeface="Times New Roman"/>
                        </a:rPr>
                        <a:t>DySPAN</a:t>
                      </a:r>
                      <a:r>
                        <a:rPr lang="en-US" sz="1100" b="0" i="0" u="none" strike="noStrike" dirty="0">
                          <a:effectLst/>
                          <a:latin typeface="Times New Roman"/>
                        </a:rPr>
                        <a:t>-SC Plenary  (Rm 3006)</a:t>
                      </a:r>
                      <a:br>
                        <a:rPr lang="en-US" sz="1100" b="0" i="0" u="none" strike="noStrike" dirty="0">
                          <a:effectLst/>
                          <a:latin typeface="Times New Roman"/>
                        </a:rPr>
                      </a:br>
                      <a:r>
                        <a:rPr lang="en-US" sz="1100" b="0" i="0" u="none" strike="noStrike" dirty="0">
                          <a:effectLst/>
                          <a:latin typeface="Times New Roman"/>
                        </a:rPr>
                        <a:t>Report from </a:t>
                      </a:r>
                      <a:r>
                        <a:rPr lang="en-US" sz="1100" b="0" i="0" u="none" strike="noStrike" dirty="0" err="1">
                          <a:effectLst/>
                          <a:latin typeface="Times New Roman"/>
                        </a:rPr>
                        <a:t>DySPAN</a:t>
                      </a:r>
                      <a:r>
                        <a:rPr lang="en-US" sz="1100" b="0" i="0" u="none" strike="noStrike" dirty="0">
                          <a:effectLst/>
                          <a:latin typeface="Times New Roman"/>
                        </a:rPr>
                        <a:t>-SC officers</a:t>
                      </a:r>
                      <a:br>
                        <a:rPr lang="en-US" sz="1100" b="0" i="0" u="none" strike="noStrike" dirty="0">
                          <a:effectLst/>
                          <a:latin typeface="Times New Roman"/>
                        </a:rPr>
                      </a:br>
                      <a:r>
                        <a:rPr lang="en-US" sz="1100" b="0" i="0" u="none" strike="noStrike" dirty="0">
                          <a:effectLst/>
                          <a:latin typeface="Times New Roman"/>
                        </a:rPr>
                        <a:t>Status Reports from 1900.1, 1900.5, 1900.6, 1900.7 WGs </a:t>
                      </a:r>
                      <a:br>
                        <a:rPr lang="en-US" sz="1100" b="0" i="0" u="none" strike="noStrike" dirty="0">
                          <a:effectLst/>
                          <a:latin typeface="Times New Roman"/>
                        </a:rPr>
                      </a:br>
                      <a:r>
                        <a:rPr lang="en-US" sz="1100" b="0" i="0" u="none" strike="noStrike" dirty="0">
                          <a:effectLst/>
                          <a:latin typeface="Times New Roman"/>
                        </a:rPr>
                        <a:t>Administrative items</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r>
              <a:tr h="236444">
                <a:tc>
                  <a:txBody>
                    <a:bodyPr/>
                    <a:lstStyle/>
                    <a:p>
                      <a:pPr algn="ctr" fontAlgn="ctr"/>
                      <a:r>
                        <a:rPr lang="en-US" sz="1100" b="0" i="0" u="none" strike="noStrike">
                          <a:effectLst/>
                          <a:latin typeface="Times New Roman"/>
                        </a:rPr>
                        <a:t>10:20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0:15</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100" b="1" i="0" u="none" strike="noStrike">
                          <a:effectLst/>
                          <a:latin typeface="Times New Roman"/>
                        </a:rPr>
                        <a:t>Morning Break</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1100" b="0" i="0" u="none" strike="noStrike" dirty="0">
                        <a:effectLst/>
                        <a:latin typeface="Times"/>
                      </a:endParaRPr>
                    </a:p>
                  </a:txBody>
                  <a:tcPr marL="8823" marR="8823" marT="882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412895">
                <a:tc>
                  <a:txBody>
                    <a:bodyPr/>
                    <a:lstStyle/>
                    <a:p>
                      <a:pPr algn="ctr" fontAlgn="ctr"/>
                      <a:r>
                        <a:rPr lang="en-US" sz="1100" b="0" i="0" u="none" strike="noStrike">
                          <a:effectLst/>
                          <a:latin typeface="Times New Roman"/>
                        </a:rPr>
                        <a:t>10:35</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1:20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Times New Roman"/>
                        </a:rPr>
                        <a:t>1900.6 </a:t>
                      </a:r>
                      <a:endParaRPr lang="en-US" sz="1100" b="0" i="0" u="none" strike="noStrike" dirty="0" smtClean="0">
                        <a:effectLst/>
                        <a:latin typeface="Times New Roman"/>
                      </a:endParaRPr>
                    </a:p>
                    <a:p>
                      <a:pPr algn="ctr" fontAlgn="ctr"/>
                      <a:r>
                        <a:rPr lang="en-US" sz="1100" b="0" i="0" u="none" strike="noStrike" dirty="0" smtClean="0">
                          <a:effectLst/>
                          <a:latin typeface="Times New Roman"/>
                        </a:rPr>
                        <a:t>(</a:t>
                      </a:r>
                      <a:r>
                        <a:rPr lang="en-US" sz="1100" b="0" i="0" u="none" strike="noStrike" dirty="0">
                          <a:effectLst/>
                          <a:latin typeface="Times New Roman"/>
                        </a:rPr>
                        <a:t>Rm 3004)</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0" i="0" u="none" strike="noStrike" dirty="0">
                          <a:effectLst/>
                          <a:latin typeface="Times New Roman"/>
                        </a:rPr>
                        <a:t>1900.5 (Rm 3006</a:t>
                      </a:r>
                      <a:r>
                        <a:rPr lang="en-US" sz="1100" b="0" i="0" u="none" strike="noStrike" dirty="0" smtClean="0">
                          <a:effectLst/>
                          <a:latin typeface="Times New Roman"/>
                        </a:rPr>
                        <a:t>)</a:t>
                      </a:r>
                    </a:p>
                    <a:p>
                      <a:pPr algn="ctr" fontAlgn="ctr"/>
                      <a:r>
                        <a:rPr lang="en-US" sz="1100" b="0" i="0" u="none" strike="noStrike" dirty="0" err="1" smtClean="0">
                          <a:effectLst/>
                          <a:latin typeface="Times New Roman"/>
                        </a:rPr>
                        <a:t>Administrivia</a:t>
                      </a:r>
                      <a:r>
                        <a:rPr lang="en-US" sz="1100" b="0" i="0" u="none" strike="noStrike" dirty="0" smtClean="0">
                          <a:effectLst/>
                          <a:latin typeface="Times New Roman"/>
                        </a:rPr>
                        <a:t>, 1900.5.1 PAR</a:t>
                      </a:r>
                      <a:r>
                        <a:rPr lang="en-US" sz="1100" b="0" i="0" u="none" strike="noStrike" baseline="0" dirty="0" smtClean="0">
                          <a:effectLst/>
                          <a:latin typeface="Times New Roman"/>
                        </a:rPr>
                        <a:t> / Planning (Vote?)</a:t>
                      </a:r>
                      <a:endParaRPr lang="en-US" sz="1100" b="0" i="0" u="none" strike="noStrike" dirty="0">
                        <a:effectLst/>
                        <a:latin typeface="Times New Roman"/>
                      </a:endParaRP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endParaRPr lang="en-US" sz="1100" b="0" i="0" u="none" strike="noStrike" dirty="0">
                        <a:effectLst/>
                        <a:latin typeface="Times"/>
                      </a:endParaRPr>
                    </a:p>
                  </a:txBody>
                  <a:tcPr marL="8823" marR="8823" marT="8823" marB="0" anchor="b">
                    <a:lnL w="12700" cap="flat" cmpd="sng" algn="ctr">
                      <a:solidFill>
                        <a:srgbClr val="000000"/>
                      </a:solidFill>
                      <a:prstDash val="solid"/>
                      <a:round/>
                      <a:headEnd type="none" w="med" len="med"/>
                      <a:tailEnd type="none" w="med" len="med"/>
                    </a:lnL>
                    <a:lnR>
                      <a:noFill/>
                    </a:lnR>
                    <a:lnT>
                      <a:noFill/>
                    </a:lnT>
                    <a:lnB>
                      <a:noFill/>
                    </a:lnB>
                  </a:tcPr>
                </a:tc>
              </a:tr>
              <a:tr h="236444">
                <a:tc>
                  <a:txBody>
                    <a:bodyPr/>
                    <a:lstStyle/>
                    <a:p>
                      <a:pPr algn="ctr" fontAlgn="ctr"/>
                      <a:r>
                        <a:rPr lang="en-US" sz="1100" b="0" i="0" u="none" strike="noStrike">
                          <a:effectLst/>
                          <a:latin typeface="Times New Roman"/>
                        </a:rPr>
                        <a:t>11:55</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1:15</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100" b="1" i="0" u="none" strike="noStrike">
                          <a:effectLst/>
                          <a:latin typeface="Times New Roman"/>
                        </a:rPr>
                        <a:t>Lunch</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1100" b="0" i="0" u="none" strike="noStrike" dirty="0">
                        <a:effectLst/>
                        <a:latin typeface="Times"/>
                      </a:endParaRPr>
                    </a:p>
                  </a:txBody>
                  <a:tcPr marL="8823" marR="8823" marT="882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412895">
                <a:tc>
                  <a:txBody>
                    <a:bodyPr/>
                    <a:lstStyle/>
                    <a:p>
                      <a:pPr algn="ctr" fontAlgn="ctr"/>
                      <a:r>
                        <a:rPr lang="en-US" sz="1100" b="0" i="0" u="none" strike="noStrike">
                          <a:effectLst/>
                          <a:latin typeface="Times New Roman"/>
                        </a:rPr>
                        <a:t>13:10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1:20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Times New Roman"/>
                        </a:rPr>
                        <a:t>1900.1 </a:t>
                      </a:r>
                      <a:endParaRPr lang="en-US" sz="1100" b="0" i="0" u="none" strike="noStrike" dirty="0" smtClean="0">
                        <a:effectLst/>
                        <a:latin typeface="Times New Roman"/>
                      </a:endParaRPr>
                    </a:p>
                    <a:p>
                      <a:pPr algn="ctr" fontAlgn="ctr"/>
                      <a:r>
                        <a:rPr lang="en-US" sz="1100" b="0" i="0" u="none" strike="noStrike" dirty="0" smtClean="0">
                          <a:effectLst/>
                          <a:latin typeface="Times New Roman"/>
                        </a:rPr>
                        <a:t>(</a:t>
                      </a:r>
                      <a:r>
                        <a:rPr lang="en-US" sz="1100" b="0" i="0" u="none" strike="noStrike" dirty="0">
                          <a:effectLst/>
                          <a:latin typeface="Times New Roman"/>
                        </a:rPr>
                        <a:t>Rm 3004)</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1100" b="0" i="0" u="none" strike="noStrike" dirty="0">
                          <a:effectLst/>
                          <a:latin typeface="Times New Roman"/>
                        </a:rPr>
                        <a:t>1900.5 (Rm 3006</a:t>
                      </a:r>
                      <a:r>
                        <a:rPr lang="en-US" sz="1100" b="0" i="0" u="none" strike="noStrike" dirty="0" smtClean="0">
                          <a:effectLst/>
                          <a:latin typeface="Times New Roman"/>
                        </a:rPr>
                        <a:t>)</a:t>
                      </a:r>
                    </a:p>
                    <a:p>
                      <a:pPr algn="ctr" fontAlgn="ctr"/>
                      <a:r>
                        <a:rPr lang="en-US" sz="1100" b="0" i="0" u="none" strike="noStrike" dirty="0" smtClean="0">
                          <a:effectLst/>
                          <a:latin typeface="Times New Roman"/>
                        </a:rPr>
                        <a:t>1900.5.1 Draft Review</a:t>
                      </a:r>
                      <a:endParaRPr lang="en-US" sz="1100" b="0" i="0" u="none" strike="noStrike" dirty="0">
                        <a:effectLst/>
                        <a:latin typeface="Times New Roman"/>
                      </a:endParaRP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en-US" sz="900" b="0" i="0" u="none" strike="noStrike" dirty="0">
                          <a:effectLst/>
                          <a:latin typeface="Times New Roman"/>
                        </a:rPr>
                        <a:t>1900.7</a:t>
                      </a:r>
                      <a:br>
                        <a:rPr lang="en-US" sz="900" b="0" i="0" u="none" strike="noStrike" dirty="0">
                          <a:effectLst/>
                          <a:latin typeface="Times New Roman"/>
                        </a:rPr>
                      </a:br>
                      <a:r>
                        <a:rPr lang="en-US" sz="900" b="0" i="0" u="none" strike="noStrike" dirty="0">
                          <a:effectLst/>
                          <a:latin typeface="Times New Roman"/>
                        </a:rPr>
                        <a:t>Electronic Only</a:t>
                      </a:r>
                      <a:br>
                        <a:rPr lang="en-US" sz="900" b="0" i="0" u="none" strike="noStrike" dirty="0">
                          <a:effectLst/>
                          <a:latin typeface="Times New Roman"/>
                        </a:rPr>
                      </a:br>
                      <a:r>
                        <a:rPr lang="en-US" sz="900" b="1" i="0" u="none" strike="noStrike" dirty="0">
                          <a:effectLst/>
                          <a:latin typeface="Times New Roman"/>
                        </a:rPr>
                        <a:t>Hours 1-3 AM PDT</a:t>
                      </a:r>
                      <a:r>
                        <a:rPr lang="en-US" sz="900" b="0" i="0" u="none" strike="noStrike" dirty="0">
                          <a:effectLst/>
                          <a:latin typeface="Times New Roman"/>
                        </a:rPr>
                        <a:t/>
                      </a:r>
                      <a:br>
                        <a:rPr lang="en-US" sz="900" b="0" i="0" u="none" strike="noStrike" dirty="0">
                          <a:effectLst/>
                          <a:latin typeface="Times New Roman"/>
                        </a:rPr>
                      </a:br>
                      <a:r>
                        <a:rPr lang="en-US" sz="900" b="0" i="0" u="none" strike="noStrike" dirty="0">
                          <a:effectLst/>
                          <a:latin typeface="Times New Roman"/>
                        </a:rPr>
                        <a:t>(8-10 AM UTC)</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r>
              <a:tr h="236444">
                <a:tc>
                  <a:txBody>
                    <a:bodyPr/>
                    <a:lstStyle/>
                    <a:p>
                      <a:pPr algn="ctr" fontAlgn="ctr"/>
                      <a:r>
                        <a:rPr lang="en-US" sz="1100" b="0" i="0" u="none" strike="noStrike">
                          <a:effectLst/>
                          <a:latin typeface="Times New Roman"/>
                        </a:rPr>
                        <a:t>14:30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0:20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100" b="1" i="0" u="none" strike="noStrike">
                          <a:effectLst/>
                          <a:latin typeface="Times New Roman"/>
                        </a:rPr>
                        <a:t>Afternoon Break</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412895">
                <a:tc>
                  <a:txBody>
                    <a:bodyPr/>
                    <a:lstStyle/>
                    <a:p>
                      <a:pPr algn="ctr" fontAlgn="ctr"/>
                      <a:r>
                        <a:rPr lang="en-US" sz="1100" b="0" i="0" u="none" strike="noStrike">
                          <a:effectLst/>
                          <a:latin typeface="Times New Roman"/>
                        </a:rPr>
                        <a:t>14:50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1:40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Times New Roman"/>
                        </a:rPr>
                        <a:t>1900.6 </a:t>
                      </a:r>
                      <a:endParaRPr lang="en-US" sz="1100" b="0" i="0" u="none" strike="noStrike" dirty="0" smtClean="0">
                        <a:effectLst/>
                        <a:latin typeface="Times New Roman"/>
                      </a:endParaRPr>
                    </a:p>
                    <a:p>
                      <a:pPr algn="ctr" fontAlgn="ctr"/>
                      <a:r>
                        <a:rPr lang="en-US" sz="1100" b="0" i="0" u="none" strike="noStrike" dirty="0" smtClean="0">
                          <a:effectLst/>
                          <a:latin typeface="Times New Roman"/>
                        </a:rPr>
                        <a:t>(</a:t>
                      </a:r>
                      <a:r>
                        <a:rPr lang="en-US" sz="1100" b="0" i="0" u="none" strike="noStrike" dirty="0">
                          <a:effectLst/>
                          <a:latin typeface="Times New Roman"/>
                        </a:rPr>
                        <a:t>Rm 3004)</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0" i="0" u="none" strike="noStrike" dirty="0">
                          <a:effectLst/>
                          <a:latin typeface="Times New Roman"/>
                        </a:rPr>
                        <a:t>1900.5 (Rm 3006</a:t>
                      </a:r>
                      <a:r>
                        <a:rPr lang="en-US" sz="1100" b="0" i="0" u="none" strike="noStrike" dirty="0" smtClean="0">
                          <a:effectLst/>
                          <a:latin typeface="Times New Roman"/>
                        </a:rPr>
                        <a:t>)</a:t>
                      </a:r>
                    </a:p>
                    <a:p>
                      <a:pPr algn="ctr" fontAlgn="ctr"/>
                      <a:r>
                        <a:rPr lang="en-US" sz="1100" b="0" i="0" u="none" strike="noStrike" dirty="0" smtClean="0">
                          <a:effectLst/>
                          <a:latin typeface="Times New Roman"/>
                        </a:rPr>
                        <a:t>1900.5.1</a:t>
                      </a:r>
                      <a:r>
                        <a:rPr lang="en-US" sz="1100" b="0" i="0" u="none" strike="noStrike" baseline="0" dirty="0" smtClean="0">
                          <a:effectLst/>
                          <a:latin typeface="Times New Roman"/>
                        </a:rPr>
                        <a:t> Draft Review</a:t>
                      </a:r>
                      <a:endParaRPr lang="en-US" sz="1100" b="0" i="0" u="none" strike="noStrike" dirty="0">
                        <a:effectLst/>
                        <a:latin typeface="Times New Roman"/>
                      </a:endParaRP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r>
                        <a:rPr lang="en-US" sz="1100" b="0" i="0" u="none" strike="noStrike">
                          <a:effectLst/>
                          <a:latin typeface="Times"/>
                        </a:rPr>
                        <a:t> </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36444">
                <a:tc>
                  <a:txBody>
                    <a:bodyPr/>
                    <a:lstStyle/>
                    <a:p>
                      <a:pPr algn="ctr" fontAlgn="ctr"/>
                      <a:r>
                        <a:rPr lang="en-US" sz="1100" b="0" i="0" u="none" strike="noStrike">
                          <a:effectLst/>
                          <a:latin typeface="Times"/>
                        </a:rPr>
                        <a:t>16:30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 </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100" b="1" i="0" u="none" strike="noStrike">
                          <a:effectLst/>
                          <a:latin typeface="Times"/>
                        </a:rPr>
                        <a:t>Recess</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100" b="0" i="0" u="none" strike="noStrike" dirty="0">
                          <a:effectLst/>
                          <a:latin typeface="Times"/>
                        </a:rPr>
                        <a:t> </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8632</TotalTime>
  <Words>1947</Words>
  <Application>Microsoft Office PowerPoint</Application>
  <PresentationFormat>On-screen Show (4:3)</PresentationFormat>
  <Paragraphs>472</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 San Diego CA WG Meeting Electronic Meeting Details</vt:lpstr>
      <vt:lpstr>Rules</vt:lpstr>
      <vt:lpstr>Current IEEE 1900.5 Membership</vt:lpstr>
      <vt:lpstr>Participants, Patents, and Duty to Inform</vt:lpstr>
      <vt:lpstr>Patent Related Links</vt:lpstr>
      <vt:lpstr>Call for Potentially Essential Patents</vt:lpstr>
      <vt:lpstr>Other Guidelines for IEEE WG Meetings</vt:lpstr>
      <vt:lpstr>F2F Schedule (Tuesday)</vt:lpstr>
      <vt:lpstr>F2F Schedule (Wednesday)</vt:lpstr>
      <vt:lpstr>F2F Schedule (Thursday)</vt:lpstr>
      <vt:lpstr> Draft Administrivia</vt:lpstr>
      <vt:lpstr>1900.5.1 PAR Extension Material</vt:lpstr>
      <vt:lpstr>Working Schedule for 1900.5.1</vt:lpstr>
      <vt:lpstr>PAR Extension Questions</vt:lpstr>
    </vt:vector>
  </TitlesOfParts>
  <Company>BAE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matthew.sherman</cp:lastModifiedBy>
  <cp:revision>151</cp:revision>
  <dcterms:created xsi:type="dcterms:W3CDTF">2013-08-13T02:52:21Z</dcterms:created>
  <dcterms:modified xsi:type="dcterms:W3CDTF">2015-03-26T21:50:45Z</dcterms:modified>
</cp:coreProperties>
</file>