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15" r:id="rId3"/>
    <p:sldId id="337" r:id="rId4"/>
    <p:sldId id="351" r:id="rId5"/>
    <p:sldId id="285" r:id="rId6"/>
    <p:sldId id="286" r:id="rId7"/>
    <p:sldId id="287" r:id="rId8"/>
    <p:sldId id="288" r:id="rId9"/>
    <p:sldId id="348" r:id="rId10"/>
    <p:sldId id="349" r:id="rId11"/>
    <p:sldId id="350" r:id="rId12"/>
    <p:sldId id="353" r:id="rId13"/>
    <p:sldId id="352"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100" d="100"/>
          <a:sy n="100" d="100"/>
        </p:scale>
        <p:origin x="-666" y="9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036B457-66FB-4AF4-A7A7-0FD16A4A5470}" type="datetimeFigureOut">
              <a:rPr lang="en-US"/>
              <a:pPr>
                <a:defRPr/>
              </a:pPr>
              <a:t>3/24/2015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7A25A5A-CA36-403E-8155-582028217688}" type="slidenum">
              <a:rPr lang="en-US"/>
              <a:pPr>
                <a:defRPr/>
              </a:pPr>
              <a:t>‹#›</a:t>
            </a:fld>
            <a:endParaRPr lang="en-US"/>
          </a:p>
        </p:txBody>
      </p:sp>
    </p:spTree>
    <p:extLst>
      <p:ext uri="{BB962C8B-B14F-4D97-AF65-F5344CB8AC3E}">
        <p14:creationId xmlns:p14="http://schemas.microsoft.com/office/powerpoint/2010/main" val="516125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14339"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AF51E08C-5941-432A-84C4-1FC4DD6545F0}" type="slidenum">
              <a:rPr lang="en-US" sz="1200">
                <a:latin typeface="Times New Roman" pitchFamily="18" charset="0"/>
              </a:rPr>
              <a:pPr algn="r"/>
              <a:t>2</a:t>
            </a:fld>
            <a:endParaRPr lang="en-US" sz="1200">
              <a:latin typeface="Times New Roman" pitchFamily="18" charset="0"/>
            </a:endParaRPr>
          </a:p>
        </p:txBody>
      </p:sp>
      <p:sp>
        <p:nvSpPr>
          <p:cNvPr id="1434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New Roman" pitchFamily="18" charset="0"/>
              </a:defRPr>
            </a:lvl1pPr>
            <a:lvl2pPr marL="702756" indent="-270291" defTabSz="914485">
              <a:defRPr sz="2300">
                <a:solidFill>
                  <a:schemeClr val="tx1"/>
                </a:solidFill>
                <a:latin typeface="Times New Roman" pitchFamily="18" charset="0"/>
              </a:defRPr>
            </a:lvl2pPr>
            <a:lvl3pPr marL="1081164" indent="-216233" defTabSz="914485">
              <a:defRPr sz="2300">
                <a:solidFill>
                  <a:schemeClr val="tx1"/>
                </a:solidFill>
                <a:latin typeface="Times New Roman" pitchFamily="18" charset="0"/>
              </a:defRPr>
            </a:lvl3pPr>
            <a:lvl4pPr marL="1513629" indent="-216233" defTabSz="914485">
              <a:defRPr sz="2300">
                <a:solidFill>
                  <a:schemeClr val="tx1"/>
                </a:solidFill>
                <a:latin typeface="Times New Roman" pitchFamily="18" charset="0"/>
              </a:defRPr>
            </a:lvl4pPr>
            <a:lvl5pPr marL="1946095" indent="-216233" defTabSz="914485">
              <a:defRPr sz="2300">
                <a:solidFill>
                  <a:schemeClr val="tx1"/>
                </a:solidFill>
                <a:latin typeface="Times New Roman" pitchFamily="18" charset="0"/>
              </a:defRPr>
            </a:lvl5pPr>
            <a:lvl6pPr marL="2378560" indent="-216233" defTabSz="914485" eaLnBrk="0" fontAlgn="base" hangingPunct="0">
              <a:spcBef>
                <a:spcPct val="0"/>
              </a:spcBef>
              <a:spcAft>
                <a:spcPct val="0"/>
              </a:spcAft>
              <a:defRPr sz="2300">
                <a:solidFill>
                  <a:schemeClr val="tx1"/>
                </a:solidFill>
                <a:latin typeface="Times New Roman" pitchFamily="18" charset="0"/>
              </a:defRPr>
            </a:lvl6pPr>
            <a:lvl7pPr marL="2811026" indent="-216233" defTabSz="914485" eaLnBrk="0" fontAlgn="base" hangingPunct="0">
              <a:spcBef>
                <a:spcPct val="0"/>
              </a:spcBef>
              <a:spcAft>
                <a:spcPct val="0"/>
              </a:spcAft>
              <a:defRPr sz="2300">
                <a:solidFill>
                  <a:schemeClr val="tx1"/>
                </a:solidFill>
                <a:latin typeface="Times New Roman" pitchFamily="18" charset="0"/>
              </a:defRPr>
            </a:lvl7pPr>
            <a:lvl8pPr marL="3243491" indent="-216233" defTabSz="914485" eaLnBrk="0" fontAlgn="base" hangingPunct="0">
              <a:spcBef>
                <a:spcPct val="0"/>
              </a:spcBef>
              <a:spcAft>
                <a:spcPct val="0"/>
              </a:spcAft>
              <a:defRPr sz="2300">
                <a:solidFill>
                  <a:schemeClr val="tx1"/>
                </a:solidFill>
                <a:latin typeface="Times New Roman" pitchFamily="18" charset="0"/>
              </a:defRPr>
            </a:lvl8pPr>
            <a:lvl9pPr marL="3675957" indent="-216233" defTabSz="914485" eaLnBrk="0" fontAlgn="base" hangingPunct="0">
              <a:spcBef>
                <a:spcPct val="0"/>
              </a:spcBef>
              <a:spcAft>
                <a:spcPct val="0"/>
              </a:spcAft>
              <a:defRPr sz="2300">
                <a:solidFill>
                  <a:schemeClr val="tx1"/>
                </a:solidFill>
                <a:latin typeface="Times New Roman" pitchFamily="18" charset="0"/>
              </a:defRPr>
            </a:lvl9pPr>
          </a:lstStyle>
          <a:p>
            <a:pPr>
              <a:defRPr/>
            </a:pPr>
            <a:fld id="{D895133F-FC3B-4597-974F-B95E25483975}" type="slidenum">
              <a:rPr lang="en-US" sz="1200"/>
              <a:pPr>
                <a:defRPr/>
              </a:pPr>
              <a:t>8</a:t>
            </a:fld>
            <a:endParaRPr lang="en-US" sz="1200"/>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3174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1AD4B58-AA3E-424B-93A5-76C02D0E614D}" type="slidenum">
              <a:rPr lang="en-US" sz="1200">
                <a:latin typeface="Times New Roman" pitchFamily="18" charset="0"/>
              </a:rPr>
              <a:pPr algn="r"/>
              <a:t>12</a:t>
            </a:fld>
            <a:endParaRPr lang="en-US" sz="1200">
              <a:latin typeface="Times New Roman" pitchFamily="18" charset="0"/>
            </a:endParaRPr>
          </a:p>
        </p:txBody>
      </p:sp>
      <p:sp>
        <p:nvSpPr>
          <p:cNvPr id="3174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0DE2DDA-BD97-408D-A64C-7D4C206C79DB}" type="datetime1">
              <a:rPr lang="en-US" smtClean="0"/>
              <a:t>3/24/2015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0DA79480-6B40-4BDE-B1FD-2794908776F0}" type="slidenum">
              <a:rPr lang="en-US"/>
              <a:pPr>
                <a:defRPr/>
              </a:pPr>
              <a:t>‹#›</a:t>
            </a:fld>
            <a:endParaRPr lang="en-US"/>
          </a:p>
        </p:txBody>
      </p:sp>
    </p:spTree>
    <p:extLst>
      <p:ext uri="{BB962C8B-B14F-4D97-AF65-F5344CB8AC3E}">
        <p14:creationId xmlns:p14="http://schemas.microsoft.com/office/powerpoint/2010/main" val="53305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1E4817-26D0-46D7-9902-8F4F6F820479}" type="datetime1">
              <a:rPr lang="en-US" smtClean="0"/>
              <a:t>3/24/2015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98331F7-5B4B-4B58-B796-66119755344F}" type="slidenum">
              <a:rPr lang="en-US"/>
              <a:pPr>
                <a:defRPr/>
              </a:pPr>
              <a:t>‹#›</a:t>
            </a:fld>
            <a:endParaRPr lang="en-US"/>
          </a:p>
        </p:txBody>
      </p:sp>
    </p:spTree>
    <p:extLst>
      <p:ext uri="{BB962C8B-B14F-4D97-AF65-F5344CB8AC3E}">
        <p14:creationId xmlns:p14="http://schemas.microsoft.com/office/powerpoint/2010/main" val="167019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69C155-F718-4FF3-A141-0B8F5BC04276}" type="datetime1">
              <a:rPr lang="en-US" smtClean="0"/>
              <a:t>3/24/2015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90A1CB0-C0F8-49B6-BFBD-E5254EAD1645}" type="slidenum">
              <a:rPr lang="en-US"/>
              <a:pPr>
                <a:defRPr/>
              </a:pPr>
              <a:t>‹#›</a:t>
            </a:fld>
            <a:endParaRPr lang="en-US"/>
          </a:p>
        </p:txBody>
      </p:sp>
    </p:spTree>
    <p:extLst>
      <p:ext uri="{BB962C8B-B14F-4D97-AF65-F5344CB8AC3E}">
        <p14:creationId xmlns:p14="http://schemas.microsoft.com/office/powerpoint/2010/main" val="8851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34902B-8E8D-4E62-A7D2-023EF49BB484}" type="datetime1">
              <a:rPr lang="en-US" smtClean="0"/>
              <a:t>3/24/2015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4938A27F-7CFB-4EA5-BC8D-92249052373D}" type="slidenum">
              <a:rPr lang="en-US"/>
              <a:pPr>
                <a:defRPr/>
              </a:pPr>
              <a:t>‹#›</a:t>
            </a:fld>
            <a:endParaRPr lang="en-US"/>
          </a:p>
        </p:txBody>
      </p:sp>
    </p:spTree>
    <p:extLst>
      <p:ext uri="{BB962C8B-B14F-4D97-AF65-F5344CB8AC3E}">
        <p14:creationId xmlns:p14="http://schemas.microsoft.com/office/powerpoint/2010/main" val="163907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7B61B05-1BCE-49F3-BC1D-C78F978EE8E5}" type="datetime1">
              <a:rPr lang="en-US" smtClean="0"/>
              <a:t>3/24/2015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B9E95A4C-5DE7-4438-BCFE-69BDBC5FB01C}" type="slidenum">
              <a:rPr lang="en-US"/>
              <a:pPr>
                <a:defRPr/>
              </a:pPr>
              <a:t>‹#›</a:t>
            </a:fld>
            <a:endParaRPr lang="en-US"/>
          </a:p>
        </p:txBody>
      </p:sp>
    </p:spTree>
    <p:extLst>
      <p:ext uri="{BB962C8B-B14F-4D97-AF65-F5344CB8AC3E}">
        <p14:creationId xmlns:p14="http://schemas.microsoft.com/office/powerpoint/2010/main" val="2696829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41DC5A9-FA75-4EF7-AF95-13AC55342C07}" type="datetime1">
              <a:rPr lang="en-US" smtClean="0"/>
              <a:t>3/24/2015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88C65BC5-3439-48EB-B54D-6A85E0305EB4}" type="slidenum">
              <a:rPr lang="en-US"/>
              <a:pPr>
                <a:defRPr/>
              </a:pPr>
              <a:t>‹#›</a:t>
            </a:fld>
            <a:endParaRPr lang="en-US"/>
          </a:p>
        </p:txBody>
      </p:sp>
    </p:spTree>
    <p:extLst>
      <p:ext uri="{BB962C8B-B14F-4D97-AF65-F5344CB8AC3E}">
        <p14:creationId xmlns:p14="http://schemas.microsoft.com/office/powerpoint/2010/main" val="221876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3031F16-2C8B-49D0-B09F-21B7D08E0E5D}" type="datetime1">
              <a:rPr lang="en-US" smtClean="0"/>
              <a:t>3/24/2015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36D588F2-66C6-4643-B9C5-F9B64A00B365}" type="slidenum">
              <a:rPr lang="en-US"/>
              <a:pPr>
                <a:defRPr/>
              </a:pPr>
              <a:t>‹#›</a:t>
            </a:fld>
            <a:endParaRPr lang="en-US"/>
          </a:p>
        </p:txBody>
      </p:sp>
    </p:spTree>
    <p:extLst>
      <p:ext uri="{BB962C8B-B14F-4D97-AF65-F5344CB8AC3E}">
        <p14:creationId xmlns:p14="http://schemas.microsoft.com/office/powerpoint/2010/main" val="398369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AF676E5-C6C9-4BE2-A728-649AC0314C05}" type="datetime1">
              <a:rPr lang="en-US" smtClean="0"/>
              <a:t>3/24/2015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A7C1424E-54F7-4055-8D12-3E5A7CC4FE74}" type="slidenum">
              <a:rPr lang="en-US"/>
              <a:pPr>
                <a:defRPr/>
              </a:pPr>
              <a:t>‹#›</a:t>
            </a:fld>
            <a:endParaRPr lang="en-US"/>
          </a:p>
        </p:txBody>
      </p:sp>
    </p:spTree>
    <p:extLst>
      <p:ext uri="{BB962C8B-B14F-4D97-AF65-F5344CB8AC3E}">
        <p14:creationId xmlns:p14="http://schemas.microsoft.com/office/powerpoint/2010/main" val="416212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C11F00-D740-4F19-8EA5-FAD8119CEBCB}" type="datetime1">
              <a:rPr lang="en-US" smtClean="0"/>
              <a:t>3/24/2015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5B2F1742-DE85-41F0-BA9C-37E365EB4FFE}" type="slidenum">
              <a:rPr lang="en-US"/>
              <a:pPr>
                <a:defRPr/>
              </a:pPr>
              <a:t>‹#›</a:t>
            </a:fld>
            <a:endParaRPr lang="en-US"/>
          </a:p>
        </p:txBody>
      </p:sp>
    </p:spTree>
    <p:extLst>
      <p:ext uri="{BB962C8B-B14F-4D97-AF65-F5344CB8AC3E}">
        <p14:creationId xmlns:p14="http://schemas.microsoft.com/office/powerpoint/2010/main" val="391134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C8E3672-AEFA-4BA5-A5D1-DCFFAD34F9BF}" type="datetime1">
              <a:rPr lang="en-US" smtClean="0"/>
              <a:t>3/24/2015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D8FF5BA9-9FDC-4E76-B749-A2A5DE1271B6}" type="slidenum">
              <a:rPr lang="en-US"/>
              <a:pPr>
                <a:defRPr/>
              </a:pPr>
              <a:t>‹#›</a:t>
            </a:fld>
            <a:endParaRPr lang="en-US"/>
          </a:p>
        </p:txBody>
      </p:sp>
    </p:spTree>
    <p:extLst>
      <p:ext uri="{BB962C8B-B14F-4D97-AF65-F5344CB8AC3E}">
        <p14:creationId xmlns:p14="http://schemas.microsoft.com/office/powerpoint/2010/main" val="2030986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DEC7E7-E4AD-418E-BAD8-500909BF4181}" type="datetime1">
              <a:rPr lang="en-US" smtClean="0"/>
              <a:t>3/24/2015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B3B48D72-C645-4015-AF67-AFC14DC29CF0}" type="slidenum">
              <a:rPr lang="en-US"/>
              <a:pPr>
                <a:defRPr/>
              </a:pPr>
              <a:t>‹#›</a:t>
            </a:fld>
            <a:endParaRPr lang="en-US"/>
          </a:p>
        </p:txBody>
      </p:sp>
    </p:spTree>
    <p:extLst>
      <p:ext uri="{BB962C8B-B14F-4D97-AF65-F5344CB8AC3E}">
        <p14:creationId xmlns:p14="http://schemas.microsoft.com/office/powerpoint/2010/main" val="250985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8FA2230-F37E-4123-914F-7D31ADE55FE6}" type="datetime1">
              <a:rPr lang="en-US" smtClean="0"/>
              <a:t>3/24/2015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5-15-0019-01-agen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C3F048D1-BE2E-4B22-B038-C591CD3EAB82}"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matthew.sherman@baesystems.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909991045"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641B628-FDCD-46BE-BBDD-3B5D366C084F}" type="datetime1">
              <a:rPr lang="en-US" smtClean="0">
                <a:solidFill>
                  <a:srgbClr val="000099"/>
                </a:solidFill>
              </a:rPr>
              <a:t>3/24/2015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EA5F4E2-0946-42F0-905D-1D9AAD32865E}" type="slidenum">
              <a:rPr lang="en-US" smtClean="0">
                <a:solidFill>
                  <a:srgbClr val="000099"/>
                </a:solidFill>
              </a:rPr>
              <a:pPr fontAlgn="base">
                <a:spcBef>
                  <a:spcPct val="0"/>
                </a:spcBef>
                <a:spcAft>
                  <a:spcPct val="0"/>
                </a:spcAft>
                <a:defRPr/>
              </a:pPr>
              <a:t>1</a:t>
            </a:fld>
            <a:endParaRPr lang="en-US" smtClean="0">
              <a:solidFill>
                <a:srgbClr val="000099"/>
              </a:solidFill>
            </a:endParaRPr>
          </a:p>
        </p:txBody>
      </p:sp>
      <p:sp>
        <p:nvSpPr>
          <p:cNvPr id="2" name="Rectangle 2"/>
          <p:cNvSpPr>
            <a:spLocks noChangeArrowheads="1"/>
          </p:cNvSpPr>
          <p:nvPr/>
        </p:nvSpPr>
        <p:spPr bwMode="auto">
          <a:xfrm>
            <a:off x="685800" y="1784350"/>
            <a:ext cx="65436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Meetings on 24-26 March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24 </a:t>
            </a:r>
            <a:r>
              <a:rPr lang="en-US" sz="1200" b="1" dirty="0">
                <a:latin typeface="Arial" pitchFamily="34" charset="0"/>
                <a:cs typeface="Times New Roman" pitchFamily="18" charset="0"/>
              </a:rPr>
              <a:t>March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5-15-0019-01-agen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a:latin typeface="Arial" pitchFamily="34" charset="0"/>
                <a:cs typeface="Times New Roman" pitchFamily="18" charset="0"/>
              </a:rPr>
              <a:t>Notice:</a:t>
            </a:r>
            <a:r>
              <a:rPr lang="en-US" sz="1200">
                <a:latin typeface="Arial" pitchFamily="34" charset="0"/>
                <a:cs typeface="Times New Roman" pitchFamily="18" charset="0"/>
              </a:rPr>
              <a:t> This document has been prepared to assist  IEEE DySPAN-SC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a:latin typeface="Arial" pitchFamily="34" charset="0"/>
                <a:cs typeface="Times New Roman" pitchFamily="18" charset="0"/>
              </a:rPr>
              <a:t> </a:t>
            </a:r>
            <a:endParaRPr lang="en-US" sz="1200">
              <a:latin typeface="Arial" pitchFamily="34" charset="0"/>
            </a:endParaRPr>
          </a:p>
          <a:p>
            <a:pPr eaLnBrk="0" hangingPunct="0"/>
            <a:r>
              <a:rPr lang="en-US" sz="1200" b="1">
                <a:latin typeface="Arial" pitchFamily="34" charset="0"/>
                <a:cs typeface="Times New Roman" pitchFamily="18" charset="0"/>
              </a:rPr>
              <a:t>Release:</a:t>
            </a:r>
            <a:r>
              <a:rPr lang="en-US" sz="120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DySPAN-SC. </a:t>
            </a:r>
          </a:p>
          <a:p>
            <a:pPr eaLnBrk="0" hangingPunct="0"/>
            <a:endParaRPr lang="en-US" sz="1200">
              <a:latin typeface="Arial" pitchFamily="34" charset="0"/>
            </a:endParaRPr>
          </a:p>
          <a:p>
            <a:pPr eaLnBrk="0" hangingPunct="0"/>
            <a:r>
              <a:rPr lang="en-US" sz="1200" b="1">
                <a:latin typeface="Arial" pitchFamily="34" charset="0"/>
                <a:cs typeface="Times New Roman" pitchFamily="18" charset="0"/>
              </a:rPr>
              <a:t>Patent Policy and Procedures:</a:t>
            </a:r>
            <a:r>
              <a:rPr lang="en-US" sz="120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DySPAN-SC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a:latin typeface="Arial" pitchFamily="34" charset="0"/>
                <a:cs typeface="Times New Roman" pitchFamily="18" charset="0"/>
                <a:hlinkClick r:id="rId2"/>
              </a:rPr>
              <a:t>matthew.sherman@baesystems.com</a:t>
            </a:r>
            <a:r>
              <a:rPr lang="en-US" sz="120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DySPAN-SC Committee. </a:t>
            </a:r>
            <a:r>
              <a:rPr lang="en-US" sz="1200" b="1">
                <a:latin typeface="Arial" pitchFamily="34" charset="0"/>
                <a:cs typeface="Times New Roman" pitchFamily="18" charset="0"/>
              </a:rPr>
              <a:t>If you have questions, contact the IEEE Patent Committee Administrator at </a:t>
            </a:r>
            <a:r>
              <a:rPr lang="en-US" sz="1200">
                <a:latin typeface="Arial" pitchFamily="34" charset="0"/>
                <a:cs typeface="Times New Roman" pitchFamily="18" charset="0"/>
              </a:rPr>
              <a:t>&lt; </a:t>
            </a:r>
            <a:r>
              <a:rPr lang="en-US" sz="1200">
                <a:latin typeface="Arial" pitchFamily="34" charset="0"/>
                <a:cs typeface="Times New Roman" pitchFamily="18" charset="0"/>
                <a:hlinkClick r:id="rId3"/>
              </a:rPr>
              <a:t>patcom@ieee.org</a:t>
            </a:r>
            <a:r>
              <a:rPr lang="en-US" sz="1200">
                <a:latin typeface="Arial" pitchFamily="34" charset="0"/>
                <a:cs typeface="Times New Roman" pitchFamily="18" charset="0"/>
              </a:rPr>
              <a:t> </a:t>
            </a:r>
            <a:r>
              <a:rPr lang="en-US" sz="1200" b="1">
                <a:latin typeface="Arial" pitchFamily="34" charset="0"/>
                <a:cs typeface="Times New Roman" pitchFamily="18" charset="0"/>
              </a:rPr>
              <a:t>&gt;.</a:t>
            </a:r>
            <a:r>
              <a:rPr lang="en-US" sz="1200">
                <a:latin typeface="Arial" pitchFamily="34" charset="0"/>
                <a:cs typeface="Times New Roman" pitchFamily="18" charset="0"/>
              </a:rPr>
              <a:t> </a:t>
            </a:r>
            <a:endParaRPr lang="en-US" sz="1200">
              <a:latin typeface="Arial" pitchFamily="34" charset="0"/>
            </a:endParaRPr>
          </a:p>
          <a:p>
            <a:pPr eaLnBrk="0" hangingPunct="0"/>
            <a:endParaRPr lang="en-US" sz="120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5-15-0019-01-agen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smtClean="0"/>
              <a:t>F2F Schedule (Wednesday)</a:t>
            </a:r>
          </a:p>
        </p:txBody>
      </p:sp>
      <p:sp>
        <p:nvSpPr>
          <p:cNvPr id="3" name="Date Placeholder 2"/>
          <p:cNvSpPr>
            <a:spLocks noGrp="1"/>
          </p:cNvSpPr>
          <p:nvPr>
            <p:ph type="dt" sz="quarter" idx="10"/>
          </p:nvPr>
        </p:nvSpPr>
        <p:spPr/>
        <p:txBody>
          <a:bodyPr/>
          <a:lstStyle/>
          <a:p>
            <a:pPr>
              <a:defRPr/>
            </a:pPr>
            <a:fld id="{2A25E1E1-DE0A-4F94-8A75-7A6629EEE879}" type="datetime1">
              <a:rPr lang="en-US" smtClean="0"/>
              <a:t>3/24/2015</a:t>
            </a:fld>
            <a:endParaRPr lang="en-US"/>
          </a:p>
        </p:txBody>
      </p:sp>
      <p:sp>
        <p:nvSpPr>
          <p:cNvPr id="4" name="Footer Placeholder 3"/>
          <p:cNvSpPr>
            <a:spLocks noGrp="1"/>
          </p:cNvSpPr>
          <p:nvPr>
            <p:ph type="ftr" sz="quarter" idx="11"/>
          </p:nvPr>
        </p:nvSpPr>
        <p:spPr/>
        <p:txBody>
          <a:bodyPr/>
          <a:lstStyle/>
          <a:p>
            <a:pPr>
              <a:defRPr/>
            </a:pPr>
            <a:r>
              <a:rPr lang="en-US" smtClean="0"/>
              <a:t>Doc #: 5-15-0019-01-agen</a:t>
            </a:r>
            <a:endParaRPr lang="en-US"/>
          </a:p>
        </p:txBody>
      </p:sp>
      <p:sp>
        <p:nvSpPr>
          <p:cNvPr id="5" name="Slide Number Placeholder 4"/>
          <p:cNvSpPr>
            <a:spLocks noGrp="1"/>
          </p:cNvSpPr>
          <p:nvPr>
            <p:ph type="sldNum" sz="quarter" idx="12"/>
          </p:nvPr>
        </p:nvSpPr>
        <p:spPr/>
        <p:txBody>
          <a:bodyPr/>
          <a:lstStyle/>
          <a:p>
            <a:pPr>
              <a:defRPr/>
            </a:pPr>
            <a:fld id="{FD27A955-8B51-4FEA-9755-1A4518654591}" type="slidenum">
              <a:rPr lang="en-US" smtClean="0"/>
              <a:pPr>
                <a:defRPr/>
              </a:pPr>
              <a:t>10</a:t>
            </a:fld>
            <a:endParaRPr lang="en-US"/>
          </a:p>
        </p:txBody>
      </p:sp>
      <p:graphicFrame>
        <p:nvGraphicFramePr>
          <p:cNvPr id="7" name="Table 6"/>
          <p:cNvGraphicFramePr>
            <a:graphicFrameLocks noGrp="1"/>
          </p:cNvGraphicFramePr>
          <p:nvPr/>
        </p:nvGraphicFramePr>
        <p:xfrm>
          <a:off x="1047750" y="1852613"/>
          <a:ext cx="7048500" cy="4021139"/>
        </p:xfrm>
        <a:graphic>
          <a:graphicData uri="http://schemas.openxmlformats.org/drawingml/2006/table">
            <a:tbl>
              <a:tblPr/>
              <a:tblGrid>
                <a:gridCol w="476250"/>
                <a:gridCol w="685800"/>
                <a:gridCol w="914400"/>
                <a:gridCol w="3581400"/>
                <a:gridCol w="1390650"/>
              </a:tblGrid>
              <a:tr h="507245">
                <a:tc>
                  <a:txBody>
                    <a:bodyPr/>
                    <a:lstStyle/>
                    <a:p>
                      <a:pPr algn="ctr" fontAlgn="b"/>
                      <a:r>
                        <a:rPr lang="en-US" sz="1200" b="1" i="0" u="none" strike="noStrike" dirty="0">
                          <a:effectLst/>
                          <a:latin typeface="Times New Roman"/>
                        </a:rPr>
                        <a:t>Start </a:t>
                      </a:r>
                      <a:br>
                        <a:rPr lang="en-US" sz="1200" b="1" i="0" u="none" strike="noStrike" dirty="0">
                          <a:effectLst/>
                          <a:latin typeface="Times New Roman"/>
                        </a:rPr>
                      </a:br>
                      <a:r>
                        <a:rPr lang="en-US" sz="1200" b="1" i="0" u="none" strike="noStrike" dirty="0">
                          <a:effectLst/>
                          <a:latin typeface="Times New Roman"/>
                        </a:rPr>
                        <a:t>Time</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effectLst/>
                          <a:latin typeface="Times New Roman"/>
                        </a:rPr>
                        <a:t>Duration</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1200" b="1" i="0" u="none" strike="noStrike">
                          <a:effectLst/>
                          <a:latin typeface="Times New Roman"/>
                        </a:rPr>
                        <a:t>Activity</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55210">
                <a:tc gridSpan="5">
                  <a:txBody>
                    <a:bodyPr/>
                    <a:lstStyle/>
                    <a:p>
                      <a:pPr algn="ctr" fontAlgn="b"/>
                      <a:r>
                        <a:rPr lang="en-US" sz="1200" b="1" i="0" u="none" strike="noStrike">
                          <a:effectLst/>
                          <a:latin typeface="Times New Roman"/>
                        </a:rPr>
                        <a:t>                                    Wednseday 25 March 2015</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210">
                <a:tc gridSpan="5">
                  <a:txBody>
                    <a:bodyPr/>
                    <a:lstStyle/>
                    <a:p>
                      <a:pPr algn="ctr" fontAlgn="b"/>
                      <a:r>
                        <a:rPr lang="en-US" sz="1200" b="1" i="0" u="none" strike="noStrike">
                          <a:effectLst/>
                          <a:latin typeface="Times New Roman"/>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5664">
                <a:tc>
                  <a:txBody>
                    <a:bodyPr/>
                    <a:lstStyle/>
                    <a:p>
                      <a:pPr algn="ctr" fontAlgn="ctr"/>
                      <a:r>
                        <a:rPr lang="en-US" sz="1200" b="0" i="0" u="none" strike="noStrike">
                          <a:effectLst/>
                          <a:latin typeface="Times New Roman"/>
                        </a:rPr>
                        <a:t>9:00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0" i="0" u="none" strike="noStrike" dirty="0">
                          <a:effectLst/>
                          <a:latin typeface="Times New Roman"/>
                        </a:rPr>
                        <a:t>Joint 1900.1, 1900.5, 1900.6, 1900.7 meeting (Rm 3004)</a:t>
                      </a:r>
                      <a:br>
                        <a:rPr lang="en-US" sz="1200" b="0" i="0" u="none" strike="noStrike" dirty="0">
                          <a:effectLst/>
                          <a:latin typeface="Times New Roman"/>
                        </a:rPr>
                      </a:br>
                      <a:r>
                        <a:rPr lang="en-US" sz="1200" b="0" i="0" u="none" strike="noStrike" dirty="0">
                          <a:effectLst/>
                          <a:latin typeface="Times New Roman"/>
                        </a:rPr>
                        <a:t>(Led by 1900.1)</a:t>
                      </a:r>
                    </a:p>
                  </a:txBody>
                  <a:tcPr marL="9525" marR="9525" marT="952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hMerge="1">
                  <a:txBody>
                    <a:bodyPr/>
                    <a:lstStyle/>
                    <a:p>
                      <a:endParaRPr lang="en-US"/>
                    </a:p>
                  </a:txBody>
                  <a:tcPr/>
                </a:tc>
                <a:tc hMerge="1">
                  <a:txBody>
                    <a:bodyPr/>
                    <a:lstStyle/>
                    <a:p>
                      <a:endParaRPr lang="en-US"/>
                    </a:p>
                  </a:txBody>
                  <a:tcPr/>
                </a:tc>
              </a:tr>
              <a:tr h="255210">
                <a:tc>
                  <a:txBody>
                    <a:bodyPr/>
                    <a:lstStyle/>
                    <a:p>
                      <a:pPr algn="ctr" fontAlgn="ctr"/>
                      <a:r>
                        <a:rPr lang="en-US" sz="1200" b="0" i="0" u="none" strike="noStrike">
                          <a:effectLst/>
                          <a:latin typeface="Times New Roman"/>
                        </a:rPr>
                        <a:t>10:20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0:15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a:effectLst/>
                          <a:latin typeface="Times New Roman"/>
                        </a:rPr>
                        <a:t>Morning Break</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45664">
                <a:tc>
                  <a:txBody>
                    <a:bodyPr/>
                    <a:lstStyle/>
                    <a:p>
                      <a:pPr algn="ctr" fontAlgn="ctr"/>
                      <a:r>
                        <a:rPr lang="en-US" sz="1200" b="0" i="0" u="none" strike="noStrike">
                          <a:effectLst/>
                          <a:latin typeface="Times New Roman"/>
                        </a:rPr>
                        <a:t>10:35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1900.6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Draft</a:t>
                      </a:r>
                      <a:r>
                        <a:rPr lang="en-US" sz="1200" b="0" i="0" u="none" strike="noStrike" baseline="0" dirty="0" smtClean="0">
                          <a:effectLst/>
                          <a:latin typeface="Times New Roman"/>
                        </a:rPr>
                        <a:t> Review</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55210">
                <a:tc>
                  <a:txBody>
                    <a:bodyPr/>
                    <a:lstStyle/>
                    <a:p>
                      <a:pPr algn="ctr" fontAlgn="ctr"/>
                      <a:r>
                        <a:rPr lang="en-US" sz="1200" b="0" i="0" u="none" strike="noStrike">
                          <a:effectLst/>
                          <a:latin typeface="Times New Roman"/>
                        </a:rPr>
                        <a:t>12:00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a:effectLst/>
                          <a:latin typeface="Times New Roman"/>
                        </a:rPr>
                        <a:t>Lunch</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200" b="0" i="0" u="none" strike="noStrike">
                        <a:effectLst/>
                        <a:latin typeface="Times"/>
                      </a:endParaRPr>
                    </a:p>
                  </a:txBody>
                  <a:tcPr marL="9525" marR="9525" marT="95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45664">
                <a:tc>
                  <a:txBody>
                    <a:bodyPr/>
                    <a:lstStyle/>
                    <a:p>
                      <a:pPr algn="ctr" fontAlgn="ctr"/>
                      <a:r>
                        <a:rPr lang="en-US" sz="1200" b="0" i="0" u="none" strike="noStrike">
                          <a:effectLst/>
                          <a:latin typeface="Times New Roman"/>
                        </a:rPr>
                        <a:t>13:20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Schema Review</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en-US" sz="1000" b="0" i="0" u="none" strike="noStrike">
                          <a:effectLst/>
                          <a:latin typeface="Times New Roman"/>
                        </a:rPr>
                        <a:t>1900.7</a:t>
                      </a:r>
                      <a:br>
                        <a:rPr lang="en-US" sz="1000" b="0" i="0" u="none" strike="noStrike">
                          <a:effectLst/>
                          <a:latin typeface="Times New Roman"/>
                        </a:rPr>
                      </a:br>
                      <a:r>
                        <a:rPr lang="en-US" sz="1000" b="0" i="0" u="none" strike="noStrike">
                          <a:effectLst/>
                          <a:latin typeface="Times New Roman"/>
                        </a:rPr>
                        <a:t>Electronic Only</a:t>
                      </a:r>
                      <a:br>
                        <a:rPr lang="en-US" sz="1000" b="0" i="0" u="none" strike="noStrike">
                          <a:effectLst/>
                          <a:latin typeface="Times New Roman"/>
                        </a:rPr>
                      </a:br>
                      <a:r>
                        <a:rPr lang="en-US" sz="1000" b="1" i="0" u="none" strike="noStrike">
                          <a:effectLst/>
                          <a:latin typeface="Times New Roman"/>
                        </a:rPr>
                        <a:t>Hours 1-3 AM PDT</a:t>
                      </a:r>
                      <a:r>
                        <a:rPr lang="en-US" sz="1000" b="0" i="0" u="none" strike="noStrike">
                          <a:effectLst/>
                          <a:latin typeface="Times New Roman"/>
                        </a:rPr>
                        <a:t/>
                      </a:r>
                      <a:br>
                        <a:rPr lang="en-US" sz="1000" b="0" i="0" u="none" strike="noStrike">
                          <a:effectLst/>
                          <a:latin typeface="Times New Roman"/>
                        </a:rPr>
                      </a:br>
                      <a:r>
                        <a:rPr lang="en-US" sz="1000" b="0" i="0" u="none" strike="noStrike">
                          <a:effectLst/>
                          <a:latin typeface="Times New Roman"/>
                        </a:rPr>
                        <a:t>(8-10 AM UTC)</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55210">
                <a:tc>
                  <a:txBody>
                    <a:bodyPr/>
                    <a:lstStyle/>
                    <a:p>
                      <a:pPr algn="ctr" fontAlgn="ctr"/>
                      <a:r>
                        <a:rPr lang="en-US" sz="1200" b="0" i="0" u="none" strike="noStrike">
                          <a:effectLst/>
                          <a:latin typeface="Times New Roman"/>
                        </a:rPr>
                        <a:t>15:00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a:effectLst/>
                          <a:latin typeface="Times New Roman"/>
                        </a:rPr>
                        <a:t>Afternoon Break</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vMerge="1">
                  <a:txBody>
                    <a:bodyPr/>
                    <a:lstStyle/>
                    <a:p>
                      <a:endParaRPr lang="en-US"/>
                    </a:p>
                  </a:txBody>
                  <a:tcPr/>
                </a:tc>
              </a:tr>
              <a:tr h="445664">
                <a:tc>
                  <a:txBody>
                    <a:bodyPr/>
                    <a:lstStyle/>
                    <a:p>
                      <a:pPr algn="ctr" fontAlgn="ctr"/>
                      <a:r>
                        <a:rPr lang="en-US" sz="1200" b="0" i="0" u="none" strike="noStrike">
                          <a:effectLst/>
                          <a:latin typeface="Times New Roman"/>
                        </a:rPr>
                        <a:t>15:20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in Ad Hoc</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5210">
                <a:tc>
                  <a:txBody>
                    <a:bodyPr/>
                    <a:lstStyle/>
                    <a:p>
                      <a:pPr algn="ctr" fontAlgn="ctr"/>
                      <a:r>
                        <a:rPr lang="en-US" sz="1200" b="0" i="0" u="none" strike="noStrike">
                          <a:effectLst/>
                          <a:latin typeface="Times New Roman"/>
                        </a:rPr>
                        <a:t>17:00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a:effectLst/>
                          <a:latin typeface="Times"/>
                        </a:rPr>
                        <a:t>Recess</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99978">
                <a:tc>
                  <a:txBody>
                    <a:bodyPr/>
                    <a:lstStyle/>
                    <a:p>
                      <a:pPr algn="ctr" fontAlgn="ctr"/>
                      <a:r>
                        <a:rPr lang="en-US" sz="1200" b="0" i="0" u="none" strike="noStrike">
                          <a:effectLst/>
                          <a:latin typeface="Times New Roman"/>
                        </a:rPr>
                        <a:t>17:00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3:00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err="1">
                          <a:effectLst/>
                          <a:latin typeface="Times"/>
                        </a:rPr>
                        <a:t>WInnF</a:t>
                      </a:r>
                      <a:r>
                        <a:rPr lang="en-US" sz="1200" b="1" i="0" u="none" strike="noStrike" dirty="0">
                          <a:effectLst/>
                          <a:latin typeface="Times"/>
                        </a:rPr>
                        <a:t> Board meeting with </a:t>
                      </a:r>
                      <a:r>
                        <a:rPr lang="en-US" sz="1200" b="1" i="0" u="none" strike="noStrike" dirty="0" err="1">
                          <a:effectLst/>
                          <a:latin typeface="Times"/>
                        </a:rPr>
                        <a:t>DySPAN</a:t>
                      </a:r>
                      <a:r>
                        <a:rPr lang="en-US" sz="1200" b="1" i="0" u="none" strike="noStrike" dirty="0">
                          <a:effectLst/>
                          <a:latin typeface="Times"/>
                        </a:rPr>
                        <a:t>-SC Leadership Attendance</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F2F Schedule (Thursday)</a:t>
            </a:r>
          </a:p>
        </p:txBody>
      </p:sp>
      <p:sp>
        <p:nvSpPr>
          <p:cNvPr id="3" name="Date Placeholder 2"/>
          <p:cNvSpPr>
            <a:spLocks noGrp="1"/>
          </p:cNvSpPr>
          <p:nvPr>
            <p:ph type="dt" sz="quarter" idx="10"/>
          </p:nvPr>
        </p:nvSpPr>
        <p:spPr/>
        <p:txBody>
          <a:bodyPr/>
          <a:lstStyle/>
          <a:p>
            <a:pPr>
              <a:defRPr/>
            </a:pPr>
            <a:fld id="{75B84783-095A-427C-86EF-5FF6D50B7351}" type="datetime1">
              <a:rPr lang="en-US" smtClean="0"/>
              <a:t>3/24/2015</a:t>
            </a:fld>
            <a:endParaRPr lang="en-US"/>
          </a:p>
        </p:txBody>
      </p:sp>
      <p:sp>
        <p:nvSpPr>
          <p:cNvPr id="4" name="Footer Placeholder 3"/>
          <p:cNvSpPr>
            <a:spLocks noGrp="1"/>
          </p:cNvSpPr>
          <p:nvPr>
            <p:ph type="ftr" sz="quarter" idx="11"/>
          </p:nvPr>
        </p:nvSpPr>
        <p:spPr/>
        <p:txBody>
          <a:bodyPr/>
          <a:lstStyle/>
          <a:p>
            <a:pPr>
              <a:defRPr/>
            </a:pPr>
            <a:r>
              <a:rPr lang="en-US" smtClean="0"/>
              <a:t>Doc #: 5-15-0019-01-agen</a:t>
            </a:r>
            <a:endParaRPr lang="en-US"/>
          </a:p>
        </p:txBody>
      </p:sp>
      <p:sp>
        <p:nvSpPr>
          <p:cNvPr id="5" name="Slide Number Placeholder 4"/>
          <p:cNvSpPr>
            <a:spLocks noGrp="1"/>
          </p:cNvSpPr>
          <p:nvPr>
            <p:ph type="sldNum" sz="quarter" idx="12"/>
          </p:nvPr>
        </p:nvSpPr>
        <p:spPr/>
        <p:txBody>
          <a:bodyPr/>
          <a:lstStyle/>
          <a:p>
            <a:pPr>
              <a:defRPr/>
            </a:pPr>
            <a:fld id="{FA9FC0CA-2881-4DED-B331-7E3C3050E825}" type="slidenum">
              <a:rPr lang="en-US" smtClean="0"/>
              <a:pPr>
                <a:defRPr/>
              </a:pPr>
              <a:t>11</a:t>
            </a:fld>
            <a:endParaRPr lang="en-US"/>
          </a:p>
        </p:txBody>
      </p:sp>
      <p:graphicFrame>
        <p:nvGraphicFramePr>
          <p:cNvPr id="6" name="Table 5"/>
          <p:cNvGraphicFramePr>
            <a:graphicFrameLocks noGrp="1"/>
          </p:cNvGraphicFramePr>
          <p:nvPr/>
        </p:nvGraphicFramePr>
        <p:xfrm>
          <a:off x="1047750" y="1695450"/>
          <a:ext cx="7048500" cy="4335465"/>
        </p:xfrm>
        <a:graphic>
          <a:graphicData uri="http://schemas.openxmlformats.org/drawingml/2006/table">
            <a:tbl>
              <a:tblPr/>
              <a:tblGrid>
                <a:gridCol w="400050"/>
                <a:gridCol w="685800"/>
                <a:gridCol w="838200"/>
                <a:gridCol w="2864868"/>
                <a:gridCol w="792732"/>
                <a:gridCol w="1466850"/>
              </a:tblGrid>
              <a:tr h="542875">
                <a:tc>
                  <a:txBody>
                    <a:bodyPr/>
                    <a:lstStyle/>
                    <a:p>
                      <a:pPr algn="ctr" fontAlgn="b"/>
                      <a:r>
                        <a:rPr lang="en-US" sz="1200" b="1" i="0" u="none" strike="noStrike" dirty="0">
                          <a:effectLst/>
                          <a:latin typeface="Times New Roman"/>
                        </a:rPr>
                        <a:t>Start </a:t>
                      </a:r>
                      <a:br>
                        <a:rPr lang="en-US" sz="1200" b="1" i="0" u="none" strike="noStrike" dirty="0">
                          <a:effectLst/>
                          <a:latin typeface="Times New Roman"/>
                        </a:rPr>
                      </a:br>
                      <a:r>
                        <a:rPr lang="en-US" sz="1200" b="1" i="0" u="none" strike="noStrike" dirty="0">
                          <a:effectLst/>
                          <a:latin typeface="Times New Roman"/>
                        </a:rPr>
                        <a:t>Time</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Duration</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1200" b="1" i="0" u="none" strike="noStrike" dirty="0">
                          <a:effectLst/>
                          <a:latin typeface="Times New Roman"/>
                        </a:rPr>
                        <a:t>Activity</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gridSpan="6">
                  <a:txBody>
                    <a:bodyPr/>
                    <a:lstStyle/>
                    <a:p>
                      <a:pPr algn="ctr" fontAlgn="b"/>
                      <a:r>
                        <a:rPr lang="en-US" sz="1200" b="1" i="0" u="none" strike="noStrike">
                          <a:effectLst/>
                          <a:latin typeface="Times New Roman"/>
                        </a:rPr>
                        <a:t>                                    Thursday 26 March 2015</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a:txBody>
                    <a:bodyPr/>
                    <a:lstStyle/>
                    <a:p>
                      <a:pPr algn="ctr" fontAlgn="b"/>
                      <a:r>
                        <a:rPr lang="en-US" sz="1200" b="1" i="0" u="none" strike="noStrike">
                          <a:effectLst/>
                          <a:latin typeface="Times New Roman"/>
                        </a:rPr>
                        <a:t> </a:t>
                      </a:r>
                    </a:p>
                  </a:txBody>
                  <a:tcPr marL="9525" marR="9525" marT="952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b"/>
                      <a:endParaRPr lang="en-US" sz="1200" b="1" i="0" u="none" strike="noStrike">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730">
                <a:tc>
                  <a:txBody>
                    <a:bodyPr/>
                    <a:lstStyle/>
                    <a:p>
                      <a:pPr algn="ctr" fontAlgn="ctr"/>
                      <a:r>
                        <a:rPr lang="en-US" sz="1200" b="0" i="0" u="none" strike="noStrike">
                          <a:effectLst/>
                          <a:latin typeface="Times New Roman"/>
                        </a:rPr>
                        <a:t>9:00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gridSpan="2">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Draft Review</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5246">
                <a:tc>
                  <a:txBody>
                    <a:bodyPr/>
                    <a:lstStyle/>
                    <a:p>
                      <a:pPr algn="ctr" fontAlgn="ctr"/>
                      <a:r>
                        <a:rPr lang="en-US" sz="1200" b="0" i="0" u="none" strike="noStrike">
                          <a:effectLst/>
                          <a:latin typeface="Times New Roman"/>
                        </a:rPr>
                        <a:t>10:20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0:15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a:effectLst/>
                          <a:latin typeface="Times New Roman"/>
                        </a:rPr>
                        <a:t>Morning Break</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5730">
                <a:tc>
                  <a:txBody>
                    <a:bodyPr/>
                    <a:lstStyle/>
                    <a:p>
                      <a:pPr algn="ctr" fontAlgn="ctr"/>
                      <a:r>
                        <a:rPr lang="en-US" sz="1200" b="0" i="0" u="none" strike="noStrike">
                          <a:effectLst/>
                          <a:latin typeface="Times New Roman"/>
                        </a:rPr>
                        <a:t>10:35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1900.6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Schema Review</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55246">
                <a:tc>
                  <a:txBody>
                    <a:bodyPr/>
                    <a:lstStyle/>
                    <a:p>
                      <a:pPr algn="ctr" fontAlgn="ctr"/>
                      <a:r>
                        <a:rPr lang="en-US" sz="1200" b="0" i="0" u="none" strike="noStrike">
                          <a:effectLst/>
                          <a:latin typeface="Times New Roman"/>
                        </a:rPr>
                        <a:t>12:00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a:effectLst/>
                          <a:latin typeface="Times New Roman"/>
                        </a:rPr>
                        <a:t>Lunch</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ctr" fontAlgn="ctr"/>
                      <a:endParaRPr lang="en-US" sz="1000" b="0" i="0" u="none" strike="noStrike">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rowSpan="2">
                  <a:txBody>
                    <a:bodyPr/>
                    <a:lstStyle/>
                    <a:p>
                      <a:pPr algn="ctr" fontAlgn="ctr"/>
                      <a:r>
                        <a:rPr lang="en-US" sz="1000" b="0" i="0" u="none" strike="noStrike">
                          <a:effectLst/>
                          <a:latin typeface="Times New Roman"/>
                        </a:rPr>
                        <a:t>1900.7</a:t>
                      </a:r>
                      <a:br>
                        <a:rPr lang="en-US" sz="1000" b="0" i="0" u="none" strike="noStrike">
                          <a:effectLst/>
                          <a:latin typeface="Times New Roman"/>
                        </a:rPr>
                      </a:br>
                      <a:r>
                        <a:rPr lang="en-US" sz="1000" b="0" i="0" u="none" strike="noStrike">
                          <a:effectLst/>
                          <a:latin typeface="Times New Roman"/>
                        </a:rPr>
                        <a:t>Electronic Only</a:t>
                      </a:r>
                      <a:br>
                        <a:rPr lang="en-US" sz="1000" b="0" i="0" u="none" strike="noStrike">
                          <a:effectLst/>
                          <a:latin typeface="Times New Roman"/>
                        </a:rPr>
                      </a:br>
                      <a:r>
                        <a:rPr lang="en-US" sz="1000" b="1" i="0" u="none" strike="noStrike">
                          <a:effectLst/>
                          <a:latin typeface="Times New Roman"/>
                        </a:rPr>
                        <a:t>Hours 1-3 AM PDT</a:t>
                      </a:r>
                      <a:r>
                        <a:rPr lang="en-US" sz="1000" b="0" i="0" u="none" strike="noStrike">
                          <a:effectLst/>
                          <a:latin typeface="Times New Roman"/>
                        </a:rPr>
                        <a:t/>
                      </a:r>
                      <a:br>
                        <a:rPr lang="en-US" sz="1000" b="0" i="0" u="none" strike="noStrike">
                          <a:effectLst/>
                          <a:latin typeface="Times New Roman"/>
                        </a:rPr>
                      </a:br>
                      <a:r>
                        <a:rPr lang="en-US" sz="1000" b="0" i="0" u="none" strike="noStrike">
                          <a:effectLst/>
                          <a:latin typeface="Times New Roman"/>
                        </a:rPr>
                        <a:t>(8-10 AM UTC)</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445730">
                <a:tc>
                  <a:txBody>
                    <a:bodyPr/>
                    <a:lstStyle/>
                    <a:p>
                      <a:pPr algn="ctr" fontAlgn="ctr"/>
                      <a:r>
                        <a:rPr lang="en-US" sz="1200" b="0" i="0" u="none" strike="noStrike">
                          <a:effectLst/>
                          <a:latin typeface="Times New Roman"/>
                        </a:rPr>
                        <a:t>13:20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gridSpan="2">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err="1" smtClean="0">
                          <a:effectLst/>
                          <a:latin typeface="Times New Roman"/>
                        </a:rPr>
                        <a:t>Administrivia</a:t>
                      </a:r>
                      <a:r>
                        <a:rPr lang="en-US" sz="1200" b="0" i="0" u="none" strike="noStrike" dirty="0" smtClean="0">
                          <a:effectLst/>
                          <a:latin typeface="Times New Roman"/>
                        </a:rPr>
                        <a:t> / Closing Motions</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hMerge="1">
                  <a:txBody>
                    <a:bodyPr/>
                    <a:lstStyle/>
                    <a:p>
                      <a:endParaRPr lang="en-US"/>
                    </a:p>
                  </a:txBody>
                  <a:tcPr/>
                </a:tc>
                <a:tc vMerge="1">
                  <a:txBody>
                    <a:bodyPr/>
                    <a:lstStyle/>
                    <a:p>
                      <a:endParaRPr lang="en-US"/>
                    </a:p>
                  </a:txBody>
                  <a:tcPr/>
                </a:tc>
              </a:tr>
              <a:tr h="255246">
                <a:tc>
                  <a:txBody>
                    <a:bodyPr/>
                    <a:lstStyle/>
                    <a:p>
                      <a:pPr algn="ctr" fontAlgn="ctr"/>
                      <a:r>
                        <a:rPr lang="en-US" sz="1200" b="0" i="0" u="none" strike="noStrike">
                          <a:effectLst/>
                          <a:latin typeface="Times New Roman"/>
                        </a:rPr>
                        <a:t>15:00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a:effectLst/>
                          <a:latin typeface="Times New Roman"/>
                        </a:rPr>
                        <a:t>Afternoon Break</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3921">
                <a:tc>
                  <a:txBody>
                    <a:bodyPr/>
                    <a:lstStyle/>
                    <a:p>
                      <a:pPr algn="ctr" fontAlgn="ctr"/>
                      <a:r>
                        <a:rPr lang="en-US" sz="1200" b="0" i="0" u="none" strike="noStrike">
                          <a:effectLst/>
                          <a:latin typeface="Times New Roman"/>
                        </a:rPr>
                        <a:t>15:20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en-US" sz="1200" b="0" i="0" u="none" strike="noStrike">
                          <a:effectLst/>
                          <a:latin typeface="Times New Roman"/>
                        </a:rPr>
                        <a:t>DySPAN-SC Plenary  (Rm 3006)</a:t>
                      </a:r>
                      <a:br>
                        <a:rPr lang="en-US" sz="1200" b="0" i="0" u="none" strike="noStrike">
                          <a:effectLst/>
                          <a:latin typeface="Times New Roman"/>
                        </a:rPr>
                      </a:br>
                      <a:r>
                        <a:rPr lang="en-US" sz="1200" b="0" i="0" u="none" strike="noStrike">
                          <a:effectLst/>
                          <a:latin typeface="Times New Roman"/>
                        </a:rPr>
                        <a:t>Report from DySPAN-SC officers</a:t>
                      </a:r>
                      <a:br>
                        <a:rPr lang="en-US" sz="1200" b="0" i="0" u="none" strike="noStrike">
                          <a:effectLst/>
                          <a:latin typeface="Times New Roman"/>
                        </a:rPr>
                      </a:br>
                      <a:r>
                        <a:rPr lang="en-US" sz="1200" b="0" i="0" u="none" strike="noStrike">
                          <a:effectLst/>
                          <a:latin typeface="Times New Roman"/>
                        </a:rPr>
                        <a:t>Closing Reports from 1900.1, 1900.5, 1900.6, 1900.7 WGs </a:t>
                      </a:r>
                      <a:br>
                        <a:rPr lang="en-US" sz="1200" b="0" i="0" u="none" strike="noStrike">
                          <a:effectLst/>
                          <a:latin typeface="Times New Roman"/>
                        </a:rPr>
                      </a:br>
                      <a:r>
                        <a:rPr lang="en-US" sz="1200" b="0" i="0" u="none" strike="noStrike">
                          <a:effectLst/>
                          <a:latin typeface="Times New Roman"/>
                        </a:rPr>
                        <a:t>Administrative items</a:t>
                      </a:r>
                      <a:br>
                        <a:rPr lang="en-US" sz="1200" b="0" i="0" u="none" strike="noStrike">
                          <a:effectLst/>
                          <a:latin typeface="Times New Roman"/>
                        </a:rPr>
                      </a:br>
                      <a:r>
                        <a:rPr lang="en-US" sz="1200" b="0" i="0" u="none" strike="noStrike">
                          <a:effectLst/>
                          <a:latin typeface="Times New Roman"/>
                        </a:rPr>
                        <a:t>AoB</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a:txBody>
                    <a:bodyPr/>
                    <a:lstStyle/>
                    <a:p>
                      <a:pPr algn="ctr" fontAlgn="ctr"/>
                      <a:r>
                        <a:rPr lang="en-US" sz="1200" b="0" i="0" u="none" strike="noStrike">
                          <a:effectLst/>
                          <a:latin typeface="Times New Roman"/>
                        </a:rPr>
                        <a:t>17:00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a:effectLst/>
                          <a:latin typeface="Times"/>
                        </a:rPr>
                        <a:t>Recess</a:t>
                      </a:r>
                    </a:p>
                  </a:txBody>
                  <a:tcPr marL="9525" marR="9525" marT="952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1" i="0" u="none" strike="noStrike" dirty="0">
                          <a:effectLst/>
                          <a:latin typeface="Times"/>
                        </a:rPr>
                        <a:t> </a:t>
                      </a:r>
                    </a:p>
                  </a:txBody>
                  <a:tcPr marL="9525" marR="9525" marT="9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685800" y="115888"/>
            <a:ext cx="7772400" cy="417512"/>
          </a:xfrm>
        </p:spPr>
        <p:txBody>
          <a:bodyPr/>
          <a:lstStyle/>
          <a:p>
            <a:r>
              <a:rPr dirty="0" smtClean="0"/>
              <a:t> Draft </a:t>
            </a:r>
            <a:r>
              <a:rPr dirty="0" err="1" smtClean="0"/>
              <a:t>Administrivia</a:t>
            </a:r>
            <a:endParaRPr dirty="0" smtClean="0"/>
          </a:p>
        </p:txBody>
      </p:sp>
      <p:sp>
        <p:nvSpPr>
          <p:cNvPr id="7171" name="Text Box 5040"/>
          <p:cNvSpPr txBox="1">
            <a:spLocks noChangeArrowheads="1"/>
          </p:cNvSpPr>
          <p:nvPr/>
        </p:nvSpPr>
        <p:spPr bwMode="auto">
          <a:xfrm>
            <a:off x="358776" y="990600"/>
            <a:ext cx="8382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314450" indent="-40005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a:t>
            </a:r>
            <a:r>
              <a:rPr lang="en-US" dirty="0" err="1" smtClean="0">
                <a:latin typeface="Times New Roman" pitchFamily="18" charset="0"/>
              </a:rPr>
              <a:t>xxxxx</a:t>
            </a:r>
            <a:r>
              <a:rPr lang="en-US" dirty="0" smtClean="0">
                <a:latin typeface="Times New Roman" pitchFamily="18" charset="0"/>
              </a:rPr>
              <a:t>)</a:t>
            </a:r>
            <a:endParaRPr lang="en-US" dirty="0">
              <a:latin typeface="Times New Roman" pitchFamily="18" charset="0"/>
            </a:endParaRPr>
          </a:p>
        </p:txBody>
      </p:sp>
      <p:sp>
        <p:nvSpPr>
          <p:cNvPr id="7172"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348DC2DD-4B57-4E57-A7FB-EA75BE1C9784}" type="datetime1">
              <a:rPr lang="en-US" smtClean="0"/>
              <a:t>3/24/2015</a:t>
            </a:fld>
            <a:endParaRPr lang="en-US"/>
          </a:p>
        </p:txBody>
      </p:sp>
      <p:sp>
        <p:nvSpPr>
          <p:cNvPr id="3" name="Footer Placeholder 2"/>
          <p:cNvSpPr>
            <a:spLocks noGrp="1"/>
          </p:cNvSpPr>
          <p:nvPr>
            <p:ph type="ftr" sz="quarter" idx="11"/>
          </p:nvPr>
        </p:nvSpPr>
        <p:spPr/>
        <p:txBody>
          <a:bodyPr/>
          <a:lstStyle/>
          <a:p>
            <a:pPr>
              <a:defRPr/>
            </a:pPr>
            <a:r>
              <a:rPr lang="en-US" smtClean="0"/>
              <a:t>Doc #: 5-15-0019-01-agen</a:t>
            </a:r>
            <a:endParaRPr lang="en-US" dirty="0"/>
          </a:p>
        </p:txBody>
      </p:sp>
      <p:sp>
        <p:nvSpPr>
          <p:cNvPr id="4" name="Slide Number Placeholder 3"/>
          <p:cNvSpPr>
            <a:spLocks noGrp="1"/>
          </p:cNvSpPr>
          <p:nvPr>
            <p:ph type="sldNum" sz="quarter" idx="12"/>
          </p:nvPr>
        </p:nvSpPr>
        <p:spPr/>
        <p:txBody>
          <a:bodyPr/>
          <a:lstStyle/>
          <a:p>
            <a:pPr>
              <a:defRPr/>
            </a:pPr>
            <a:fld id="{4A8188F7-A55A-4BA9-964A-27B03696A3DD}" type="slidenum">
              <a:rPr lang="en-US" smtClean="0"/>
              <a:pPr>
                <a:defRPr/>
              </a:pPr>
              <a:t>12</a:t>
            </a:fld>
            <a:endParaRPr lang="en-US"/>
          </a:p>
        </p:txBody>
      </p:sp>
    </p:spTree>
    <p:extLst>
      <p:ext uri="{BB962C8B-B14F-4D97-AF65-F5344CB8AC3E}">
        <p14:creationId xmlns:p14="http://schemas.microsoft.com/office/powerpoint/2010/main" val="1575999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pPr>
              <a:defRPr/>
            </a:pPr>
            <a:fld id="{09F5EDD1-5F6A-48DC-9B34-7D32B4FF9F49}" type="datetime1">
              <a:rPr lang="en-US" smtClean="0"/>
              <a:t>3/24/2015</a:t>
            </a:fld>
            <a:endParaRPr lang="en-US"/>
          </a:p>
        </p:txBody>
      </p:sp>
      <p:sp>
        <p:nvSpPr>
          <p:cNvPr id="4" name="Footer Placeholder 3"/>
          <p:cNvSpPr>
            <a:spLocks noGrp="1"/>
          </p:cNvSpPr>
          <p:nvPr>
            <p:ph type="ftr" sz="quarter" idx="11"/>
          </p:nvPr>
        </p:nvSpPr>
        <p:spPr/>
        <p:txBody>
          <a:bodyPr/>
          <a:lstStyle/>
          <a:p>
            <a:pPr>
              <a:defRPr/>
            </a:pPr>
            <a:r>
              <a:rPr lang="en-US" smtClean="0"/>
              <a:t>Doc #: 5-15-0019-01-agen</a:t>
            </a:r>
            <a:endParaRPr lang="en-US"/>
          </a:p>
        </p:txBody>
      </p:sp>
      <p:sp>
        <p:nvSpPr>
          <p:cNvPr id="5" name="Slide Number Placeholder 4"/>
          <p:cNvSpPr>
            <a:spLocks noGrp="1"/>
          </p:cNvSpPr>
          <p:nvPr>
            <p:ph type="sldNum" sz="quarter" idx="12"/>
          </p:nvPr>
        </p:nvSpPr>
        <p:spPr/>
        <p:txBody>
          <a:bodyPr/>
          <a:lstStyle/>
          <a:p>
            <a:pPr>
              <a:defRPr/>
            </a:pPr>
            <a:fld id="{A7C1424E-54F7-4055-8D12-3E5A7CC4FE74}" type="slidenum">
              <a:rPr lang="en-US" smtClean="0"/>
              <a:pPr>
                <a:defRPr/>
              </a:pPr>
              <a:t>13</a:t>
            </a:fld>
            <a:endParaRPr lang="en-US"/>
          </a:p>
        </p:txBody>
      </p:sp>
    </p:spTree>
    <p:extLst>
      <p:ext uri="{BB962C8B-B14F-4D97-AF65-F5344CB8AC3E}">
        <p14:creationId xmlns:p14="http://schemas.microsoft.com/office/powerpoint/2010/main" val="159760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San Diego CA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t>1.  Please join my meeting. </a:t>
            </a:r>
            <a:br>
              <a:rPr lang="en-US"/>
            </a:br>
            <a:r>
              <a:rPr lang="en-US" u="sng">
                <a:hlinkClick r:id="rId3"/>
              </a:rPr>
              <a:t>https://global.gotomeeting.com/join/909991045</a:t>
            </a:r>
            <a:r>
              <a:rPr lang="en-US"/>
              <a:t> </a:t>
            </a:r>
          </a:p>
          <a:p>
            <a:r>
              <a:rPr lang="en-US"/>
              <a:t>2.  Use your microphone and speakers (VoIP) - a headset is recommended.  Or, call in using your telephone. </a:t>
            </a:r>
          </a:p>
          <a:p>
            <a:r>
              <a:rPr lang="en-US"/>
              <a:t>United States: +1 (224) 501-3318 </a:t>
            </a:r>
            <a:br>
              <a:rPr lang="en-US"/>
            </a:br>
            <a:r>
              <a:rPr lang="en-US"/>
              <a:t>Australia: +61 2 8355 1039 </a:t>
            </a:r>
            <a:br>
              <a:rPr lang="en-US"/>
            </a:br>
            <a:r>
              <a:rPr lang="en-US"/>
              <a:t>Austria: +43 (0) 7 2088 2172 </a:t>
            </a:r>
            <a:br>
              <a:rPr lang="en-US"/>
            </a:br>
            <a:r>
              <a:rPr lang="en-US"/>
              <a:t>Belgium: +32 (0) 42 68 0180 </a:t>
            </a:r>
            <a:br>
              <a:rPr lang="en-US"/>
            </a:br>
            <a:r>
              <a:rPr lang="en-US"/>
              <a:t>Canada: +1 (647) 497-9379 </a:t>
            </a:r>
            <a:br>
              <a:rPr lang="en-US"/>
            </a:br>
            <a:r>
              <a:rPr lang="en-US"/>
              <a:t>Denmark: +45 (0) 89 88 05 39 </a:t>
            </a:r>
            <a:br>
              <a:rPr lang="en-US"/>
            </a:br>
            <a:r>
              <a:rPr lang="en-US"/>
              <a:t>Finland: +358 (0) 931 58 4588 </a:t>
            </a:r>
            <a:br>
              <a:rPr lang="en-US"/>
            </a:br>
            <a:r>
              <a:rPr lang="en-US"/>
              <a:t>France: +33 (0) 170 950 589 </a:t>
            </a:r>
            <a:br>
              <a:rPr lang="en-US"/>
            </a:br>
            <a:endParaRPr lang="en-US"/>
          </a:p>
          <a:p>
            <a:endParaRPr lang="en-US"/>
          </a:p>
          <a:p>
            <a:r>
              <a:rPr lang="en-US"/>
              <a:t>Access Code: 909-991-045 </a:t>
            </a:r>
            <a:br>
              <a:rPr lang="en-US"/>
            </a:br>
            <a:r>
              <a:rPr lang="en-US"/>
              <a:t>Audio PIN: Shown after joining the meeting </a:t>
            </a:r>
          </a:p>
          <a:p>
            <a:r>
              <a:rPr lang="en-US"/>
              <a:t>Meeting ID: 909-991-045 </a:t>
            </a:r>
          </a:p>
          <a:p>
            <a:r>
              <a:rPr lang="en-US"/>
              <a:t> </a:t>
            </a:r>
          </a:p>
          <a:p>
            <a:pPr>
              <a:buFont typeface="Arial" pitchFamily="34" charset="0"/>
              <a:buChar char="•"/>
            </a:pPr>
            <a:endParaRPr lang="en-US">
              <a:latin typeface="Times New Roman" pitchFamily="18" charset="0"/>
            </a:endParaRPr>
          </a:p>
        </p:txBody>
      </p:sp>
      <p:sp>
        <p:nvSpPr>
          <p:cNvPr id="2" name="Date Placeholder 1"/>
          <p:cNvSpPr>
            <a:spLocks noGrp="1"/>
          </p:cNvSpPr>
          <p:nvPr>
            <p:ph type="dt" sz="quarter" idx="10"/>
          </p:nvPr>
        </p:nvSpPr>
        <p:spPr/>
        <p:txBody>
          <a:bodyPr/>
          <a:lstStyle/>
          <a:p>
            <a:pPr>
              <a:defRPr/>
            </a:pPr>
            <a:fld id="{4C606A60-F0B1-4C04-80BF-A235B697FC3B}" type="datetime1">
              <a:rPr lang="en-US" smtClean="0"/>
              <a:t>3/24/2015</a:t>
            </a:fld>
            <a:endParaRPr lang="en-US"/>
          </a:p>
        </p:txBody>
      </p:sp>
      <p:sp>
        <p:nvSpPr>
          <p:cNvPr id="3" name="Footer Placeholder 2"/>
          <p:cNvSpPr>
            <a:spLocks noGrp="1"/>
          </p:cNvSpPr>
          <p:nvPr>
            <p:ph type="ftr" sz="quarter" idx="11"/>
          </p:nvPr>
        </p:nvSpPr>
        <p:spPr/>
        <p:txBody>
          <a:bodyPr/>
          <a:lstStyle/>
          <a:p>
            <a:pPr>
              <a:defRPr/>
            </a:pPr>
            <a:r>
              <a:rPr lang="en-US" smtClean="0"/>
              <a:t>Doc #: 5-15-0019-01-agen</a:t>
            </a:r>
            <a:endParaRPr lang="en-US"/>
          </a:p>
        </p:txBody>
      </p:sp>
      <p:sp>
        <p:nvSpPr>
          <p:cNvPr id="4" name="Slide Number Placeholder 3"/>
          <p:cNvSpPr>
            <a:spLocks noGrp="1"/>
          </p:cNvSpPr>
          <p:nvPr>
            <p:ph type="sldNum" sz="quarter" idx="12"/>
          </p:nvPr>
        </p:nvSpPr>
        <p:spPr/>
        <p:txBody>
          <a:bodyPr/>
          <a:lstStyle/>
          <a:p>
            <a:pPr>
              <a:defRPr/>
            </a:pPr>
            <a:fld id="{04B31823-46D8-4FE2-BA66-FF2C9C0D59B5}" type="slidenum">
              <a:rPr lang="en-US" smtClean="0"/>
              <a:pPr>
                <a:defRPr/>
              </a:pPr>
              <a:t>2</a:t>
            </a:fld>
            <a:endParaRPr lang="en-US"/>
          </a:p>
        </p:txBody>
      </p:sp>
      <p:sp>
        <p:nvSpPr>
          <p:cNvPr id="3079" name="TextBox 4"/>
          <p:cNvSpPr txBox="1">
            <a:spLocks noChangeArrowheads="1"/>
          </p:cNvSpPr>
          <p:nvPr/>
        </p:nvSpPr>
        <p:spPr bwMode="auto">
          <a:xfrm>
            <a:off x="4114800" y="25146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7301 </a:t>
            </a:r>
            <a:br>
              <a:rPr lang="en-US"/>
            </a:br>
            <a:r>
              <a:rPr lang="en-US"/>
              <a:t>Ireland: +353 (0) 19 036 187 </a:t>
            </a:r>
            <a:br>
              <a:rPr lang="en-US"/>
            </a:br>
            <a:r>
              <a:rPr lang="en-US"/>
              <a:t>Italy: +39 0 294 75 15 37 </a:t>
            </a:r>
            <a:br>
              <a:rPr lang="en-US"/>
            </a:br>
            <a:r>
              <a:rPr lang="en-US"/>
              <a:t>Netherlands: +31 (0) 108 080 116 </a:t>
            </a:r>
            <a:br>
              <a:rPr lang="en-US"/>
            </a:br>
            <a:r>
              <a:rPr lang="en-US"/>
              <a:t>New Zealand: +64 (0) 9 801 0294 </a:t>
            </a:r>
            <a:br>
              <a:rPr lang="en-US"/>
            </a:br>
            <a:r>
              <a:rPr lang="en-US"/>
              <a:t>Norway: +47 21 51 81 86 </a:t>
            </a:r>
            <a:br>
              <a:rPr lang="en-US"/>
            </a:br>
            <a:r>
              <a:rPr lang="en-US"/>
              <a:t>Spain: +34 911 23 4248 </a:t>
            </a:r>
            <a:br>
              <a:rPr lang="en-US"/>
            </a:br>
            <a:r>
              <a:rPr lang="en-US"/>
              <a:t>Sweden: +46 (0) 852 500 516 </a:t>
            </a:r>
            <a:br>
              <a:rPr lang="en-US"/>
            </a:br>
            <a:r>
              <a:rPr lang="en-US"/>
              <a:t>Switzerland: +41 (0) 435 0824 41 </a:t>
            </a:r>
            <a:br>
              <a:rPr lang="en-US"/>
            </a:br>
            <a:r>
              <a:rPr lang="en-US"/>
              <a:t>United Kingdom: +44 (0) 330 221 0099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83A62017-9970-4152-9011-C2E356B2354D}" type="datetime1">
              <a:rPr lang="en-US" smtClean="0"/>
              <a:t>3/24/2015</a:t>
            </a:fld>
            <a:endParaRPr lang="en-US"/>
          </a:p>
        </p:txBody>
      </p:sp>
      <p:sp>
        <p:nvSpPr>
          <p:cNvPr id="3" name="Footer Placeholder 2"/>
          <p:cNvSpPr>
            <a:spLocks noGrp="1"/>
          </p:cNvSpPr>
          <p:nvPr>
            <p:ph type="ftr" sz="quarter" idx="11"/>
          </p:nvPr>
        </p:nvSpPr>
        <p:spPr/>
        <p:txBody>
          <a:bodyPr/>
          <a:lstStyle/>
          <a:p>
            <a:pPr>
              <a:defRPr/>
            </a:pPr>
            <a:r>
              <a:rPr lang="en-US" smtClean="0"/>
              <a:t>Doc #: 5-15-0019-01-agen</a:t>
            </a:r>
            <a:endParaRPr lang="en-US"/>
          </a:p>
        </p:txBody>
      </p:sp>
      <p:sp>
        <p:nvSpPr>
          <p:cNvPr id="4" name="Slide Number Placeholder 3"/>
          <p:cNvSpPr>
            <a:spLocks noGrp="1"/>
          </p:cNvSpPr>
          <p:nvPr>
            <p:ph type="sldNum" sz="quarter" idx="12"/>
          </p:nvPr>
        </p:nvSpPr>
        <p:spPr/>
        <p:txBody>
          <a:bodyPr/>
          <a:lstStyle/>
          <a:p>
            <a:pPr>
              <a:defRPr/>
            </a:pPr>
            <a:fld id="{DAFECEF5-D338-41F3-9240-23F5CAB17D82}"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 1900.5 Membership</a:t>
            </a:r>
            <a:endParaRPr lang="en-US" dirty="0"/>
          </a:p>
        </p:txBody>
      </p:sp>
      <p:sp>
        <p:nvSpPr>
          <p:cNvPr id="3" name="Date Placeholder 2"/>
          <p:cNvSpPr>
            <a:spLocks noGrp="1"/>
          </p:cNvSpPr>
          <p:nvPr>
            <p:ph type="dt" sz="half" idx="10"/>
          </p:nvPr>
        </p:nvSpPr>
        <p:spPr/>
        <p:txBody>
          <a:bodyPr/>
          <a:lstStyle/>
          <a:p>
            <a:pPr>
              <a:defRPr/>
            </a:pPr>
            <a:fld id="{1823AA1A-A452-49CB-B0E1-EC965315295B}" type="datetime1">
              <a:rPr lang="en-US" smtClean="0"/>
              <a:t>3/24/2015</a:t>
            </a:fld>
            <a:endParaRPr lang="en-US"/>
          </a:p>
        </p:txBody>
      </p:sp>
      <p:sp>
        <p:nvSpPr>
          <p:cNvPr id="4" name="Footer Placeholder 3"/>
          <p:cNvSpPr>
            <a:spLocks noGrp="1"/>
          </p:cNvSpPr>
          <p:nvPr>
            <p:ph type="ftr" sz="quarter" idx="11"/>
          </p:nvPr>
        </p:nvSpPr>
        <p:spPr/>
        <p:txBody>
          <a:bodyPr/>
          <a:lstStyle/>
          <a:p>
            <a:pPr>
              <a:defRPr/>
            </a:pPr>
            <a:r>
              <a:rPr lang="en-US" smtClean="0"/>
              <a:t>Doc #: 5-15-0019-01-agen</a:t>
            </a:r>
            <a:endParaRPr lang="en-US"/>
          </a:p>
        </p:txBody>
      </p:sp>
      <p:sp>
        <p:nvSpPr>
          <p:cNvPr id="5" name="Slide Number Placeholder 4"/>
          <p:cNvSpPr>
            <a:spLocks noGrp="1"/>
          </p:cNvSpPr>
          <p:nvPr>
            <p:ph type="sldNum" sz="quarter" idx="12"/>
          </p:nvPr>
        </p:nvSpPr>
        <p:spPr/>
        <p:txBody>
          <a:bodyPr/>
          <a:lstStyle/>
          <a:p>
            <a:pPr>
              <a:defRPr/>
            </a:pPr>
            <a:fld id="{A7C1424E-54F7-4055-8D12-3E5A7CC4FE74}"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53948609"/>
              </p:ext>
            </p:extLst>
          </p:nvPr>
        </p:nvGraphicFramePr>
        <p:xfrm>
          <a:off x="457201" y="1524000"/>
          <a:ext cx="8229601" cy="3989036"/>
        </p:xfrm>
        <a:graphic>
          <a:graphicData uri="http://schemas.openxmlformats.org/drawingml/2006/table">
            <a:tbl>
              <a:tblPr>
                <a:tableStyleId>{9DCAF9ED-07DC-4A11-8D7F-57B35C25682E}</a:tableStyleId>
              </a:tblPr>
              <a:tblGrid>
                <a:gridCol w="377504"/>
                <a:gridCol w="377505"/>
                <a:gridCol w="528507"/>
                <a:gridCol w="453006"/>
                <a:gridCol w="679508"/>
                <a:gridCol w="604007"/>
                <a:gridCol w="981512"/>
                <a:gridCol w="2856450"/>
                <a:gridCol w="228600"/>
                <a:gridCol w="228600"/>
                <a:gridCol w="228600"/>
                <a:gridCol w="228600"/>
                <a:gridCol w="228600"/>
                <a:gridCol w="228602"/>
              </a:tblGrid>
              <a:tr h="451208">
                <a:tc>
                  <a:txBody>
                    <a:bodyPr/>
                    <a:lstStyle/>
                    <a:p>
                      <a:pPr algn="l" fontAlgn="b"/>
                      <a:r>
                        <a:rPr lang="en-US" sz="1100" u="none" strike="noStrike" dirty="0">
                          <a:effectLst/>
                        </a:rPr>
                        <a:t>Count</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Last 6 WG</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Last 2 WG Attend?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Last 2 WG Credit?</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WG Status</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First Name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Affiliation</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3/24</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3/24</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3/25</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3/25</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3/26</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3/26</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tcPr>
                </a:tc>
              </a:tr>
              <a:tr h="242958">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r" fontAlgn="b"/>
                      <a:r>
                        <a:rPr lang="en-US" sz="1100" u="none" strike="noStrike">
                          <a:effectLst/>
                        </a:rPr>
                        <a:t>13</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Total</a:t>
                      </a:r>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291550">
                <a:tc>
                  <a:txBody>
                    <a:bodyPr/>
                    <a:lstStyle/>
                    <a:p>
                      <a:pPr algn="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5</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Carlos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Caicedo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Syracuse University (Act. Secretary)</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David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Chester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Harris</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52717">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Mitch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Kokar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Northeastern University</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284608">
                <a:tc>
                  <a:txBody>
                    <a:bodyPr/>
                    <a:lstStyle/>
                    <a:p>
                      <a:pPr algn="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V</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Prasad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Sam</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Schmitz</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Mat</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Sherman</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BAE Systems (Chair)</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John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Stine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8</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Darcy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Swain</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9</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Tony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Rennier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DISA/DSO (DMI)</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52717">
                <a:tc>
                  <a:txBody>
                    <a:bodyPr/>
                    <a:lstStyle/>
                    <a:p>
                      <a:pPr algn="r" fontAlgn="b"/>
                      <a:r>
                        <a:rPr lang="en-US" sz="1100" u="none" strike="noStrike">
                          <a:effectLst/>
                        </a:rPr>
                        <a:t>10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Reinhard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Schrage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Nilesh</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Khamberkar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Univ. of Buffalo</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dirty="0">
                          <a:effectLst/>
                        </a:rPr>
                        <a:t>12</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Harris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Zebrowitz</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DISA/DSO - 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Yuriy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Posherstnik</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US Army RDECOM CERDEC</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Jesse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Caufield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Keybridge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Colby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Harper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Mark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Johnson</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Aerospace Corp.</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bl>
          </a:graphicData>
        </a:graphic>
      </p:graphicFrame>
      <p:sp>
        <p:nvSpPr>
          <p:cNvPr id="7" name="TextBox 5"/>
          <p:cNvSpPr txBox="1">
            <a:spLocks noChangeArrowheads="1"/>
          </p:cNvSpPr>
          <p:nvPr/>
        </p:nvSpPr>
        <p:spPr bwMode="auto">
          <a:xfrm>
            <a:off x="152400" y="5638800"/>
            <a:ext cx="8610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dirty="0"/>
              <a:t>    </a:t>
            </a:r>
            <a:r>
              <a:rPr lang="en-US" sz="1400" dirty="0" smtClean="0"/>
              <a:t> Attendance credit is granted to those who attend at least 50% of a meeting’s duration and pay meeting fee</a:t>
            </a:r>
          </a:p>
          <a:p>
            <a:pPr algn="ctr" eaLnBrk="1" hangingPunct="1"/>
            <a:r>
              <a:rPr lang="en-US" sz="1400" dirty="0" smtClean="0"/>
              <a:t>Quorum </a:t>
            </a:r>
            <a:r>
              <a:rPr lang="en-US" sz="1400" dirty="0"/>
              <a:t>= ½ membership (7 members)</a:t>
            </a:r>
          </a:p>
          <a:p>
            <a:pPr algn="ctr" eaLnBrk="1" hangingPunct="1"/>
            <a:r>
              <a:rPr lang="en-US" sz="1400" dirty="0"/>
              <a:t> </a:t>
            </a:r>
            <a:r>
              <a:rPr lang="en-US" sz="1400" dirty="0" smtClean="0"/>
              <a:t>2 </a:t>
            </a:r>
            <a:r>
              <a:rPr lang="en-US" sz="1400" dirty="0"/>
              <a:t>meetings to get in, 2 meetings to get </a:t>
            </a:r>
            <a:r>
              <a:rPr lang="en-US" sz="1400" dirty="0" smtClean="0"/>
              <a:t>out</a:t>
            </a:r>
          </a:p>
        </p:txBody>
      </p:sp>
    </p:spTree>
    <p:extLst>
      <p:ext uri="{BB962C8B-B14F-4D97-AF65-F5344CB8AC3E}">
        <p14:creationId xmlns:p14="http://schemas.microsoft.com/office/powerpoint/2010/main" val="510257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a:xfrm>
            <a:off x="304800" y="152400"/>
            <a:ext cx="8839200" cy="838200"/>
          </a:xfrm>
        </p:spPr>
        <p:txBody>
          <a:bodyPr/>
          <a:lstStyle/>
          <a:p>
            <a:r>
              <a:rPr sz="3200" u="sng" smtClean="0"/>
              <a:t>Participants, Patents, and Duty to Inform</a:t>
            </a:r>
            <a:endParaRPr sz="3200" smtClean="0"/>
          </a:p>
        </p:txBody>
      </p:sp>
      <p:sp>
        <p:nvSpPr>
          <p:cNvPr id="6147" name="Rectangle 1027"/>
          <p:cNvSpPr>
            <a:spLocks noGrp="1" noChangeArrowheads="1"/>
          </p:cNvSpPr>
          <p:nvPr>
            <p:ph type="body" idx="1"/>
          </p:nvPr>
        </p:nvSpPr>
        <p:spPr>
          <a:xfrm>
            <a:off x="0" y="914400"/>
            <a:ext cx="9144000" cy="4876800"/>
          </a:xfrm>
        </p:spPr>
        <p:txBody>
          <a:bodyPr/>
          <a:lstStyle/>
          <a:p>
            <a:pPr algn="ctr">
              <a:buFont typeface="Monotype Sorts" charset="2"/>
              <a:buNone/>
            </a:pPr>
            <a:r>
              <a:rPr sz="1600" b="1" smtClean="0"/>
              <a:t>All participants in this meeting have certain obligations under the IEEE-SA Patent Policy. </a:t>
            </a:r>
          </a:p>
          <a:p>
            <a:pPr lvl="1"/>
            <a:r>
              <a:rPr sz="1600" b="1" smtClean="0">
                <a:solidFill>
                  <a:srgbClr val="003399"/>
                </a:solidFill>
              </a:rPr>
              <a:t>Participants [Note: </a:t>
            </a:r>
            <a:r>
              <a:rPr lang="en-GB" sz="1600" b="1" smtClean="0">
                <a:solidFill>
                  <a:srgbClr val="003399"/>
                </a:solidFill>
              </a:rPr>
              <a:t>Quoted text excerpted from IEEE-SA Standards Board Bylaws subclause 6.2</a:t>
            </a:r>
            <a:r>
              <a:rPr sz="1600" b="1" smtClean="0">
                <a:solidFill>
                  <a:srgbClr val="003399"/>
                </a:solidFill>
              </a:rPr>
              <a:t>]:</a:t>
            </a:r>
          </a:p>
          <a:p>
            <a:pPr lvl="2"/>
            <a:r>
              <a:rPr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sz="1600" smtClean="0"/>
          </a:p>
          <a:p>
            <a:pPr lvl="3"/>
            <a:r>
              <a:rPr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sz="1600" b="1" smtClean="0">
                <a:solidFill>
                  <a:srgbClr val="003399"/>
                </a:solidFill>
              </a:rPr>
              <a:t>The above does not apply if the patent claim is already the subject of an Accepted Letter of Assurance that applies to the proposed standard(s) under consideration by this group</a:t>
            </a:r>
          </a:p>
          <a:p>
            <a:pPr lvl="1"/>
            <a:r>
              <a:rPr sz="1600" b="1" smtClean="0">
                <a:solidFill>
                  <a:srgbClr val="003399"/>
                </a:solidFill>
              </a:rPr>
              <a:t>Early identification of holders of potential Essential Patent Claims is strongly encouraged</a:t>
            </a:r>
          </a:p>
          <a:p>
            <a:pPr lvl="1"/>
            <a:r>
              <a:rPr sz="1600" b="1" smtClean="0">
                <a:solidFill>
                  <a:srgbClr val="003399"/>
                </a:solidFill>
              </a:rPr>
              <a:t>No duty to perform a patent search</a:t>
            </a:r>
            <a:endParaRPr sz="1600" smtClean="0"/>
          </a:p>
        </p:txBody>
      </p:sp>
      <p:sp>
        <p:nvSpPr>
          <p:cNvPr id="6148" name="Text Box 1028"/>
          <p:cNvSpPr txBox="1">
            <a:spLocks noChangeArrowheads="1"/>
          </p:cNvSpPr>
          <p:nvPr/>
        </p:nvSpPr>
        <p:spPr bwMode="auto">
          <a:xfrm>
            <a:off x="571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#1</a:t>
            </a:r>
          </a:p>
        </p:txBody>
      </p:sp>
      <p:sp>
        <p:nvSpPr>
          <p:cNvPr id="2" name="Date Placeholder 1"/>
          <p:cNvSpPr>
            <a:spLocks noGrp="1"/>
          </p:cNvSpPr>
          <p:nvPr>
            <p:ph type="dt" sz="quarter" idx="10"/>
          </p:nvPr>
        </p:nvSpPr>
        <p:spPr/>
        <p:txBody>
          <a:bodyPr/>
          <a:lstStyle/>
          <a:p>
            <a:pPr>
              <a:defRPr/>
            </a:pPr>
            <a:fld id="{E6BE18D3-9170-41F3-84FC-F19F263D34FA}" type="datetime1">
              <a:rPr lang="en-US" smtClean="0"/>
              <a:t>3/24/2015</a:t>
            </a:fld>
            <a:endParaRPr lang="en-US"/>
          </a:p>
        </p:txBody>
      </p:sp>
      <p:sp>
        <p:nvSpPr>
          <p:cNvPr id="3" name="Footer Placeholder 2"/>
          <p:cNvSpPr>
            <a:spLocks noGrp="1"/>
          </p:cNvSpPr>
          <p:nvPr>
            <p:ph type="ftr" sz="quarter" idx="11"/>
          </p:nvPr>
        </p:nvSpPr>
        <p:spPr/>
        <p:txBody>
          <a:bodyPr/>
          <a:lstStyle/>
          <a:p>
            <a:pPr>
              <a:defRPr/>
            </a:pPr>
            <a:r>
              <a:rPr lang="en-US" smtClean="0"/>
              <a:t>Doc #: 5-15-0019-01-agen</a:t>
            </a:r>
            <a:endParaRPr lang="en-US"/>
          </a:p>
        </p:txBody>
      </p:sp>
      <p:sp>
        <p:nvSpPr>
          <p:cNvPr id="4" name="Slide Number Placeholder 3"/>
          <p:cNvSpPr>
            <a:spLocks noGrp="1"/>
          </p:cNvSpPr>
          <p:nvPr>
            <p:ph type="sldNum" sz="quarter" idx="12"/>
          </p:nvPr>
        </p:nvSpPr>
        <p:spPr/>
        <p:txBody>
          <a:bodyPr/>
          <a:lstStyle/>
          <a:p>
            <a:pPr>
              <a:defRPr/>
            </a:pPr>
            <a:fld id="{B13C6FE9-6867-49D0-887E-1E31E02E3E9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1143000"/>
          </a:xfrm>
        </p:spPr>
        <p:txBody>
          <a:bodyPr/>
          <a:lstStyle/>
          <a:p>
            <a:r>
              <a:rPr lang="en-GB" u="sng" smtClean="0"/>
              <a:t>Patent Related Links</a:t>
            </a:r>
            <a:endParaRPr u="sng" smtClean="0"/>
          </a:p>
        </p:txBody>
      </p:sp>
      <p:sp>
        <p:nvSpPr>
          <p:cNvPr id="7171"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2"/>
              <a:buNone/>
            </a:pPr>
            <a:r>
              <a:rPr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charset="2"/>
              <a:buNone/>
            </a:pPr>
            <a:r>
              <a:rPr sz="2400" smtClean="0">
                <a:cs typeface="Times New Roman" pitchFamily="18" charset="0"/>
              </a:rPr>
              <a:t>	Patent Policy is stated in these sources:</a:t>
            </a:r>
          </a:p>
          <a:p>
            <a:pPr lvl="1">
              <a:lnSpc>
                <a:spcPct val="90000"/>
              </a:lnSpc>
              <a:buFont typeface="Monotype Sorts" charset="2"/>
              <a:buNone/>
            </a:pPr>
            <a:r>
              <a:rPr lang="en-GB" sz="2400" smtClean="0"/>
              <a:t>		IEEE-SA Standards Boards Bylaws</a:t>
            </a:r>
          </a:p>
          <a:p>
            <a:pPr lvl="1">
              <a:lnSpc>
                <a:spcPct val="90000"/>
              </a:lnSpc>
              <a:buFont typeface="Monotype Sorts" charset="2"/>
              <a:buNone/>
            </a:pPr>
            <a:r>
              <a:rPr sz="2100" smtClean="0"/>
              <a:t>		</a:t>
            </a:r>
            <a:r>
              <a:rPr sz="2100" i="1" smtClean="0"/>
              <a:t>http://standards.ieee.org/develop/policies/bylaws/sect6-7.html#6</a:t>
            </a:r>
          </a:p>
          <a:p>
            <a:pPr lvl="1">
              <a:lnSpc>
                <a:spcPct val="90000"/>
              </a:lnSpc>
              <a:buFont typeface="Monotype Sorts" charset="2"/>
              <a:buNone/>
            </a:pPr>
            <a:r>
              <a:rPr lang="en-GB" sz="2400" smtClean="0"/>
              <a:t>		IEEE-SA Standards Board Operations Manual</a:t>
            </a:r>
          </a:p>
          <a:p>
            <a:pPr lvl="1">
              <a:lnSpc>
                <a:spcPct val="90000"/>
              </a:lnSpc>
              <a:buFont typeface="Monotype Sorts" charset="2"/>
              <a:buNone/>
            </a:pPr>
            <a:r>
              <a:rPr sz="2400" smtClean="0"/>
              <a:t>		</a:t>
            </a:r>
            <a:r>
              <a:rPr sz="2100" i="1" smtClean="0"/>
              <a:t>http://standards.ieee.org/develop/policies/opman/sect6.html#6.3</a:t>
            </a:r>
            <a:endParaRPr sz="2400" smtClean="0"/>
          </a:p>
          <a:p>
            <a:pPr lvl="1">
              <a:lnSpc>
                <a:spcPct val="90000"/>
              </a:lnSpc>
              <a:buFont typeface="Monotype Sorts" charset="2"/>
              <a:buNone/>
            </a:pPr>
            <a:r>
              <a:rPr sz="2400" smtClean="0">
                <a:cs typeface="Times New Roman" pitchFamily="18" charset="0"/>
              </a:rPr>
              <a:t>	Material about the patent policy is available at</a:t>
            </a:r>
            <a:r>
              <a:rPr sz="2400" smtClean="0"/>
              <a:t> </a:t>
            </a:r>
          </a:p>
          <a:p>
            <a:pPr lvl="1">
              <a:lnSpc>
                <a:spcPct val="90000"/>
              </a:lnSpc>
              <a:buFont typeface="Monotype Sorts" charset="2"/>
              <a:buNone/>
            </a:pPr>
            <a:r>
              <a:rPr sz="2400" smtClean="0"/>
              <a:t>		</a:t>
            </a:r>
            <a:r>
              <a:rPr sz="2100" i="1" smtClean="0"/>
              <a:t>http://standards.ieee.org/about/sasb/patcom/materials.html</a:t>
            </a:r>
          </a:p>
        </p:txBody>
      </p:sp>
      <p:sp>
        <p:nvSpPr>
          <p:cNvPr id="7172" name="Text Box 6"/>
          <p:cNvSpPr txBox="1">
            <a:spLocks noChangeArrowheads="1"/>
          </p:cNvSpPr>
          <p:nvPr/>
        </p:nvSpPr>
        <p:spPr bwMode="auto">
          <a:xfrm>
            <a:off x="317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#2</a:t>
            </a:r>
            <a:endParaRPr lang="en-US" sz="2400">
              <a:latin typeface="Times New Roman" pitchFamily="18" charset="0"/>
            </a:endParaRPr>
          </a:p>
        </p:txBody>
      </p:sp>
      <p:sp>
        <p:nvSpPr>
          <p:cNvPr id="7173"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This slide set is available at https://development.standards.ieee.org/myproject/Public/mytools/mob/slideset.ppt</a:t>
            </a:r>
          </a:p>
        </p:txBody>
      </p:sp>
      <p:sp>
        <p:nvSpPr>
          <p:cNvPr id="2" name="Date Placeholder 1"/>
          <p:cNvSpPr>
            <a:spLocks noGrp="1"/>
          </p:cNvSpPr>
          <p:nvPr>
            <p:ph type="dt" sz="quarter" idx="10"/>
          </p:nvPr>
        </p:nvSpPr>
        <p:spPr/>
        <p:txBody>
          <a:bodyPr/>
          <a:lstStyle/>
          <a:p>
            <a:pPr>
              <a:defRPr/>
            </a:pPr>
            <a:fld id="{EB732B06-31B6-4801-B4E6-A6472293E7B2}" type="datetime1">
              <a:rPr lang="en-US" smtClean="0"/>
              <a:t>3/24/2015</a:t>
            </a:fld>
            <a:endParaRPr lang="en-US"/>
          </a:p>
        </p:txBody>
      </p:sp>
      <p:sp>
        <p:nvSpPr>
          <p:cNvPr id="3" name="Footer Placeholder 2"/>
          <p:cNvSpPr>
            <a:spLocks noGrp="1"/>
          </p:cNvSpPr>
          <p:nvPr>
            <p:ph type="ftr" sz="quarter" idx="11"/>
          </p:nvPr>
        </p:nvSpPr>
        <p:spPr/>
        <p:txBody>
          <a:bodyPr/>
          <a:lstStyle/>
          <a:p>
            <a:pPr>
              <a:defRPr/>
            </a:pPr>
            <a:r>
              <a:rPr lang="en-US" smtClean="0"/>
              <a:t>Doc #: 5-15-0019-01-agen</a:t>
            </a:r>
            <a:endParaRPr lang="en-US"/>
          </a:p>
        </p:txBody>
      </p:sp>
      <p:sp>
        <p:nvSpPr>
          <p:cNvPr id="4" name="Slide Number Placeholder 3"/>
          <p:cNvSpPr>
            <a:spLocks noGrp="1"/>
          </p:cNvSpPr>
          <p:nvPr>
            <p:ph type="sldNum" sz="quarter" idx="12"/>
          </p:nvPr>
        </p:nvSpPr>
        <p:spPr/>
        <p:txBody>
          <a:bodyPr/>
          <a:lstStyle/>
          <a:p>
            <a:pPr>
              <a:defRPr/>
            </a:pPr>
            <a:fld id="{6F41C587-DF2D-49E9-BA6A-7949E0F4D262}"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381000"/>
            <a:ext cx="8686800" cy="1143000"/>
          </a:xfrm>
        </p:spPr>
        <p:txBody>
          <a:bodyPr/>
          <a:lstStyle/>
          <a:p>
            <a:r>
              <a:rPr smtClean="0"/>
              <a:t>Call for Potentially Essential Patents</a:t>
            </a:r>
          </a:p>
        </p:txBody>
      </p:sp>
      <p:sp>
        <p:nvSpPr>
          <p:cNvPr id="8195" name="Rectangle 1027"/>
          <p:cNvSpPr>
            <a:spLocks noGrp="1" noChangeArrowheads="1"/>
          </p:cNvSpPr>
          <p:nvPr>
            <p:ph type="body" idx="1"/>
          </p:nvPr>
        </p:nvSpPr>
        <p:spPr/>
        <p:txBody>
          <a:bodyPr/>
          <a:lstStyle/>
          <a:p>
            <a:r>
              <a:rPr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sz="2000" smtClean="0"/>
              <a:t>Either speak up now or</a:t>
            </a:r>
          </a:p>
          <a:p>
            <a:pPr lvl="1"/>
            <a:r>
              <a:rPr sz="2000" smtClean="0"/>
              <a:t>Provide the chair of this group with the identity of the holder(s) of any and all such claims as soon as possible or</a:t>
            </a:r>
          </a:p>
          <a:p>
            <a:pPr lvl="1"/>
            <a:r>
              <a:rPr sz="2000" smtClean="0"/>
              <a:t>Cause an LOA to be submitted</a:t>
            </a:r>
          </a:p>
        </p:txBody>
      </p:sp>
      <p:sp>
        <p:nvSpPr>
          <p:cNvPr id="8196" name="Text Box 1028"/>
          <p:cNvSpPr txBox="1">
            <a:spLocks noChangeArrowheads="1"/>
          </p:cNvSpPr>
          <p:nvPr/>
        </p:nvSpPr>
        <p:spPr bwMode="auto">
          <a:xfrm>
            <a:off x="23813" y="6069013"/>
            <a:ext cx="165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#3</a:t>
            </a:r>
          </a:p>
        </p:txBody>
      </p:sp>
      <p:sp>
        <p:nvSpPr>
          <p:cNvPr id="2" name="Date Placeholder 1"/>
          <p:cNvSpPr>
            <a:spLocks noGrp="1"/>
          </p:cNvSpPr>
          <p:nvPr>
            <p:ph type="dt" sz="quarter" idx="10"/>
          </p:nvPr>
        </p:nvSpPr>
        <p:spPr/>
        <p:txBody>
          <a:bodyPr/>
          <a:lstStyle/>
          <a:p>
            <a:pPr>
              <a:defRPr/>
            </a:pPr>
            <a:fld id="{D285C2D5-59CE-434D-88EC-60ADC01E0C47}" type="datetime1">
              <a:rPr lang="en-US" smtClean="0"/>
              <a:t>3/24/2015</a:t>
            </a:fld>
            <a:endParaRPr lang="en-US"/>
          </a:p>
        </p:txBody>
      </p:sp>
      <p:sp>
        <p:nvSpPr>
          <p:cNvPr id="3" name="Footer Placeholder 2"/>
          <p:cNvSpPr>
            <a:spLocks noGrp="1"/>
          </p:cNvSpPr>
          <p:nvPr>
            <p:ph type="ftr" sz="quarter" idx="11"/>
          </p:nvPr>
        </p:nvSpPr>
        <p:spPr/>
        <p:txBody>
          <a:bodyPr/>
          <a:lstStyle/>
          <a:p>
            <a:pPr>
              <a:defRPr/>
            </a:pPr>
            <a:r>
              <a:rPr lang="en-US" smtClean="0"/>
              <a:t>Doc #: 5-15-0019-01-agen</a:t>
            </a:r>
            <a:endParaRPr lang="en-US"/>
          </a:p>
        </p:txBody>
      </p:sp>
      <p:sp>
        <p:nvSpPr>
          <p:cNvPr id="4" name="Slide Number Placeholder 3"/>
          <p:cNvSpPr>
            <a:spLocks noGrp="1"/>
          </p:cNvSpPr>
          <p:nvPr>
            <p:ph type="sldNum" sz="quarter" idx="12"/>
          </p:nvPr>
        </p:nvSpPr>
        <p:spPr/>
        <p:txBody>
          <a:bodyPr/>
          <a:lstStyle/>
          <a:p>
            <a:pPr>
              <a:defRPr/>
            </a:pPr>
            <a:fld id="{DA6A72AB-5C97-4FFD-A1E5-78C3CC051135}"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04800"/>
            <a:ext cx="8458200" cy="609600"/>
          </a:xfrm>
        </p:spPr>
        <p:txBody>
          <a:bodyPr/>
          <a:lstStyle/>
          <a:p>
            <a:r>
              <a:rPr sz="3200" u="sng" smtClean="0"/>
              <a:t>Other Guidelines for IEEE WG Meetings</a:t>
            </a:r>
          </a:p>
        </p:txBody>
      </p:sp>
      <p:sp>
        <p:nvSpPr>
          <p:cNvPr id="921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9220"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sz="1200"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See </a:t>
            </a:r>
            <a:r>
              <a:rPr lang="en-US" sz="1200" b="1" i="1">
                <a:solidFill>
                  <a:srgbClr val="000099"/>
                </a:solidFill>
                <a:latin typeface="Arial" pitchFamily="34" charset="0"/>
              </a:rPr>
              <a:t>IEEE-SA Standards Board Operations Manual</a:t>
            </a:r>
            <a:r>
              <a:rPr lang="en-US" sz="1200" b="1">
                <a:solidFill>
                  <a:srgbClr val="000099"/>
                </a:solidFill>
                <a:latin typeface="Arial" pitchFamily="34" charset="0"/>
              </a:rPr>
              <a:t>, clause 5.3.10 and </a:t>
            </a:r>
            <a:r>
              <a:rPr lang="en-GB" sz="1200" b="1">
                <a:solidFill>
                  <a:srgbClr val="000099"/>
                </a:solidFill>
                <a:latin typeface="Arial" pitchFamily="34" charset="0"/>
              </a:rPr>
              <a:t>“Promoting Competition and Innovation: What You Need to Know about the IEEE Standards Association's Antitrust and Competition Policy”</a:t>
            </a:r>
            <a:r>
              <a:rPr lang="en-US" sz="1200" b="1">
                <a:solidFill>
                  <a:srgbClr val="000099"/>
                </a:solidFill>
                <a:latin typeface="Arial" pitchFamily="34" charset="0"/>
              </a:rPr>
              <a:t> for more details.</a:t>
            </a:r>
          </a:p>
        </p:txBody>
      </p:sp>
      <p:sp>
        <p:nvSpPr>
          <p:cNvPr id="9221" name="Text Box 7"/>
          <p:cNvSpPr txBox="1">
            <a:spLocks noChangeArrowheads="1"/>
          </p:cNvSpPr>
          <p:nvPr/>
        </p:nvSpPr>
        <p:spPr bwMode="auto">
          <a:xfrm>
            <a:off x="55563" y="6064250"/>
            <a:ext cx="1660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#4</a:t>
            </a:r>
            <a:endParaRPr lang="en-US" sz="2400">
              <a:latin typeface="Times New Roman" pitchFamily="18" charset="0"/>
            </a:endParaRPr>
          </a:p>
        </p:txBody>
      </p:sp>
      <p:sp>
        <p:nvSpPr>
          <p:cNvPr id="2" name="Date Placeholder 1"/>
          <p:cNvSpPr>
            <a:spLocks noGrp="1"/>
          </p:cNvSpPr>
          <p:nvPr>
            <p:ph type="dt" sz="quarter" idx="10"/>
          </p:nvPr>
        </p:nvSpPr>
        <p:spPr/>
        <p:txBody>
          <a:bodyPr/>
          <a:lstStyle/>
          <a:p>
            <a:pPr>
              <a:defRPr/>
            </a:pPr>
            <a:fld id="{8050D883-A391-4C98-9C58-56C0B71BF145}" type="datetime1">
              <a:rPr lang="en-US" smtClean="0"/>
              <a:t>3/24/2015</a:t>
            </a:fld>
            <a:endParaRPr lang="en-US"/>
          </a:p>
        </p:txBody>
      </p:sp>
      <p:sp>
        <p:nvSpPr>
          <p:cNvPr id="3" name="Footer Placeholder 2"/>
          <p:cNvSpPr>
            <a:spLocks noGrp="1"/>
          </p:cNvSpPr>
          <p:nvPr>
            <p:ph type="ftr" sz="quarter" idx="11"/>
          </p:nvPr>
        </p:nvSpPr>
        <p:spPr/>
        <p:txBody>
          <a:bodyPr/>
          <a:lstStyle/>
          <a:p>
            <a:pPr>
              <a:defRPr/>
            </a:pPr>
            <a:r>
              <a:rPr lang="en-US" smtClean="0"/>
              <a:t>Doc #: 5-15-0019-01-agen</a:t>
            </a:r>
            <a:endParaRPr lang="en-US"/>
          </a:p>
        </p:txBody>
      </p:sp>
      <p:sp>
        <p:nvSpPr>
          <p:cNvPr id="4" name="Slide Number Placeholder 3"/>
          <p:cNvSpPr>
            <a:spLocks noGrp="1"/>
          </p:cNvSpPr>
          <p:nvPr>
            <p:ph type="sldNum" sz="quarter" idx="12"/>
          </p:nvPr>
        </p:nvSpPr>
        <p:spPr/>
        <p:txBody>
          <a:bodyPr/>
          <a:lstStyle/>
          <a:p>
            <a:pPr>
              <a:defRPr/>
            </a:pPr>
            <a:fld id="{6A534138-214A-4F11-BCB3-D9843CB77164}"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smtClean="0"/>
              <a:t>F2F Schedule (Tuesday)</a:t>
            </a:r>
          </a:p>
        </p:txBody>
      </p:sp>
      <p:sp>
        <p:nvSpPr>
          <p:cNvPr id="4" name="Date Placeholder 3"/>
          <p:cNvSpPr>
            <a:spLocks noGrp="1"/>
          </p:cNvSpPr>
          <p:nvPr>
            <p:ph type="dt" sz="quarter" idx="10"/>
          </p:nvPr>
        </p:nvSpPr>
        <p:spPr/>
        <p:txBody>
          <a:bodyPr/>
          <a:lstStyle/>
          <a:p>
            <a:pPr>
              <a:defRPr/>
            </a:pPr>
            <a:fld id="{85081357-5F1E-45EE-B3BF-066F5D2B933F}" type="datetime1">
              <a:rPr lang="en-US" smtClean="0"/>
              <a:t>3/24/2015</a:t>
            </a:fld>
            <a:endParaRPr lang="en-US"/>
          </a:p>
        </p:txBody>
      </p:sp>
      <p:sp>
        <p:nvSpPr>
          <p:cNvPr id="5" name="Footer Placeholder 4"/>
          <p:cNvSpPr>
            <a:spLocks noGrp="1"/>
          </p:cNvSpPr>
          <p:nvPr>
            <p:ph type="ftr" sz="quarter" idx="11"/>
          </p:nvPr>
        </p:nvSpPr>
        <p:spPr/>
        <p:txBody>
          <a:bodyPr/>
          <a:lstStyle/>
          <a:p>
            <a:pPr>
              <a:defRPr/>
            </a:pPr>
            <a:r>
              <a:rPr lang="en-US" smtClean="0"/>
              <a:t>Doc #: 5-15-0019-01-agen</a:t>
            </a:r>
            <a:endParaRPr lang="en-US"/>
          </a:p>
        </p:txBody>
      </p:sp>
      <p:sp>
        <p:nvSpPr>
          <p:cNvPr id="6" name="Slide Number Placeholder 5"/>
          <p:cNvSpPr>
            <a:spLocks noGrp="1"/>
          </p:cNvSpPr>
          <p:nvPr>
            <p:ph type="sldNum" sz="quarter" idx="12"/>
          </p:nvPr>
        </p:nvSpPr>
        <p:spPr/>
        <p:txBody>
          <a:bodyPr/>
          <a:lstStyle/>
          <a:p>
            <a:pPr>
              <a:defRPr/>
            </a:pPr>
            <a:fld id="{652EE310-C420-4FC2-9C22-9593BC181CDD}" type="slidenum">
              <a:rPr lang="en-US" smtClean="0"/>
              <a:pPr>
                <a:defRPr/>
              </a:pPr>
              <a:t>9</a:t>
            </a:fld>
            <a:endParaRPr lang="en-US"/>
          </a:p>
        </p:txBody>
      </p:sp>
      <p:graphicFrame>
        <p:nvGraphicFramePr>
          <p:cNvPr id="9" name="Table 8"/>
          <p:cNvGraphicFramePr>
            <a:graphicFrameLocks noGrp="1"/>
          </p:cNvGraphicFramePr>
          <p:nvPr/>
        </p:nvGraphicFramePr>
        <p:xfrm>
          <a:off x="457200" y="1600200"/>
          <a:ext cx="8153400" cy="4525963"/>
        </p:xfrm>
        <a:graphic>
          <a:graphicData uri="http://schemas.openxmlformats.org/drawingml/2006/table">
            <a:tbl>
              <a:tblPr/>
              <a:tblGrid>
                <a:gridCol w="609600"/>
                <a:gridCol w="609600"/>
                <a:gridCol w="838200"/>
                <a:gridCol w="4876799"/>
                <a:gridCol w="1219201"/>
              </a:tblGrid>
              <a:tr h="686394">
                <a:tc gridSpan="5">
                  <a:txBody>
                    <a:bodyPr/>
                    <a:lstStyle/>
                    <a:p>
                      <a:pPr algn="ctr" fontAlgn="t"/>
                      <a:r>
                        <a:rPr lang="en-US" sz="1100" b="1" i="0" u="none" strike="noStrike" dirty="0">
                          <a:effectLst/>
                          <a:latin typeface="Times New Roman"/>
                        </a:rPr>
                        <a:t>13th General Meeting of IEEE </a:t>
                      </a:r>
                      <a:r>
                        <a:rPr lang="en-US" sz="1100" b="1" i="0" u="none" strike="noStrike" dirty="0" err="1">
                          <a:effectLst/>
                          <a:latin typeface="Times New Roman"/>
                        </a:rPr>
                        <a:t>DySPAN</a:t>
                      </a:r>
                      <a:r>
                        <a:rPr lang="en-US" sz="1100" b="1" i="0" u="none" strike="noStrike" dirty="0">
                          <a:effectLst/>
                          <a:latin typeface="Times New Roman"/>
                        </a:rPr>
                        <a:t>-SC: March 2015 Meeting Schedule</a:t>
                      </a:r>
                      <a:br>
                        <a:rPr lang="en-US" sz="1100" b="1" i="0" u="none" strike="noStrike" dirty="0">
                          <a:effectLst/>
                          <a:latin typeface="Times New Roman"/>
                        </a:rPr>
                      </a:br>
                      <a:r>
                        <a:rPr lang="en-US" sz="1100" b="1" i="0" u="none" strike="noStrike" dirty="0">
                          <a:effectLst/>
                          <a:latin typeface="Times New Roman"/>
                        </a:rPr>
                        <a:t>Qualcomm Institute at UC San Diego in Atkinson Hall</a:t>
                      </a:r>
                      <a:br>
                        <a:rPr lang="en-US" sz="1100" b="1" i="0" u="none" strike="noStrike" dirty="0">
                          <a:effectLst/>
                          <a:latin typeface="Times New Roman"/>
                        </a:rPr>
                      </a:br>
                      <a:r>
                        <a:rPr lang="en-US" sz="1100" b="1" i="0" u="none" strike="noStrike" dirty="0">
                          <a:effectLst/>
                          <a:latin typeface="Times New Roman"/>
                        </a:rPr>
                        <a:t>San Diego CA, USA, March 24-27, 2015</a:t>
                      </a:r>
                      <a:br>
                        <a:rPr lang="en-US" sz="1100" b="1" i="0" u="none" strike="noStrike" dirty="0">
                          <a:effectLst/>
                          <a:latin typeface="Times New Roman"/>
                        </a:rPr>
                      </a:br>
                      <a:r>
                        <a:rPr lang="en-US" sz="1100" b="1" i="0" u="none" strike="noStrike" dirty="0">
                          <a:effectLst/>
                          <a:latin typeface="Times New Roman"/>
                        </a:rPr>
                        <a:t>Doc # sc-15-0004-00-MTNG</a:t>
                      </a:r>
                    </a:p>
                  </a:txBody>
                  <a:tcPr marL="8823" marR="8823" marT="88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14659">
                <a:tc>
                  <a:txBody>
                    <a:bodyPr/>
                    <a:lstStyle/>
                    <a:p>
                      <a:pPr algn="ctr" fontAlgn="b"/>
                      <a:r>
                        <a:rPr lang="en-US" sz="1100" b="1" i="0" u="none" strike="noStrike">
                          <a:effectLst/>
                          <a:latin typeface="Times New Roman"/>
                        </a:rPr>
                        <a:t>Start </a:t>
                      </a:r>
                      <a:br>
                        <a:rPr lang="en-US" sz="1100" b="1" i="0" u="none" strike="noStrike">
                          <a:effectLst/>
                          <a:latin typeface="Times New Roman"/>
                        </a:rPr>
                      </a:br>
                      <a:r>
                        <a:rPr lang="en-US" sz="1100" b="1" i="0" u="none" strike="noStrike">
                          <a:effectLst/>
                          <a:latin typeface="Times New Roman"/>
                        </a:rPr>
                        <a:t>Time</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effectLst/>
                          <a:latin typeface="Times New Roman"/>
                        </a:rPr>
                        <a:t>Duration</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1100" b="1" i="0" u="none" strike="noStrike">
                          <a:effectLst/>
                          <a:latin typeface="Times New Roman"/>
                        </a:rPr>
                        <a:t>Activity</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36444">
                <a:tc gridSpan="5">
                  <a:txBody>
                    <a:bodyPr/>
                    <a:lstStyle/>
                    <a:p>
                      <a:pPr algn="ctr" fontAlgn="b"/>
                      <a:r>
                        <a:rPr lang="en-US" sz="1100" b="1" i="0" u="none" strike="noStrike">
                          <a:effectLst/>
                          <a:latin typeface="Times New Roman"/>
                        </a:rPr>
                        <a:t>                                     Tuesday 24 March 2015</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444">
                <a:tc gridSpan="5">
                  <a:txBody>
                    <a:bodyPr/>
                    <a:lstStyle/>
                    <a:p>
                      <a:pPr algn="ctr" fontAlgn="b"/>
                      <a:r>
                        <a:rPr lang="en-US" sz="1100" b="1" i="0" u="none" strike="noStrike">
                          <a:effectLst/>
                          <a:latin typeface="Times New Roman"/>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67561">
                <a:tc>
                  <a:txBody>
                    <a:bodyPr/>
                    <a:lstStyle/>
                    <a:p>
                      <a:pPr algn="ctr" fontAlgn="ctr"/>
                      <a:r>
                        <a:rPr lang="en-US" sz="1100" b="0" i="0" u="none" strike="noStrike" dirty="0">
                          <a:effectLst/>
                          <a:latin typeface="Times New Roman"/>
                        </a:rPr>
                        <a:t>9:00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err="1">
                          <a:effectLst/>
                          <a:latin typeface="Times New Roman"/>
                        </a:rPr>
                        <a:t>DySPAN</a:t>
                      </a:r>
                      <a:r>
                        <a:rPr lang="en-US" sz="1100" b="0" i="0" u="none" strike="noStrike" dirty="0">
                          <a:effectLst/>
                          <a:latin typeface="Times New Roman"/>
                        </a:rPr>
                        <a:t>-SC Plenary  (Rm 3006)</a:t>
                      </a:r>
                      <a:br>
                        <a:rPr lang="en-US" sz="1100" b="0" i="0" u="none" strike="noStrike" dirty="0">
                          <a:effectLst/>
                          <a:latin typeface="Times New Roman"/>
                        </a:rPr>
                      </a:br>
                      <a:r>
                        <a:rPr lang="en-US" sz="1100" b="0" i="0" u="none" strike="noStrike" dirty="0">
                          <a:effectLst/>
                          <a:latin typeface="Times New Roman"/>
                        </a:rPr>
                        <a:t>Report from </a:t>
                      </a:r>
                      <a:r>
                        <a:rPr lang="en-US" sz="1100" b="0" i="0" u="none" strike="noStrike" dirty="0" err="1">
                          <a:effectLst/>
                          <a:latin typeface="Times New Roman"/>
                        </a:rPr>
                        <a:t>DySPAN</a:t>
                      </a:r>
                      <a:r>
                        <a:rPr lang="en-US" sz="1100" b="0" i="0" u="none" strike="noStrike" dirty="0">
                          <a:effectLst/>
                          <a:latin typeface="Times New Roman"/>
                        </a:rPr>
                        <a:t>-SC officers</a:t>
                      </a:r>
                      <a:br>
                        <a:rPr lang="en-US" sz="1100" b="0" i="0" u="none" strike="noStrike" dirty="0">
                          <a:effectLst/>
                          <a:latin typeface="Times New Roman"/>
                        </a:rPr>
                      </a:br>
                      <a:r>
                        <a:rPr lang="en-US" sz="1100" b="0" i="0" u="none" strike="noStrike" dirty="0">
                          <a:effectLst/>
                          <a:latin typeface="Times New Roman"/>
                        </a:rPr>
                        <a:t>Status Reports from 1900.1, 1900.5, 1900.6, 1900.7 WGs </a:t>
                      </a:r>
                      <a:br>
                        <a:rPr lang="en-US" sz="1100" b="0" i="0" u="none" strike="noStrike" dirty="0">
                          <a:effectLst/>
                          <a:latin typeface="Times New Roman"/>
                        </a:rPr>
                      </a:br>
                      <a:r>
                        <a:rPr lang="en-US" sz="1100" b="0" i="0" u="none" strike="noStrike" dirty="0">
                          <a:effectLst/>
                          <a:latin typeface="Times New Roman"/>
                        </a:rPr>
                        <a:t>Administrative items</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r>
              <a:tr h="236444">
                <a:tc>
                  <a:txBody>
                    <a:bodyPr/>
                    <a:lstStyle/>
                    <a:p>
                      <a:pPr algn="ctr" fontAlgn="ctr"/>
                      <a:r>
                        <a:rPr lang="en-US" sz="1100" b="0" i="0" u="none" strike="noStrike">
                          <a:effectLst/>
                          <a:latin typeface="Times New Roman"/>
                        </a:rPr>
                        <a:t>10:20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0:15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Morning Break</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412895">
                <a:tc>
                  <a:txBody>
                    <a:bodyPr/>
                    <a:lstStyle/>
                    <a:p>
                      <a:pPr algn="ctr" fontAlgn="ctr"/>
                      <a:r>
                        <a:rPr lang="en-US" sz="1100" b="0" i="0" u="none" strike="noStrike">
                          <a:effectLst/>
                          <a:latin typeface="Times New Roman"/>
                        </a:rPr>
                        <a:t>10:35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1900.6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err="1" smtClean="0">
                          <a:effectLst/>
                          <a:latin typeface="Times New Roman"/>
                        </a:rPr>
                        <a:t>Administrivia</a:t>
                      </a:r>
                      <a:r>
                        <a:rPr lang="en-US" sz="1100" b="0" i="0" u="none" strike="noStrike" dirty="0" smtClean="0">
                          <a:effectLst/>
                          <a:latin typeface="Times New Roman"/>
                        </a:rPr>
                        <a:t>, 1900.5.1 PAR</a:t>
                      </a:r>
                      <a:r>
                        <a:rPr lang="en-US" sz="1100" b="0" i="0" u="none" strike="noStrike" baseline="0" dirty="0" smtClean="0">
                          <a:effectLst/>
                          <a:latin typeface="Times New Roman"/>
                        </a:rPr>
                        <a:t> / Planning (Vote?)</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a:noFill/>
                    </a:lnT>
                    <a:lnB>
                      <a:noFill/>
                    </a:lnB>
                  </a:tcPr>
                </a:tc>
              </a:tr>
              <a:tr h="236444">
                <a:tc>
                  <a:txBody>
                    <a:bodyPr/>
                    <a:lstStyle/>
                    <a:p>
                      <a:pPr algn="ctr" fontAlgn="ctr"/>
                      <a:r>
                        <a:rPr lang="en-US" sz="1100" b="0" i="0" u="none" strike="noStrike">
                          <a:effectLst/>
                          <a:latin typeface="Times New Roman"/>
                        </a:rPr>
                        <a:t>11:55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1:15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Lunch</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12895">
                <a:tc>
                  <a:txBody>
                    <a:bodyPr/>
                    <a:lstStyle/>
                    <a:p>
                      <a:pPr algn="ctr" fontAlgn="ctr"/>
                      <a:r>
                        <a:rPr lang="en-US" sz="1100" b="0" i="0" u="none" strike="noStrike">
                          <a:effectLst/>
                          <a:latin typeface="Times New Roman"/>
                        </a:rPr>
                        <a:t>13:10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1900.1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smtClean="0">
                          <a:effectLst/>
                          <a:latin typeface="Times New Roman"/>
                        </a:rPr>
                        <a:t>1900.5.1 Draft Review</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en-US" sz="900" b="0" i="0" u="none" strike="noStrike" dirty="0">
                          <a:effectLst/>
                          <a:latin typeface="Times New Roman"/>
                        </a:rPr>
                        <a:t>1900.7</a:t>
                      </a:r>
                      <a:br>
                        <a:rPr lang="en-US" sz="900" b="0" i="0" u="none" strike="noStrike" dirty="0">
                          <a:effectLst/>
                          <a:latin typeface="Times New Roman"/>
                        </a:rPr>
                      </a:br>
                      <a:r>
                        <a:rPr lang="en-US" sz="900" b="0" i="0" u="none" strike="noStrike" dirty="0">
                          <a:effectLst/>
                          <a:latin typeface="Times New Roman"/>
                        </a:rPr>
                        <a:t>Electronic Only</a:t>
                      </a:r>
                      <a:br>
                        <a:rPr lang="en-US" sz="900" b="0" i="0" u="none" strike="noStrike" dirty="0">
                          <a:effectLst/>
                          <a:latin typeface="Times New Roman"/>
                        </a:rPr>
                      </a:br>
                      <a:r>
                        <a:rPr lang="en-US" sz="900" b="1" i="0" u="none" strike="noStrike" dirty="0">
                          <a:effectLst/>
                          <a:latin typeface="Times New Roman"/>
                        </a:rPr>
                        <a:t>Hours 1-3 AM PDT</a:t>
                      </a:r>
                      <a:r>
                        <a:rPr lang="en-US" sz="900" b="0" i="0" u="none" strike="noStrike" dirty="0">
                          <a:effectLst/>
                          <a:latin typeface="Times New Roman"/>
                        </a:rPr>
                        <a:t/>
                      </a:r>
                      <a:br>
                        <a:rPr lang="en-US" sz="900" b="0" i="0" u="none" strike="noStrike" dirty="0">
                          <a:effectLst/>
                          <a:latin typeface="Times New Roman"/>
                        </a:rPr>
                      </a:br>
                      <a:r>
                        <a:rPr lang="en-US" sz="900" b="0" i="0" u="none" strike="noStrike" dirty="0">
                          <a:effectLst/>
                          <a:latin typeface="Times New Roman"/>
                        </a:rPr>
                        <a:t>(8-10 AM UTC)</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36444">
                <a:tc>
                  <a:txBody>
                    <a:bodyPr/>
                    <a:lstStyle/>
                    <a:p>
                      <a:pPr algn="ctr" fontAlgn="ctr"/>
                      <a:r>
                        <a:rPr lang="en-US" sz="1100" b="0" i="0" u="none" strike="noStrike">
                          <a:effectLst/>
                          <a:latin typeface="Times New Roman"/>
                        </a:rPr>
                        <a:t>14:30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0:20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Afternoon Break</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12895">
                <a:tc>
                  <a:txBody>
                    <a:bodyPr/>
                    <a:lstStyle/>
                    <a:p>
                      <a:pPr algn="ctr" fontAlgn="ctr"/>
                      <a:r>
                        <a:rPr lang="en-US" sz="1100" b="0" i="0" u="none" strike="noStrike">
                          <a:effectLst/>
                          <a:latin typeface="Times New Roman"/>
                        </a:rPr>
                        <a:t>14:50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1:40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1900.6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smtClean="0">
                          <a:effectLst/>
                          <a:latin typeface="Times New Roman"/>
                        </a:rPr>
                        <a:t>1900.5.1</a:t>
                      </a:r>
                      <a:r>
                        <a:rPr lang="en-US" sz="1100" b="0" i="0" u="none" strike="noStrike" baseline="0" dirty="0" smtClean="0">
                          <a:effectLst/>
                          <a:latin typeface="Times New Roman"/>
                        </a:rPr>
                        <a:t> Draft Review</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100" b="0" i="0" u="none" strike="noStrike">
                          <a:effectLst/>
                          <a:latin typeface="Times"/>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36444">
                <a:tc>
                  <a:txBody>
                    <a:bodyPr/>
                    <a:lstStyle/>
                    <a:p>
                      <a:pPr algn="ctr" fontAlgn="ctr"/>
                      <a:r>
                        <a:rPr lang="en-US" sz="1100" b="0" i="0" u="none" strike="noStrike">
                          <a:effectLst/>
                          <a:latin typeface="Times"/>
                        </a:rPr>
                        <a:t>16:30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 </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a:rPr>
                        <a:t>Recess</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100" b="0" i="0" u="none" strike="noStrike" dirty="0">
                          <a:effectLst/>
                          <a:latin typeface="Times"/>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5930</TotalTime>
  <Words>1565</Words>
  <Application>Microsoft Office PowerPoint</Application>
  <PresentationFormat>On-screen Show (4:3)</PresentationFormat>
  <Paragraphs>419</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 San Diego CA WG Meeting Electronic Meeting Details</vt:lpstr>
      <vt:lpstr>Rules</vt:lpstr>
      <vt:lpstr>Current IEEE 1900.5 Membership</vt:lpstr>
      <vt:lpstr>Participants, Patents, and Duty to Inform</vt:lpstr>
      <vt:lpstr>Patent Related Links</vt:lpstr>
      <vt:lpstr>Call for Potentially Essential Patents</vt:lpstr>
      <vt:lpstr>Other Guidelines for IEEE WG Meetings</vt:lpstr>
      <vt:lpstr>F2F Schedule (Tuesday)</vt:lpstr>
      <vt:lpstr>F2F Schedule (Wednesday)</vt:lpstr>
      <vt:lpstr>F2F Schedule (Thursday)</vt:lpstr>
      <vt:lpstr> Draft Administrivia</vt:lpstr>
      <vt:lpstr>PowerPoint Presentation</vt:lpstr>
    </vt:vector>
  </TitlesOfParts>
  <Company>BAE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matthew.sherman</cp:lastModifiedBy>
  <cp:revision>140</cp:revision>
  <dcterms:created xsi:type="dcterms:W3CDTF">2013-08-13T02:52:21Z</dcterms:created>
  <dcterms:modified xsi:type="dcterms:W3CDTF">2015-03-24T04:25:48Z</dcterms:modified>
</cp:coreProperties>
</file>