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comments/comment6.xml" ContentType="application/vnd.openxmlformats-officedocument.presentationml.comments+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comments/comment4.xml" ContentType="application/vnd.openxmlformats-officedocument.presentationml.comments+xml"/>
  <Override PartName="/ppt/notesSlides/notesSlide23.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comments/comment2.xml" ContentType="application/vnd.openxmlformats-officedocument.presentationml.comments+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comments/comment5.xml" ContentType="application/vnd.openxmlformats-officedocument.presentationml.comments+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comments/comment3.xml" ContentType="application/vnd.openxmlformats-officedocument.presentationml.comments+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comments/comment1.xml" ContentType="application/vnd.openxmlformats-officedocument.presentationml.comments+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8" r:id="rId2"/>
    <p:sldId id="259" r:id="rId3"/>
    <p:sldId id="260" r:id="rId4"/>
    <p:sldId id="261" r:id="rId5"/>
    <p:sldId id="262" r:id="rId6"/>
    <p:sldId id="263" r:id="rId7"/>
    <p:sldId id="264" r:id="rId8"/>
    <p:sldId id="265" r:id="rId9"/>
    <p:sldId id="266" r:id="rId10"/>
    <p:sldId id="267" r:id="rId11"/>
    <p:sldId id="268" r:id="rId12"/>
    <p:sldId id="269"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 id="286" r:id="rId29"/>
    <p:sldId id="257" r:id="rId3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pitchFamily="34" charset="0"/>
      </a:defRPr>
    </a:lvl2pPr>
    <a:lvl3pPr marL="914400" algn="l" rtl="0" fontAlgn="base">
      <a:spcBef>
        <a:spcPct val="0"/>
      </a:spcBef>
      <a:spcAft>
        <a:spcPct val="0"/>
      </a:spcAft>
      <a:defRPr kern="1200">
        <a:solidFill>
          <a:schemeClr val="tx1"/>
        </a:solidFill>
        <a:latin typeface="Calibri" pitchFamily="34" charset="0"/>
        <a:ea typeface="+mn-ea"/>
        <a:cs typeface="Arial" pitchFamily="34" charset="0"/>
      </a:defRPr>
    </a:lvl3pPr>
    <a:lvl4pPr marL="1371600" algn="l" rtl="0" fontAlgn="base">
      <a:spcBef>
        <a:spcPct val="0"/>
      </a:spcBef>
      <a:spcAft>
        <a:spcPct val="0"/>
      </a:spcAft>
      <a:defRPr kern="1200">
        <a:solidFill>
          <a:schemeClr val="tx1"/>
        </a:solidFill>
        <a:latin typeface="Calibri" pitchFamily="34" charset="0"/>
        <a:ea typeface="+mn-ea"/>
        <a:cs typeface="Arial" pitchFamily="34" charset="0"/>
      </a:defRPr>
    </a:lvl4pPr>
    <a:lvl5pPr marL="1828800" algn="l" rtl="0" fontAlgn="base">
      <a:spcBef>
        <a:spcPct val="0"/>
      </a:spcBef>
      <a:spcAft>
        <a:spcPct val="0"/>
      </a:spcAft>
      <a:defRPr kern="1200">
        <a:solidFill>
          <a:schemeClr val="tx1"/>
        </a:solidFill>
        <a:latin typeface="Calibri" pitchFamily="34" charset="0"/>
        <a:ea typeface="+mn-ea"/>
        <a:cs typeface="Arial" pitchFamily="34" charset="0"/>
      </a:defRPr>
    </a:lvl5pPr>
    <a:lvl6pPr marL="2286000" algn="l" defTabSz="914400" rtl="0" eaLnBrk="1" latinLnBrk="0" hangingPunct="1">
      <a:defRPr kern="1200">
        <a:solidFill>
          <a:schemeClr val="tx1"/>
        </a:solidFill>
        <a:latin typeface="Calibri" pitchFamily="34" charset="0"/>
        <a:ea typeface="+mn-ea"/>
        <a:cs typeface="Arial" pitchFamily="34" charset="0"/>
      </a:defRPr>
    </a:lvl6pPr>
    <a:lvl7pPr marL="2743200" algn="l" defTabSz="914400" rtl="0" eaLnBrk="1" latinLnBrk="0" hangingPunct="1">
      <a:defRPr kern="1200">
        <a:solidFill>
          <a:schemeClr val="tx1"/>
        </a:solidFill>
        <a:latin typeface="Calibri" pitchFamily="34" charset="0"/>
        <a:ea typeface="+mn-ea"/>
        <a:cs typeface="Arial" pitchFamily="34" charset="0"/>
      </a:defRPr>
    </a:lvl7pPr>
    <a:lvl8pPr marL="3200400" algn="l" defTabSz="914400" rtl="0" eaLnBrk="1" latinLnBrk="0" hangingPunct="1">
      <a:defRPr kern="1200">
        <a:solidFill>
          <a:schemeClr val="tx1"/>
        </a:solidFill>
        <a:latin typeface="Calibri" pitchFamily="34" charset="0"/>
        <a:ea typeface="+mn-ea"/>
        <a:cs typeface="Arial" pitchFamily="34" charset="0"/>
      </a:defRPr>
    </a:lvl8pPr>
    <a:lvl9pPr marL="3657600" algn="l" defTabSz="914400" rtl="0" eaLnBrk="1" latinLnBrk="0" hangingPunct="1">
      <a:defRPr kern="1200">
        <a:solidFill>
          <a:schemeClr val="tx1"/>
        </a:solidFill>
        <a:latin typeface="Calibri" pitchFamily="34" charset="0"/>
        <a:ea typeface="+mn-ea"/>
        <a:cs typeface="Arial" pitchFamily="34"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m Schmitz" initials="SS" lastIdx="7"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70779" autoAdjust="0"/>
  </p:normalViewPr>
  <p:slideViewPr>
    <p:cSldViewPr>
      <p:cViewPr varScale="1">
        <p:scale>
          <a:sx n="89" d="100"/>
          <a:sy n="89" d="100"/>
        </p:scale>
        <p:origin x="-978" y="-10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97" d="100"/>
          <a:sy n="97" d="100"/>
        </p:scale>
        <p:origin x="-2130" y="-10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4-08-04T14:09:40.006" idx="1">
    <p:pos x="3981" y="2374"/>
    <p:text>Is there an advantage to having a seperate Transceiver model vs. seperate models for the Tx and Rx parts?</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14-08-04T14:15:14.670" idx="2">
    <p:pos x="3610" y="1306"/>
    <p:text>Are Areas and Volumes restricted to convex shapes? If not, it increases computational complexity.
Also, the written proposal allowed for TIN surfaces and Grid Surfaces, both of which are generally non-convex and would require optimizing over each face of the surface.</p:text>
  </p:cm>
</p:cmLst>
</file>

<file path=ppt/comments/comment3.xml><?xml version="1.0" encoding="utf-8"?>
<p:cmLst xmlns:a="http://schemas.openxmlformats.org/drawingml/2006/main" xmlns:r="http://schemas.openxmlformats.org/officeDocument/2006/relationships" xmlns:p="http://schemas.openxmlformats.org/presentationml/2006/main">
  <p:cm authorId="0" dt="2014-08-04T14:15:57.631" idx="3">
    <p:pos x="10" y="10"/>
    <p:text>Some of these volumes are non-convex</p:text>
  </p:cm>
</p:cmLst>
</file>

<file path=ppt/comments/comment4.xml><?xml version="1.0" encoding="utf-8"?>
<p:cmLst xmlns:a="http://schemas.openxmlformats.org/drawingml/2006/main" xmlns:r="http://schemas.openxmlformats.org/officeDocument/2006/relationships" xmlns:p="http://schemas.openxmlformats.org/presentationml/2006/main">
  <p:cm authorId="0" dt="2014-08-04T14:19:24.298" idx="4">
    <p:pos x="10" y="10"/>
    <p:text>While it may be computationally easy to compute a gain  if the exact direction between the Tx and the Rx are known, this type of model greatly increases the complexity of the constraining point algorithm where the positions of the Tx and Rx must be optimized.
Also, much harder to represent isotropic models.</p:text>
  </p:cm>
</p:cmLst>
</file>

<file path=ppt/comments/comment5.xml><?xml version="1.0" encoding="utf-8"?>
<p:cmLst xmlns:a="http://schemas.openxmlformats.org/drawingml/2006/main" xmlns:r="http://schemas.openxmlformats.org/officeDocument/2006/relationships" xmlns:p="http://schemas.openxmlformats.org/presentationml/2006/main">
  <p:cm authorId="0" dt="2014-08-04T14:22:52.711" idx="5">
    <p:pos x="5446" y="1338"/>
    <p:text>"... or the minimum power level that a receiver must see to receive a signal from a modeled transmitter"
The above portion of the statement is not accurate. Models are intended to protect, not to predict. An underlay defines tolerable interference; it cannot be used to determine whether an Rx can receive a signal from a cooperative Tx. The threshold for harmful interference is not necessarily the same as the threshold for succesful reception of a desired signal.</p:text>
  </p:cm>
</p:cmLst>
</file>

<file path=ppt/comments/comment6.xml><?xml version="1.0" encoding="utf-8"?>
<p:cmLst xmlns:a="http://schemas.openxmlformats.org/drawingml/2006/main" xmlns:r="http://schemas.openxmlformats.org/officeDocument/2006/relationships" xmlns:p="http://schemas.openxmlformats.org/presentationml/2006/main">
  <p:cm authorId="0" dt="2014-08-04T14:26:11.874" idx="6">
    <p:pos x="4998" y="2349"/>
    <p:text>Interpolated pathloss models could make constraining point optimization very complex, even when the Tx is in a fixed location. If the Rx is contained in an area or volume and has a non-isotropic PowerMap (or equivalently an scmPowerGain structure, using your terminology and constructs) this computation could become very complicated and non-convex (i.e. very difficult to gaurantee global optimality).</p:text>
  </p:cm>
  <p:cm authorId="0" dt="2014-08-04T14:26:58.455" idx="7">
    <p:pos x="5043" y="845"/>
    <p:text>Original proposal (i.e. Propagation Map) allowed pathloss model to differ by angle of elevation as well.</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C2C0AD19-A1EB-4DD4-9B5A-7A297DCB513F}" type="datetimeFigureOut">
              <a:rPr lang="en-US"/>
              <a:pPr>
                <a:defRPr/>
              </a:pPr>
              <a:t>8/25/2014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A78C9711-AFCE-4C95-BAFD-136A31DE9974}"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78C9711-AFCE-4C95-BAFD-136A31DE9974}"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19600"/>
            <a:ext cx="5486400" cy="4038600"/>
          </a:xfrm>
        </p:spPr>
        <p:txBody>
          <a:bodyPr>
            <a:normAutofit fontScale="92500" lnSpcReduction="10000"/>
          </a:bodyPr>
          <a:lstStyle/>
          <a:p>
            <a:r>
              <a:rPr lang="en-US" dirty="0" smtClean="0"/>
              <a:t>We had</a:t>
            </a:r>
            <a:r>
              <a:rPr lang="en-US" baseline="0" dirty="0" smtClean="0"/>
              <a:t> an initial </a:t>
            </a:r>
            <a:r>
              <a:rPr lang="en-US" dirty="0" smtClean="0"/>
              <a:t>review of our proposed data model revisions</a:t>
            </a:r>
            <a:r>
              <a:rPr lang="en-US" baseline="0" dirty="0" smtClean="0"/>
              <a:t> with the Author and several issues were immediately discovered. We expect that more issues will surface upon further review of the two documents, and we are prepared to work through them to harmonize the data model with the specification requirements.</a:t>
            </a:r>
          </a:p>
          <a:p>
            <a:r>
              <a:rPr lang="en-US" baseline="0" dirty="0" smtClean="0"/>
              <a:t>Here are initial issues that we might use as starting points for our collaboration:</a:t>
            </a:r>
          </a:p>
          <a:p>
            <a:endParaRPr lang="en-US" dirty="0" smtClean="0"/>
          </a:p>
          <a:p>
            <a:r>
              <a:rPr lang="en-US" dirty="0" smtClean="0"/>
              <a:t>In</a:t>
            </a:r>
            <a:r>
              <a:rPr lang="en-US" baseline="0" dirty="0" smtClean="0"/>
              <a:t> our location representation we use standard computer-friendly geometries and rely upon standardized computer algorithms for geometric calculations and manipulation. This simplifies the data model and development process but also can increase the calculation complexity. This is a tradeoff the group should consider.</a:t>
            </a:r>
          </a:p>
          <a:p>
            <a:endParaRPr lang="en-US" baseline="0" dirty="0" smtClean="0"/>
          </a:p>
          <a:p>
            <a:r>
              <a:rPr lang="en-US" baseline="0" dirty="0" smtClean="0"/>
              <a:t>We added a pre-calculated, interpolated path loss strategy to accommodate terrestrial broadcast services. This implementation does not easily support non-terrestrial (e.g. airborn) receivers, and the group should consider if this is a needed addition or the two existing path loss strategies are sufficient.</a:t>
            </a:r>
          </a:p>
          <a:p>
            <a:endParaRPr lang="en-US" baseline="0" dirty="0" smtClean="0"/>
          </a:p>
          <a:p>
            <a:r>
              <a:rPr lang="en-US" baseline="0" dirty="0" smtClean="0"/>
              <a:t>In modeling directional gain and 3-dimensional power distribution we missed some subtle aspects of the original “PowerMap” and favored an approach using finite 3D computer models instead of a more precise and compact polar interpolation strategy. </a:t>
            </a:r>
          </a:p>
          <a:p>
            <a:r>
              <a:rPr lang="en-US" baseline="0" dirty="0" smtClean="0"/>
              <a:t>We don’t have an opinion as to which is better or worse. The new approach is more determinative and relies less on client calculation; whereas the former approach is more flexible and compact but also requires the client to implement a calculation strategy in software independent of the data model.</a:t>
            </a:r>
          </a:p>
          <a:p>
            <a:endParaRPr lang="en-US" dirty="0"/>
          </a:p>
        </p:txBody>
      </p:sp>
      <p:sp>
        <p:nvSpPr>
          <p:cNvPr id="4" name="Slide Number Placeholder 3"/>
          <p:cNvSpPr>
            <a:spLocks noGrp="1"/>
          </p:cNvSpPr>
          <p:nvPr>
            <p:ph type="sldNum" sz="quarter" idx="10"/>
          </p:nvPr>
        </p:nvSpPr>
        <p:spPr/>
        <p:txBody>
          <a:bodyPr/>
          <a:lstStyle/>
          <a:p>
            <a:pPr>
              <a:defRPr/>
            </a:pPr>
            <a:fld id="{7FD74836-8CD0-4932-A6A7-D4761DBE890F}"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Thank</a:t>
            </a:r>
            <a:r>
              <a:rPr lang="en-US" baseline="0" dirty="0" smtClean="0"/>
              <a:t> you and we are happy to answer any questions you might have.</a:t>
            </a:r>
            <a:endParaRPr lang="en-US" dirty="0"/>
          </a:p>
        </p:txBody>
      </p:sp>
      <p:sp>
        <p:nvSpPr>
          <p:cNvPr id="4" name="Slide Number Placeholder 3"/>
          <p:cNvSpPr>
            <a:spLocks noGrp="1"/>
          </p:cNvSpPr>
          <p:nvPr>
            <p:ph type="sldNum" sz="quarter" idx="10"/>
          </p:nvPr>
        </p:nvSpPr>
        <p:spPr/>
        <p:txBody>
          <a:bodyPr/>
          <a:lstStyle/>
          <a:p>
            <a:pPr>
              <a:defRPr/>
            </a:pPr>
            <a:fld id="{7FD74836-8CD0-4932-A6A7-D4761DBE890F}"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78C9711-AFCE-4C95-BAFD-136A31DE9974}"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78C9711-AFCE-4C95-BAFD-136A31DE9974}" type="slidenum">
              <a:rPr lang="en-US" smtClean="0"/>
              <a:pPr>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Reorganized</a:t>
            </a:r>
            <a:r>
              <a:rPr lang="en-US" baseline="0" dirty="0" smtClean="0"/>
              <a:t> local fields as attributes</a:t>
            </a:r>
          </a:p>
          <a:p>
            <a:r>
              <a:rPr lang="en-US" baseline="0" dirty="0" smtClean="0"/>
              <a:t>Added a user-defined “name” attribute</a:t>
            </a:r>
            <a:endParaRPr lang="en-US" dirty="0"/>
          </a:p>
        </p:txBody>
      </p:sp>
      <p:sp>
        <p:nvSpPr>
          <p:cNvPr id="4" name="Slide Number Placeholder 3"/>
          <p:cNvSpPr>
            <a:spLocks noGrp="1"/>
          </p:cNvSpPr>
          <p:nvPr>
            <p:ph type="sldNum" sz="quarter" idx="10"/>
          </p:nvPr>
        </p:nvSpPr>
        <p:spPr/>
        <p:txBody>
          <a:bodyPr/>
          <a:lstStyle/>
          <a:p>
            <a:pPr>
              <a:defRPr/>
            </a:pPr>
            <a:fld id="{7FD74836-8CD0-4932-A6A7-D4761DBE890F}" type="slidenum">
              <a:rPr lang="en-US" smtClean="0"/>
              <a:pPr>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None/>
            </a:pPr>
            <a:r>
              <a:rPr lang="en-US" dirty="0" smtClean="0"/>
              <a:t>Consolidated</a:t>
            </a:r>
            <a:r>
              <a:rPr lang="en-US" baseline="0" dirty="0" smtClean="0"/>
              <a:t> identical type definitions into a single abstract type</a:t>
            </a:r>
          </a:p>
          <a:p>
            <a:pPr>
              <a:buNone/>
            </a:pPr>
            <a:r>
              <a:rPr lang="en-US" baseline="0" dirty="0" smtClean="0"/>
              <a:t>Added a Platform reference</a:t>
            </a:r>
          </a:p>
          <a:p>
            <a:pPr>
              <a:buNone/>
            </a:pPr>
            <a:endParaRPr lang="en-US" baseline="0" dirty="0" smtClean="0"/>
          </a:p>
          <a:p>
            <a:pPr>
              <a:buNone/>
            </a:pPr>
            <a:r>
              <a:rPr lang="en-US" baseline="0" dirty="0" smtClean="0"/>
              <a:t>Added a Transciever type – only benefit is terseness – the TX and RX configurations may be combined into a single record</a:t>
            </a:r>
            <a:endParaRPr lang="en-US" dirty="0"/>
          </a:p>
        </p:txBody>
      </p:sp>
      <p:sp>
        <p:nvSpPr>
          <p:cNvPr id="4" name="Slide Number Placeholder 3"/>
          <p:cNvSpPr>
            <a:spLocks noGrp="1"/>
          </p:cNvSpPr>
          <p:nvPr>
            <p:ph type="sldNum" sz="quarter" idx="10"/>
          </p:nvPr>
        </p:nvSpPr>
        <p:spPr/>
        <p:txBody>
          <a:bodyPr/>
          <a:lstStyle/>
          <a:p>
            <a:pPr>
              <a:defRPr/>
            </a:pPr>
            <a:fld id="{7FD74836-8CD0-4932-A6A7-D4761DBE890F}" type="slidenum">
              <a:rPr lang="en-US" smtClean="0"/>
              <a:pPr>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 major changes, just renamed </a:t>
            </a:r>
            <a:r>
              <a:rPr lang="en-US" baseline="0" dirty="0" smtClean="0"/>
              <a:t>and reorganized</a:t>
            </a:r>
            <a:endParaRPr lang="en-US" dirty="0"/>
          </a:p>
        </p:txBody>
      </p:sp>
      <p:sp>
        <p:nvSpPr>
          <p:cNvPr id="4" name="Slide Number Placeholder 3"/>
          <p:cNvSpPr>
            <a:spLocks noGrp="1"/>
          </p:cNvSpPr>
          <p:nvPr>
            <p:ph type="sldNum" sz="quarter" idx="10"/>
          </p:nvPr>
        </p:nvSpPr>
        <p:spPr/>
        <p:txBody>
          <a:bodyPr/>
          <a:lstStyle/>
          <a:p>
            <a:pPr>
              <a:defRPr/>
            </a:pPr>
            <a:fld id="{7FD74836-8CD0-4932-A6A7-D4761DBE890F}" type="slidenum">
              <a:rPr lang="en-US" smtClean="0"/>
              <a:pPr>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Consolidates</a:t>
            </a:r>
            <a:r>
              <a:rPr lang="en-US" baseline="0" dirty="0" smtClean="0"/>
              <a:t> the concepts and capabilities of the Probability and Likelihood data types into a single set of inherited attributes</a:t>
            </a:r>
          </a:p>
          <a:p>
            <a:r>
              <a:rPr lang="en-US" baseline="0" dirty="0" smtClean="0"/>
              <a:t>This is muct easier to configure, manage and handle confidence type values in software</a:t>
            </a:r>
            <a:endParaRPr lang="en-US" dirty="0"/>
          </a:p>
        </p:txBody>
      </p:sp>
      <p:sp>
        <p:nvSpPr>
          <p:cNvPr id="4" name="Slide Number Placeholder 3"/>
          <p:cNvSpPr>
            <a:spLocks noGrp="1"/>
          </p:cNvSpPr>
          <p:nvPr>
            <p:ph type="sldNum" sz="quarter" idx="10"/>
          </p:nvPr>
        </p:nvSpPr>
        <p:spPr/>
        <p:txBody>
          <a:bodyPr/>
          <a:lstStyle/>
          <a:p>
            <a:pPr>
              <a:defRPr/>
            </a:pPr>
            <a:fld id="{7FD74836-8CD0-4932-A6A7-D4761DBE890F}" type="slidenum">
              <a:rPr lang="en-US" smtClean="0"/>
              <a:pPr>
                <a:defRPr/>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19600"/>
            <a:ext cx="5486400" cy="4038600"/>
          </a:xfrm>
        </p:spPr>
        <p:txBody>
          <a:bodyPr>
            <a:normAutofit fontScale="92500" lnSpcReduction="20000"/>
          </a:bodyPr>
          <a:lstStyle/>
          <a:p>
            <a:r>
              <a:rPr lang="en-US" dirty="0" smtClean="0"/>
              <a:t>A consolidated, simplified</a:t>
            </a:r>
            <a:r>
              <a:rPr lang="en-US" baseline="0" dirty="0" smtClean="0"/>
              <a:t> but much more flexible location data type.</a:t>
            </a:r>
          </a:p>
          <a:p>
            <a:r>
              <a:rPr lang="en-US" baseline="0" dirty="0" smtClean="0"/>
              <a:t>Consolidates 14 different location sub-types into 4 geometry definitions</a:t>
            </a:r>
          </a:p>
          <a:p>
            <a:r>
              <a:rPr lang="en-US" baseline="0" dirty="0" smtClean="0"/>
              <a:t>This new structure is easy to implement, manage and process in software</a:t>
            </a:r>
          </a:p>
          <a:p>
            <a:r>
              <a:rPr lang="en-US" baseline="0" dirty="0" smtClean="0"/>
              <a:t>No major impact to message size and complexity</a:t>
            </a:r>
          </a:p>
          <a:p>
            <a:endParaRPr lang="en-US" baseline="0" dirty="0" smtClean="0"/>
          </a:p>
          <a:p>
            <a:r>
              <a:rPr lang="en-US" baseline="0" dirty="0" smtClean="0"/>
              <a:t>Question: Are Areas and Volumes restricted to convex shapes? If not, it increases computational complexity.</a:t>
            </a:r>
          </a:p>
          <a:p>
            <a:r>
              <a:rPr lang="en-US" baseline="0" dirty="0" smtClean="0"/>
              <a:t>Answer: There are no limits to area and volume geometries. The additional complexity is mediated by well-established geometric calculation strategies and existing libraries. This change increases user flexibility and does not require inventing new software or algorithm technology.</a:t>
            </a:r>
          </a:p>
          <a:p>
            <a:endParaRPr lang="en-US" baseline="0" dirty="0" smtClean="0"/>
          </a:p>
          <a:p>
            <a:r>
              <a:rPr lang="en-US" baseline="0" dirty="0" smtClean="0"/>
              <a:t>Question: TIN and Grid Surfaces are generally non-convex and would require optimizing over each face of the surface.</a:t>
            </a:r>
          </a:p>
          <a:p>
            <a:r>
              <a:rPr lang="en-US" baseline="0" dirty="0" smtClean="0"/>
              <a:t>Answer: TIN and Grid surfaces are intended to convey ground topology information in the absence of an external digital elevation model. </a:t>
            </a:r>
          </a:p>
          <a:p>
            <a:endParaRPr lang="en-US" baseline="0" dirty="0" smtClean="0"/>
          </a:p>
          <a:p>
            <a:r>
              <a:rPr lang="en-US" baseline="0" dirty="0" smtClean="0"/>
              <a:t>Generally, the idea is to favor flexibility for the model creator over constraints imposed by a model consumer. </a:t>
            </a:r>
          </a:p>
          <a:p>
            <a:endParaRPr lang="en-US" baseline="0" dirty="0" smtClean="0"/>
          </a:p>
          <a:p>
            <a:r>
              <a:rPr lang="en-US" baseline="0" dirty="0" smtClean="0"/>
              <a:t>For example, if a model creator wishes to provide a highly detailed model then the consumer can either: simplify the model for speed and receive a more conservative spectrum picture or take additional time to process the model for maximum availability.</a:t>
            </a:r>
          </a:p>
          <a:p>
            <a:pPr>
              <a:buNone/>
            </a:pPr>
            <a:endParaRPr lang="en-US" baseline="0" dirty="0" smtClean="0"/>
          </a:p>
        </p:txBody>
      </p:sp>
      <p:sp>
        <p:nvSpPr>
          <p:cNvPr id="4" name="Slide Number Placeholder 3"/>
          <p:cNvSpPr>
            <a:spLocks noGrp="1"/>
          </p:cNvSpPr>
          <p:nvPr>
            <p:ph type="sldNum" sz="quarter" idx="10"/>
          </p:nvPr>
        </p:nvSpPr>
        <p:spPr/>
        <p:txBody>
          <a:bodyPr/>
          <a:lstStyle/>
          <a:p>
            <a:pPr>
              <a:defRPr/>
            </a:pPr>
            <a:fld id="{7FD74836-8CD0-4932-A6A7-D4761DBE890F}" type="slidenum">
              <a:rPr lang="en-US" smtClean="0"/>
              <a:pPr>
                <a:defRPr/>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78C9711-AFCE-4C95-BAFD-136A31DE9974}" type="slidenum">
              <a:rPr lang="en-US" smtClean="0"/>
              <a:pPr>
                <a:defRPr/>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78C9711-AFCE-4C95-BAFD-136A31DE9974}" type="slidenum">
              <a:rPr lang="en-US"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78C9711-AFCE-4C95-BAFD-136A31DE9974}" type="slidenum">
              <a:rPr lang="en-US" smtClean="0"/>
              <a:pPr>
                <a:defRPr/>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78C9711-AFCE-4C95-BAFD-136A31DE9974}" type="slidenum">
              <a:rPr lang="en-US" smtClean="0"/>
              <a:pPr>
                <a:defRPr/>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78C9711-AFCE-4C95-BAFD-136A31DE9974}" type="slidenum">
              <a:rPr lang="en-US" smtClean="0"/>
              <a:pPr>
                <a:defRPr/>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78C9711-AFCE-4C95-BAFD-136A31DE9974}" type="slidenum">
              <a:rPr lang="en-US" smtClean="0"/>
              <a:pPr>
                <a:defRPr/>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78C9711-AFCE-4C95-BAFD-136A31DE9974}" type="slidenum">
              <a:rPr lang="en-US" smtClean="0"/>
              <a:pPr>
                <a:defRPr/>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78C9711-AFCE-4C95-BAFD-136A31DE9974}" type="slidenum">
              <a:rPr lang="en-US" smtClean="0"/>
              <a:pPr>
                <a:defRPr/>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78C9711-AFCE-4C95-BAFD-136A31DE9974}" type="slidenum">
              <a:rPr lang="en-US" smtClean="0"/>
              <a:pPr>
                <a:defRPr/>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78C9711-AFCE-4C95-BAFD-136A31DE9974}" type="slidenum">
              <a:rPr lang="en-US" smtClean="0"/>
              <a:pPr>
                <a:defRPr/>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78C9711-AFCE-4C95-BAFD-136A31DE9974}" type="slidenum">
              <a:rPr lang="en-US" smtClean="0"/>
              <a:pPr>
                <a:defRPr/>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78C9711-AFCE-4C95-BAFD-136A31DE9974}" type="slidenum">
              <a:rPr lang="en-US" smtClean="0"/>
              <a:pPr>
                <a:defRPr/>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452217" indent="-452217" eaLnBrk="1" hangingPunct="1">
              <a:buFont typeface="+mj-lt"/>
              <a:buAutoNum type="arabicPeriod"/>
              <a:defRPr/>
            </a:pPr>
            <a:r>
              <a:rPr lang="en-US" dirty="0" smtClean="0"/>
              <a:t>Implementation-centric approach</a:t>
            </a:r>
          </a:p>
          <a:p>
            <a:pPr marL="786668" lvl="1" indent="-452217" eaLnBrk="1" hangingPunct="1">
              <a:buFont typeface="Arial" pitchFamily="34" charset="0"/>
              <a:buChar char="•"/>
              <a:defRPr/>
            </a:pPr>
            <a:r>
              <a:rPr lang="en-US" dirty="0" smtClean="0"/>
              <a:t>First priority is to enable implementation in software</a:t>
            </a:r>
          </a:p>
          <a:p>
            <a:pPr marL="786668" lvl="1" indent="-452217" eaLnBrk="1" hangingPunct="1">
              <a:buFont typeface="Arial" pitchFamily="34" charset="0"/>
              <a:buChar char="•"/>
              <a:defRPr/>
            </a:pPr>
            <a:r>
              <a:rPr lang="en-US" dirty="0" smtClean="0"/>
              <a:t>Preserve the theory : work on implementation strategy</a:t>
            </a:r>
          </a:p>
          <a:p>
            <a:pPr marL="786668" lvl="1" indent="-452217" eaLnBrk="1" hangingPunct="1">
              <a:buFont typeface="Arial" pitchFamily="34" charset="0"/>
              <a:buChar char="•"/>
              <a:defRPr/>
            </a:pPr>
            <a:endParaRPr lang="en-US" dirty="0" smtClean="0"/>
          </a:p>
          <a:p>
            <a:pPr marL="452217" indent="-452217" eaLnBrk="1" hangingPunct="1">
              <a:buFont typeface="+mj-lt"/>
              <a:buAutoNum type="arabicPeriod"/>
              <a:defRPr/>
            </a:pPr>
            <a:r>
              <a:rPr lang="en-US" dirty="0" smtClean="0"/>
              <a:t>Simplify as must as possible, but no more</a:t>
            </a:r>
          </a:p>
          <a:p>
            <a:pPr marL="786668" lvl="1" indent="-452217" eaLnBrk="1" hangingPunct="1">
              <a:buFont typeface="Arial" pitchFamily="34" charset="0"/>
              <a:buChar char="•"/>
              <a:defRPr/>
            </a:pPr>
            <a:r>
              <a:rPr lang="en-US" dirty="0" smtClean="0"/>
              <a:t>Establish and enforce a clear model heirarchy</a:t>
            </a:r>
          </a:p>
          <a:p>
            <a:pPr marL="786668" lvl="1" indent="-452217" eaLnBrk="1" hangingPunct="1">
              <a:buFont typeface="Arial" pitchFamily="34" charset="0"/>
              <a:buChar char="•"/>
              <a:defRPr/>
            </a:pPr>
            <a:r>
              <a:rPr lang="en-US" dirty="0" smtClean="0"/>
              <a:t>Minimize new object definitions, use abstraction</a:t>
            </a:r>
          </a:p>
          <a:p>
            <a:pPr marL="786668" lvl="1" indent="-452217" eaLnBrk="1" hangingPunct="1">
              <a:buFont typeface="Arial" pitchFamily="34" charset="0"/>
              <a:buChar char="•"/>
              <a:defRPr/>
            </a:pPr>
            <a:r>
              <a:rPr lang="en-US" dirty="0" smtClean="0"/>
              <a:t>Use primitives and pre-defined types wherever possible</a:t>
            </a:r>
          </a:p>
          <a:p>
            <a:pPr marL="786668" lvl="1" indent="-452217" eaLnBrk="1" hangingPunct="1">
              <a:buFont typeface="Arial" pitchFamily="34" charset="0"/>
              <a:buChar char="•"/>
              <a:defRPr/>
            </a:pPr>
            <a:endParaRPr lang="en-US" dirty="0" smtClean="0"/>
          </a:p>
          <a:p>
            <a:pPr marL="452217" indent="-452217" eaLnBrk="1" hangingPunct="1">
              <a:buFont typeface="+mj-lt"/>
              <a:buAutoNum type="arabicPeriod"/>
              <a:defRPr/>
            </a:pPr>
            <a:r>
              <a:rPr lang="en-US" dirty="0" smtClean="0"/>
              <a:t>Use plain language</a:t>
            </a:r>
          </a:p>
          <a:p>
            <a:pPr marL="786668" lvl="1" indent="-452217" eaLnBrk="1" hangingPunct="1">
              <a:buFont typeface="Arial" pitchFamily="34" charset="0"/>
              <a:buChar char="•"/>
              <a:defRPr/>
            </a:pPr>
            <a:r>
              <a:rPr lang="en-US" dirty="0" smtClean="0"/>
              <a:t>Mostly editorial style</a:t>
            </a:r>
          </a:p>
          <a:p>
            <a:pPr marL="786668" lvl="1" indent="-452217" eaLnBrk="1" hangingPunct="1">
              <a:buFont typeface="Arial" pitchFamily="34" charset="0"/>
              <a:buChar char="•"/>
              <a:defRPr/>
            </a:pPr>
            <a:r>
              <a:rPr lang="en-US" dirty="0" smtClean="0"/>
              <a:t>Focus the text to methods, practices and implementation specific explanations</a:t>
            </a:r>
          </a:p>
          <a:p>
            <a:endParaRPr lang="en-US" dirty="0"/>
          </a:p>
        </p:txBody>
      </p:sp>
      <p:sp>
        <p:nvSpPr>
          <p:cNvPr id="4" name="Slide Number Placeholder 3"/>
          <p:cNvSpPr>
            <a:spLocks noGrp="1"/>
          </p:cNvSpPr>
          <p:nvPr>
            <p:ph type="sldNum" sz="quarter" idx="10"/>
          </p:nvPr>
        </p:nvSpPr>
        <p:spPr/>
        <p:txBody>
          <a:bodyPr/>
          <a:lstStyle/>
          <a:p>
            <a:pPr>
              <a:defRPr/>
            </a:pPr>
            <a:fld id="{7FD74836-8CD0-4932-A6A7-D4761DBE890F}" type="slidenum">
              <a:rPr lang="en-US" smtClean="0"/>
              <a:pPr>
                <a:defRPr/>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Our strategy was</a:t>
            </a:r>
            <a:r>
              <a:rPr lang="en-US" baseline="0" dirty="0" smtClean="0"/>
              <a:t> to compile the proposed XML schema into software. We used Java as our programming language. </a:t>
            </a:r>
          </a:p>
          <a:p>
            <a:endParaRPr lang="en-US" baseline="0" dirty="0" smtClean="0"/>
          </a:p>
          <a:p>
            <a:r>
              <a:rPr lang="en-US" baseline="0" dirty="0" smtClean="0"/>
              <a:t>After compilation we then updated the software code to implement development best practices and to minimize duplication. The updated Java software code was then decompiled back into a new XML schema. </a:t>
            </a:r>
          </a:p>
          <a:p>
            <a:endParaRPr lang="en-US" baseline="0" dirty="0" smtClean="0"/>
          </a:p>
          <a:p>
            <a:r>
              <a:rPr lang="en-US" baseline="0" dirty="0" smtClean="0"/>
              <a:t>We then edited and updated the XML schema to improve its own readability and other best practices. </a:t>
            </a:r>
          </a:p>
          <a:p>
            <a:endParaRPr lang="en-US" baseline="0" dirty="0" smtClean="0"/>
          </a:p>
          <a:p>
            <a:r>
              <a:rPr lang="en-US" baseline="0" dirty="0" smtClean="0"/>
              <a:t>This process was repeated dozens of times until we were happy with both representations of the data model – in software code and in XML, and the process was both repeatable and reversable. </a:t>
            </a:r>
          </a:p>
          <a:p>
            <a:endParaRPr lang="en-US" baseline="0" dirty="0" smtClean="0"/>
          </a:p>
          <a:p>
            <a:r>
              <a:rPr lang="en-US" baseline="0" dirty="0" smtClean="0"/>
              <a:t>This cyclical process ensures that the schema published with this specification firstly can be used by developers to actually implement the specification in software and secondly that those software implementations are highly likely to be interoperable.</a:t>
            </a:r>
            <a:endParaRPr lang="en-US" dirty="0"/>
          </a:p>
        </p:txBody>
      </p:sp>
      <p:sp>
        <p:nvSpPr>
          <p:cNvPr id="4" name="Slide Number Placeholder 3"/>
          <p:cNvSpPr>
            <a:spLocks noGrp="1"/>
          </p:cNvSpPr>
          <p:nvPr>
            <p:ph type="sldNum" sz="quarter" idx="10"/>
          </p:nvPr>
        </p:nvSpPr>
        <p:spPr/>
        <p:txBody>
          <a:bodyPr/>
          <a:lstStyle/>
          <a:p>
            <a:pPr>
              <a:defRPr/>
            </a:pPr>
            <a:fld id="{7FD74836-8CD0-4932-A6A7-D4761DBE890F}" type="slidenum">
              <a:rPr lang="en-US" smtClean="0"/>
              <a:pPr>
                <a:def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111484" indent="-111484" defTabSz="1009637">
              <a:lnSpc>
                <a:spcPct val="150000"/>
              </a:lnSpc>
              <a:spcBef>
                <a:spcPct val="50000"/>
              </a:spcBef>
              <a:buSzPct val="100000"/>
              <a:buFontTx/>
              <a:buChar char="•"/>
              <a:defRPr/>
            </a:pPr>
            <a:r>
              <a:rPr lang="en-US" baseline="0" dirty="0" smtClean="0"/>
              <a:t>What you see immediately is that the original data structure was very deep; the useful information was buried inside numerous layers of category and organization. We flattened this heirarchy, making it easier to access useful information while trying our best to preserve the intended functionality of each component.</a:t>
            </a:r>
          </a:p>
          <a:p>
            <a:pPr marL="111484" indent="-111484" defTabSz="1009637">
              <a:lnSpc>
                <a:spcPct val="150000"/>
              </a:lnSpc>
              <a:spcBef>
                <a:spcPct val="50000"/>
              </a:spcBef>
              <a:buSzPct val="100000"/>
              <a:buFontTx/>
              <a:buChar char="•"/>
              <a:defRPr/>
            </a:pPr>
            <a:endParaRPr lang="en-US" baseline="0" dirty="0" smtClean="0"/>
          </a:p>
          <a:p>
            <a:pPr marL="111484" indent="-111484" defTabSz="1009637">
              <a:lnSpc>
                <a:spcPct val="150000"/>
              </a:lnSpc>
              <a:spcBef>
                <a:spcPct val="50000"/>
              </a:spcBef>
              <a:buSzPct val="100000"/>
              <a:buFontTx/>
              <a:buChar char="•"/>
              <a:defRPr/>
            </a:pPr>
            <a:r>
              <a:rPr lang="en-US" baseline="0" dirty="0" smtClean="0"/>
              <a:t>One significant change we have implemented is that we impose a single point of entry into the data object model. This has great benefit for computerized implementations in that the programmer always knows what to expect. This also enables us to reduce some duplication of fields while ensuring that the object heirarcy is always consistently enforced.</a:t>
            </a:r>
            <a:endParaRPr lang="en-US" dirty="0" smtClean="0"/>
          </a:p>
          <a:p>
            <a:pPr>
              <a:lnSpc>
                <a:spcPct val="150000"/>
              </a:lnSpc>
            </a:pPr>
            <a:endParaRPr lang="en-US" dirty="0" smtClean="0"/>
          </a:p>
          <a:p>
            <a:pPr>
              <a:lnSpc>
                <a:spcPct val="150000"/>
              </a:lnSpc>
            </a:pPr>
            <a:r>
              <a:rPr lang="en-US" dirty="0" smtClean="0"/>
              <a:t>You will</a:t>
            </a:r>
            <a:r>
              <a:rPr lang="en-US" baseline="0" dirty="0" smtClean="0"/>
              <a:t> also notice that </a:t>
            </a:r>
            <a:r>
              <a:rPr lang="en-US" baseline="0" dirty="0" smtClean="0"/>
              <a:t>w</a:t>
            </a:r>
            <a:r>
              <a:rPr lang="en-US" dirty="0" smtClean="0"/>
              <a:t>e’e </a:t>
            </a:r>
            <a:r>
              <a:rPr lang="en-US" dirty="0" smtClean="0"/>
              <a:t>applied</a:t>
            </a:r>
            <a:r>
              <a:rPr lang="en-US" baseline="0" dirty="0" smtClean="0"/>
              <a:t> some global formatting styles to the data model, such as:</a:t>
            </a:r>
          </a:p>
          <a:p>
            <a:pPr>
              <a:lnSpc>
                <a:spcPct val="150000"/>
              </a:lnSpc>
            </a:pPr>
            <a:r>
              <a:rPr lang="en-US" baseline="0" dirty="0" smtClean="0"/>
              <a:t>All objects and elements are named using CamelCase – this is where the first letter of each word is upper case and names do not contain special characters</a:t>
            </a:r>
          </a:p>
          <a:p>
            <a:pPr>
              <a:lnSpc>
                <a:spcPct val="150000"/>
              </a:lnSpc>
            </a:pPr>
            <a:r>
              <a:rPr lang="en-US" baseline="0" dirty="0" smtClean="0"/>
              <a:t>We’ve reorganized all data objects so that local parameters are always declared as attributes while objects are always encoded as elements </a:t>
            </a:r>
          </a:p>
          <a:p>
            <a:pPr>
              <a:lnSpc>
                <a:spcPct val="150000"/>
              </a:lnSpc>
            </a:pPr>
            <a:r>
              <a:rPr lang="en-US" baseline="0" dirty="0" smtClean="0"/>
              <a:t>We’ve wrapped all object </a:t>
            </a:r>
            <a:r>
              <a:rPr lang="en-US" baseline="0" dirty="0" smtClean="0"/>
              <a:t>liss </a:t>
            </a:r>
            <a:r>
              <a:rPr lang="en-US" baseline="0" dirty="0" smtClean="0"/>
              <a:t>to improve XML readability</a:t>
            </a:r>
          </a:p>
          <a:p>
            <a:pPr eaLnBrk="1" hangingPunct="1">
              <a:lnSpc>
                <a:spcPct val="150000"/>
              </a:lnSpc>
            </a:pPr>
            <a:r>
              <a:rPr lang="en-US" dirty="0" smtClean="0"/>
              <a:t>We use abstract List and Key/Value mappings throughout</a:t>
            </a:r>
            <a:r>
              <a:rPr lang="en-US" baseline="0" dirty="0" smtClean="0"/>
              <a:t>. These standard XML types </a:t>
            </a:r>
            <a:r>
              <a:rPr lang="en-US" dirty="0" smtClean="0"/>
              <a:t>compile directly to software collection types (e.g. ArrayList, HashMap) and ensure a more consistent</a:t>
            </a:r>
            <a:r>
              <a:rPr lang="en-US" baseline="0" dirty="0" smtClean="0"/>
              <a:t> implementation by users</a:t>
            </a:r>
            <a:endParaRPr lang="en-US" dirty="0" smtClean="0"/>
          </a:p>
          <a:p>
            <a:pPr eaLnBrk="1" hangingPunct="1">
              <a:lnSpc>
                <a:spcPct val="150000"/>
              </a:lnSpc>
            </a:pPr>
            <a:r>
              <a:rPr lang="en-US" dirty="0" smtClean="0"/>
              <a:t>We make maximum reuse of W3C schema data types (DateTime, Duration, etc.) to improve interoperability</a:t>
            </a:r>
          </a:p>
          <a:p>
            <a:pPr eaLnBrk="1" hangingPunct="1">
              <a:lnSpc>
                <a:spcPct val="150000"/>
              </a:lnSpc>
            </a:pPr>
            <a:r>
              <a:rPr lang="en-US" dirty="0" smtClean="0"/>
              <a:t>We impose </a:t>
            </a:r>
            <a:r>
              <a:rPr lang="en-US" baseline="0" dirty="0" smtClean="0"/>
              <a:t>a </a:t>
            </a:r>
            <a:r>
              <a:rPr lang="en-US" dirty="0" smtClean="0"/>
              <a:t>standard object naming strategy improves legibility, reduces chance for name-space conflict with other specifications and data models. (“Scm” prefix)</a:t>
            </a:r>
          </a:p>
          <a:p>
            <a:pPr eaLnBrk="1" hangingPunct="1">
              <a:lnSpc>
                <a:spcPct val="150000"/>
              </a:lnSpc>
            </a:pPr>
            <a:r>
              <a:rPr lang="en-US" dirty="0" smtClean="0"/>
              <a:t>Finally, we split</a:t>
            </a:r>
            <a:r>
              <a:rPr lang="en-US" baseline="0" dirty="0" smtClean="0"/>
              <a:t> the schema </a:t>
            </a:r>
            <a:r>
              <a:rPr lang="en-US" dirty="0" smtClean="0"/>
              <a:t>into multiple,</a:t>
            </a:r>
            <a:r>
              <a:rPr lang="en-US" baseline="0" dirty="0" smtClean="0"/>
              <a:t> individual </a:t>
            </a:r>
            <a:r>
              <a:rPr lang="en-US" dirty="0" smtClean="0"/>
              <a:t>files to enable a cleaner software packaging and hierarchy</a:t>
            </a:r>
            <a:r>
              <a:rPr lang="en-US" baseline="0" dirty="0" smtClean="0"/>
              <a:t> </a:t>
            </a:r>
            <a:r>
              <a:rPr lang="en-US" dirty="0" smtClean="0"/>
              <a:t>strategy. This approach also enables smaller,</a:t>
            </a:r>
            <a:r>
              <a:rPr lang="en-US" baseline="0" dirty="0" smtClean="0"/>
              <a:t> </a:t>
            </a:r>
            <a:r>
              <a:rPr lang="en-US" dirty="0" smtClean="0"/>
              <a:t>piecewise updates,</a:t>
            </a:r>
            <a:r>
              <a:rPr lang="en-US" baseline="0" dirty="0" smtClean="0"/>
              <a:t> </a:t>
            </a:r>
            <a:r>
              <a:rPr lang="en-US" dirty="0" smtClean="0"/>
              <a:t>improvements and feature-adds in the future.</a:t>
            </a:r>
          </a:p>
          <a:p>
            <a:pPr>
              <a:lnSpc>
                <a:spcPct val="150000"/>
              </a:lnSpc>
            </a:pPr>
            <a:endParaRPr lang="en-US" dirty="0" smtClean="0"/>
          </a:p>
          <a:p>
            <a:pPr>
              <a:lnSpc>
                <a:spcPct val="150000"/>
              </a:lnSpc>
            </a:pPr>
            <a:endParaRPr lang="en-US" baseline="0" dirty="0" smtClean="0"/>
          </a:p>
        </p:txBody>
      </p:sp>
      <p:sp>
        <p:nvSpPr>
          <p:cNvPr id="4" name="Slide Number Placeholder 3"/>
          <p:cNvSpPr>
            <a:spLocks noGrp="1"/>
          </p:cNvSpPr>
          <p:nvPr>
            <p:ph type="sldNum" sz="quarter" idx="10"/>
          </p:nvPr>
        </p:nvSpPr>
        <p:spPr/>
        <p:txBody>
          <a:bodyPr/>
          <a:lstStyle/>
          <a:p>
            <a:pPr>
              <a:defRPr/>
            </a:pPr>
            <a:fld id="{7FD74836-8CD0-4932-A6A7-D4761DBE890F}"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a:t>
            </a:r>
            <a:r>
              <a:rPr lang="en-US" baseline="0" dirty="0" smtClean="0"/>
              <a:t> ha</a:t>
            </a:r>
            <a:r>
              <a:rPr lang="en-US" dirty="0" smtClean="0"/>
              <a:t>ve tried</a:t>
            </a:r>
            <a:r>
              <a:rPr lang="en-US" baseline="0" dirty="0" smtClean="0"/>
              <a:t> to simplify the original data model through the use of abstract data types and scenario-specific implementations. This is a common software architecture strategy that allows for many diverse implementations, all conforming to a basic inter-operability contract.</a:t>
            </a:r>
            <a:endParaRPr lang="en-US" dirty="0" smtClean="0"/>
          </a:p>
          <a:p>
            <a:endParaRPr lang="en-US" dirty="0" smtClean="0"/>
          </a:p>
          <a:p>
            <a:r>
              <a:rPr lang="en-US" dirty="0" smtClean="0"/>
              <a:t>Recalling the naming style strategy: All original types were renamed with the “Scm” prefix.</a:t>
            </a:r>
            <a:r>
              <a:rPr lang="en-US" baseline="0" dirty="0" smtClean="0"/>
              <a:t> </a:t>
            </a:r>
            <a:r>
              <a:rPr lang="en-US" dirty="0" smtClean="0"/>
              <a:t>This is to avoid name-space clashes and improve</a:t>
            </a:r>
            <a:r>
              <a:rPr lang="en-US" baseline="0" dirty="0" smtClean="0"/>
              <a:t> </a:t>
            </a:r>
            <a:r>
              <a:rPr lang="en-US" dirty="0" smtClean="0"/>
              <a:t>current and future interoperability</a:t>
            </a:r>
            <a:r>
              <a:rPr lang="en-US" baseline="0" dirty="0" smtClean="0"/>
              <a:t> with other specifications and data models</a:t>
            </a:r>
          </a:p>
          <a:p>
            <a:r>
              <a:rPr lang="en-US" baseline="0" dirty="0" smtClean="0"/>
              <a:t>We have consolidated related elements and data fields have into a single type where possible</a:t>
            </a:r>
          </a:p>
          <a:p>
            <a:pPr lvl="1"/>
            <a:r>
              <a:rPr lang="en-US" baseline="0" dirty="0" smtClean="0"/>
              <a:t>E.g scheduling information across several different data types was consolidated into a single ScmSchedule type</a:t>
            </a:r>
          </a:p>
          <a:p>
            <a:r>
              <a:rPr lang="en-US" baseline="0" dirty="0" smtClean="0"/>
              <a:t>We have created and used abstract data types where possible to further consolidate and simplify the model</a:t>
            </a:r>
          </a:p>
          <a:p>
            <a:pPr lvl="1"/>
            <a:r>
              <a:rPr lang="en-US" baseline="0" dirty="0" smtClean="0"/>
              <a:t>E.g. common transmitter and receiver data fields were consolidated into a single radio device type. The transmitter and receiver types then inherit those common attributes and can declare attributed specific to their own implementation.</a:t>
            </a:r>
          </a:p>
          <a:p>
            <a:endParaRPr lang="en-US" dirty="0"/>
          </a:p>
        </p:txBody>
      </p:sp>
      <p:sp>
        <p:nvSpPr>
          <p:cNvPr id="4" name="Slide Number Placeholder 3"/>
          <p:cNvSpPr>
            <a:spLocks noGrp="1"/>
          </p:cNvSpPr>
          <p:nvPr>
            <p:ph type="sldNum" sz="quarter" idx="10"/>
          </p:nvPr>
        </p:nvSpPr>
        <p:spPr/>
        <p:txBody>
          <a:bodyPr/>
          <a:lstStyle/>
          <a:p>
            <a:pPr>
              <a:defRPr/>
            </a:pPr>
            <a:fld id="{7FD74836-8CD0-4932-A6A7-D4761DBE890F}"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FD74836-8CD0-4932-A6A7-D4761DBE890F}" type="slidenum">
              <a:rPr lang="en-US" smtClean="0"/>
              <a:pPr>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452217" indent="-452217" eaLnBrk="1" hangingPunct="1">
              <a:defRPr/>
            </a:pPr>
            <a:r>
              <a:rPr lang="en-US" dirty="0" smtClean="0"/>
              <a:t>Implementation-centric approach</a:t>
            </a:r>
          </a:p>
          <a:p>
            <a:pPr marL="786668" lvl="1" indent="-452217" eaLnBrk="1" hangingPunct="1">
              <a:buFont typeface="Arial" pitchFamily="34" charset="0"/>
              <a:buChar char="•"/>
              <a:defRPr/>
            </a:pPr>
            <a:r>
              <a:rPr lang="en-US" dirty="0" smtClean="0"/>
              <a:t>We focused on the data model and software implementation</a:t>
            </a:r>
          </a:p>
          <a:p>
            <a:pPr marL="786668" lvl="1" indent="-452217" eaLnBrk="1" hangingPunct="1">
              <a:buFont typeface="Arial" pitchFamily="34" charset="0"/>
              <a:buChar char="•"/>
              <a:defRPr/>
            </a:pPr>
            <a:r>
              <a:rPr lang="en-US" dirty="0" smtClean="0"/>
              <a:t>Tried our best to preserve the theory</a:t>
            </a:r>
          </a:p>
          <a:p>
            <a:pPr marL="452217" indent="-452217" eaLnBrk="1" hangingPunct="1">
              <a:defRPr/>
            </a:pPr>
            <a:r>
              <a:rPr lang="en-US" dirty="0" smtClean="0"/>
              <a:t>Simplified the model as must as possible</a:t>
            </a:r>
          </a:p>
          <a:p>
            <a:pPr marL="786668" lvl="1" indent="-452217" eaLnBrk="1" hangingPunct="1">
              <a:buFont typeface="Arial" pitchFamily="34" charset="0"/>
              <a:buChar char="•"/>
              <a:defRPr/>
            </a:pPr>
            <a:r>
              <a:rPr lang="en-US" dirty="0" smtClean="0"/>
              <a:t>Establish and enforce a clear model heirarchy</a:t>
            </a:r>
          </a:p>
          <a:p>
            <a:pPr marL="786668" lvl="1" indent="-452217" eaLnBrk="1" hangingPunct="1">
              <a:buFont typeface="Arial" pitchFamily="34" charset="0"/>
              <a:buChar char="•"/>
              <a:defRPr/>
            </a:pPr>
            <a:r>
              <a:rPr lang="en-US" dirty="0" smtClean="0"/>
              <a:t>Minimize new object definitions, use abstraction</a:t>
            </a:r>
          </a:p>
          <a:p>
            <a:pPr marL="786668" lvl="1" indent="-452217" eaLnBrk="1" hangingPunct="1">
              <a:buFont typeface="Arial" pitchFamily="34" charset="0"/>
              <a:buChar char="•"/>
              <a:defRPr/>
            </a:pPr>
            <a:r>
              <a:rPr lang="en-US" dirty="0" smtClean="0"/>
              <a:t>Use primitives and pre-defined types wherever possible</a:t>
            </a:r>
          </a:p>
          <a:p>
            <a:pPr marL="452217" indent="-452217" eaLnBrk="1" hangingPunct="1">
              <a:defRPr/>
            </a:pPr>
            <a:r>
              <a:rPr lang="en-US" dirty="0" smtClean="0"/>
              <a:t>Use plain language</a:t>
            </a:r>
          </a:p>
          <a:p>
            <a:pPr marL="786668" lvl="1" indent="-452217" eaLnBrk="1" hangingPunct="1">
              <a:buFont typeface="Arial" pitchFamily="34" charset="0"/>
              <a:buChar char="•"/>
              <a:defRPr/>
            </a:pPr>
            <a:r>
              <a:rPr lang="en-US" dirty="0" smtClean="0"/>
              <a:t>Mostly editorial style</a:t>
            </a:r>
          </a:p>
          <a:p>
            <a:pPr marL="786668" lvl="1" indent="-452217" eaLnBrk="1" hangingPunct="1">
              <a:buFont typeface="Arial" pitchFamily="34" charset="0"/>
              <a:buChar char="•"/>
              <a:defRPr/>
            </a:pPr>
            <a:r>
              <a:rPr lang="en-US" dirty="0" smtClean="0"/>
              <a:t>Focus the text to methods, practices and implementation specific explanations</a:t>
            </a:r>
          </a:p>
          <a:p>
            <a:pPr eaLnBrk="1" hangingPunct="1">
              <a:defRPr/>
            </a:pP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7FD74836-8CD0-4932-A6A7-D4761DBE890F}" type="slidenum">
              <a:rPr lang="en-US" smtClean="0"/>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Initial reviews with the Author show some deficiencies</a:t>
            </a:r>
          </a:p>
          <a:p>
            <a:pPr lvl="1"/>
            <a:r>
              <a:rPr lang="en-US" dirty="0" smtClean="0"/>
              <a:t>We missed several nuanced modeling strategies</a:t>
            </a:r>
          </a:p>
          <a:p>
            <a:pPr lvl="2"/>
            <a:r>
              <a:rPr lang="en-US" dirty="0" smtClean="0"/>
              <a:t>Mostly</a:t>
            </a:r>
            <a:r>
              <a:rPr lang="en-US" baseline="0" dirty="0" smtClean="0"/>
              <a:t> having to do with 3-dimensional representation of power values</a:t>
            </a:r>
          </a:p>
          <a:p>
            <a:pPr lvl="2"/>
            <a:endParaRPr lang="en-US" dirty="0" smtClean="0"/>
          </a:p>
          <a:p>
            <a:pPr lvl="1"/>
            <a:r>
              <a:rPr lang="en-US" dirty="0" smtClean="0"/>
              <a:t>Our data</a:t>
            </a:r>
            <a:r>
              <a:rPr lang="en-US" baseline="0" dirty="0" smtClean="0"/>
              <a:t> model d</a:t>
            </a:r>
            <a:r>
              <a:rPr lang="en-US" dirty="0" smtClean="0"/>
              <a:t>oes not appear to be 100% compatible with existing algorithms </a:t>
            </a:r>
          </a:p>
          <a:p>
            <a:pPr lvl="1"/>
            <a:r>
              <a:rPr lang="en-US" dirty="0" smtClean="0"/>
              <a:t>We must either revise the data model or the algorithm.</a:t>
            </a:r>
            <a:r>
              <a:rPr lang="en-US" baseline="0" dirty="0" smtClean="0"/>
              <a:t> The </a:t>
            </a:r>
            <a:r>
              <a:rPr lang="en-US" dirty="0" smtClean="0"/>
              <a:t>easiest approach</a:t>
            </a:r>
            <a:r>
              <a:rPr lang="en-US" baseline="0" dirty="0" smtClean="0"/>
              <a:t> is probably to focus on the data model, but it’s also probably a good idea to study the algorithm.</a:t>
            </a:r>
            <a:endParaRPr lang="en-US" dirty="0" smtClean="0"/>
          </a:p>
          <a:p>
            <a:endParaRPr lang="en-US" dirty="0" smtClean="0"/>
          </a:p>
          <a:p>
            <a:r>
              <a:rPr lang="en-US" dirty="0" smtClean="0"/>
              <a:t>All compatibility concepts and calculations need to be reconfirmed. This was outside</a:t>
            </a:r>
            <a:r>
              <a:rPr lang="en-US" baseline="0" dirty="0" smtClean="0"/>
              <a:t> the scope of our work. We tried our best to preserve the fundamental capabilities as we understand them, but again, there are many subtle and nuanced calculation methods in the specification that we either missed or do not completely understand.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7FD74836-8CD0-4932-A6A7-D4761DBE890F}"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33AFF175-1E36-4296-B091-33DDE3BF3217}" type="datetime1">
              <a:rPr lang="en-US"/>
              <a:pPr>
                <a:defRPr/>
              </a:pPr>
              <a:t>8/25/2014</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Doc #:  5-13-XXXX-XX-AAAA</a:t>
            </a:r>
          </a:p>
        </p:txBody>
      </p:sp>
      <p:sp>
        <p:nvSpPr>
          <p:cNvPr id="6" name="Slide Number Placeholder 5"/>
          <p:cNvSpPr>
            <a:spLocks noGrp="1"/>
          </p:cNvSpPr>
          <p:nvPr>
            <p:ph type="sldNum" sz="quarter" idx="12"/>
          </p:nvPr>
        </p:nvSpPr>
        <p:spPr/>
        <p:txBody>
          <a:bodyPr/>
          <a:lstStyle>
            <a:lvl1pPr>
              <a:defRPr/>
            </a:lvl1pPr>
          </a:lstStyle>
          <a:p>
            <a:pPr>
              <a:defRPr/>
            </a:pPr>
            <a:fld id="{0872BEB6-6D65-4D57-9E44-751674735B76}"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0C2F995-73AA-44BD-9F81-063D63FA2D05}" type="datetime1">
              <a:rPr lang="en-US"/>
              <a:pPr>
                <a:defRPr/>
              </a:pPr>
              <a:t>8/25/2014</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Doc #:  5-13-XXXX-XX-AAAA</a:t>
            </a:r>
          </a:p>
        </p:txBody>
      </p:sp>
      <p:sp>
        <p:nvSpPr>
          <p:cNvPr id="6" name="Slide Number Placeholder 5"/>
          <p:cNvSpPr>
            <a:spLocks noGrp="1"/>
          </p:cNvSpPr>
          <p:nvPr>
            <p:ph type="sldNum" sz="quarter" idx="12"/>
          </p:nvPr>
        </p:nvSpPr>
        <p:spPr/>
        <p:txBody>
          <a:bodyPr/>
          <a:lstStyle>
            <a:lvl1pPr>
              <a:defRPr/>
            </a:lvl1pPr>
          </a:lstStyle>
          <a:p>
            <a:pPr>
              <a:defRPr/>
            </a:pPr>
            <a:fld id="{62DBFC7B-980F-4D59-ADEA-8313F5CF46E8}"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2708A92-6ED6-427D-8F37-415E8A025910}" type="datetime1">
              <a:rPr lang="en-US"/>
              <a:pPr>
                <a:defRPr/>
              </a:pPr>
              <a:t>8/25/2014</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Doc #:  5-13-XXXX-XX-AAAA</a:t>
            </a:r>
          </a:p>
        </p:txBody>
      </p:sp>
      <p:sp>
        <p:nvSpPr>
          <p:cNvPr id="6" name="Slide Number Placeholder 5"/>
          <p:cNvSpPr>
            <a:spLocks noGrp="1"/>
          </p:cNvSpPr>
          <p:nvPr>
            <p:ph type="sldNum" sz="quarter" idx="12"/>
          </p:nvPr>
        </p:nvSpPr>
        <p:spPr/>
        <p:txBody>
          <a:bodyPr/>
          <a:lstStyle>
            <a:lvl1pPr>
              <a:defRPr/>
            </a:lvl1pPr>
          </a:lstStyle>
          <a:p>
            <a:pPr>
              <a:defRPr/>
            </a:pPr>
            <a:fld id="{AF9081FD-43D6-4CDE-85FE-A18AB0DF333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7620000" cy="609600"/>
          </a:xfrm>
        </p:spPr>
        <p:txBody>
          <a:bodyPr/>
          <a:lstStyle/>
          <a:p>
            <a:r>
              <a:rPr lang="en-US"/>
              <a:t>Click to edit Master title style</a:t>
            </a:r>
          </a:p>
        </p:txBody>
      </p:sp>
      <p:sp>
        <p:nvSpPr>
          <p:cNvPr id="3" name="Table Placeholder 2"/>
          <p:cNvSpPr>
            <a:spLocks noGrp="1"/>
          </p:cNvSpPr>
          <p:nvPr>
            <p:ph type="tbl" idx="1"/>
          </p:nvPr>
        </p:nvSpPr>
        <p:spPr>
          <a:xfrm>
            <a:off x="655638" y="1295400"/>
            <a:ext cx="7940675" cy="5029200"/>
          </a:xfrm>
        </p:spPr>
        <p:txBody>
          <a:bodyPr/>
          <a:lstStyle/>
          <a:p>
            <a:pPr lvl="0"/>
            <a:endParaRPr lang="en-US" noProof="0"/>
          </a:p>
        </p:txBody>
      </p:sp>
      <p:sp>
        <p:nvSpPr>
          <p:cNvPr id="4" name="Date Placeholder 3"/>
          <p:cNvSpPr>
            <a:spLocks noGrp="1"/>
          </p:cNvSpPr>
          <p:nvPr>
            <p:ph type="dt" sz="half" idx="10"/>
          </p:nvPr>
        </p:nvSpPr>
        <p:spPr>
          <a:xfrm>
            <a:off x="457200" y="6448425"/>
            <a:ext cx="2133600" cy="365125"/>
          </a:xfrm>
        </p:spPr>
        <p:txBody>
          <a:bodyPr/>
          <a:lstStyle>
            <a:lvl1pPr>
              <a:defRPr/>
            </a:lvl1pPr>
          </a:lstStyle>
          <a:p>
            <a:pPr>
              <a:defRPr/>
            </a:pPr>
            <a:fld id="{A26C81DF-9240-4C63-ABB1-CD0F81B30CAB}" type="datetime1">
              <a:rPr lang="en-US"/>
              <a:pPr>
                <a:defRPr/>
              </a:pPr>
              <a:t>8/25/2014</a:t>
            </a:fld>
            <a:endParaRPr lang="en-US"/>
          </a:p>
        </p:txBody>
      </p:sp>
      <p:sp>
        <p:nvSpPr>
          <p:cNvPr id="5" name="Footer Placeholder 4"/>
          <p:cNvSpPr>
            <a:spLocks noGrp="1"/>
          </p:cNvSpPr>
          <p:nvPr>
            <p:ph type="ftr" sz="quarter" idx="11"/>
          </p:nvPr>
        </p:nvSpPr>
        <p:spPr>
          <a:xfrm>
            <a:off x="3124200" y="6448425"/>
            <a:ext cx="2895600" cy="365125"/>
          </a:xfrm>
        </p:spPr>
        <p:txBody>
          <a:bodyPr/>
          <a:lstStyle>
            <a:lvl1pPr>
              <a:defRPr/>
            </a:lvl1pPr>
          </a:lstStyle>
          <a:p>
            <a:pPr>
              <a:defRPr/>
            </a:pPr>
            <a:r>
              <a:rPr lang="en-US"/>
              <a:t>Doc #:  5-13-XXXX-XX-AAAA</a:t>
            </a:r>
          </a:p>
        </p:txBody>
      </p:sp>
      <p:sp>
        <p:nvSpPr>
          <p:cNvPr id="6" name="Slide Number Placeholder 5"/>
          <p:cNvSpPr>
            <a:spLocks noGrp="1"/>
          </p:cNvSpPr>
          <p:nvPr>
            <p:ph type="sldNum" sz="quarter" idx="12"/>
          </p:nvPr>
        </p:nvSpPr>
        <p:spPr>
          <a:xfrm>
            <a:off x="6553200" y="6448425"/>
            <a:ext cx="2133600" cy="365125"/>
          </a:xfrm>
        </p:spPr>
        <p:txBody>
          <a:bodyPr/>
          <a:lstStyle>
            <a:lvl1pPr>
              <a:defRPr/>
            </a:lvl1pPr>
          </a:lstStyle>
          <a:p>
            <a:pPr>
              <a:defRPr/>
            </a:pPr>
            <a:fld id="{6423487D-3D87-43F8-B099-F3090781971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7C4C855-91AF-49DD-9554-B7783B4FA76D}" type="datetime1">
              <a:rPr lang="en-US"/>
              <a:pPr>
                <a:defRPr/>
              </a:pPr>
              <a:t>8/25/2014</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Doc #:  5-13-XXXX-XX-AAAA</a:t>
            </a:r>
          </a:p>
        </p:txBody>
      </p:sp>
      <p:sp>
        <p:nvSpPr>
          <p:cNvPr id="6" name="Slide Number Placeholder 5"/>
          <p:cNvSpPr>
            <a:spLocks noGrp="1"/>
          </p:cNvSpPr>
          <p:nvPr>
            <p:ph type="sldNum" sz="quarter" idx="12"/>
          </p:nvPr>
        </p:nvSpPr>
        <p:spPr/>
        <p:txBody>
          <a:bodyPr/>
          <a:lstStyle>
            <a:lvl1pPr>
              <a:defRPr/>
            </a:lvl1pPr>
          </a:lstStyle>
          <a:p>
            <a:pPr>
              <a:defRPr/>
            </a:pPr>
            <a:fld id="{85AD8550-292D-4746-934B-17F8EF3CD3BA}"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093D2B6-CAB5-4C35-8FDB-A6B216A480B0}" type="datetime1">
              <a:rPr lang="en-US"/>
              <a:pPr>
                <a:defRPr/>
              </a:pPr>
              <a:t>8/25/2014</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Doc #:  5-13-XXXX-XX-AAAA</a:t>
            </a:r>
          </a:p>
        </p:txBody>
      </p:sp>
      <p:sp>
        <p:nvSpPr>
          <p:cNvPr id="6" name="Slide Number Placeholder 5"/>
          <p:cNvSpPr>
            <a:spLocks noGrp="1"/>
          </p:cNvSpPr>
          <p:nvPr>
            <p:ph type="sldNum" sz="quarter" idx="12"/>
          </p:nvPr>
        </p:nvSpPr>
        <p:spPr/>
        <p:txBody>
          <a:bodyPr/>
          <a:lstStyle>
            <a:lvl1pPr>
              <a:defRPr/>
            </a:lvl1pPr>
          </a:lstStyle>
          <a:p>
            <a:pPr>
              <a:defRPr/>
            </a:pPr>
            <a:fld id="{FBDB6FC7-DF69-48FC-BB52-DC3A50E6BF6E}"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E58C3DC-DEB8-41A8-8114-1C11FC6C8A08}" type="datetime1">
              <a:rPr lang="en-US"/>
              <a:pPr>
                <a:defRPr/>
              </a:pPr>
              <a:t>8/25/2014</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Doc #:  5-13-XXXX-XX-AAAA</a:t>
            </a:r>
          </a:p>
        </p:txBody>
      </p:sp>
      <p:sp>
        <p:nvSpPr>
          <p:cNvPr id="7" name="Slide Number Placeholder 5"/>
          <p:cNvSpPr>
            <a:spLocks noGrp="1"/>
          </p:cNvSpPr>
          <p:nvPr>
            <p:ph type="sldNum" sz="quarter" idx="12"/>
          </p:nvPr>
        </p:nvSpPr>
        <p:spPr/>
        <p:txBody>
          <a:bodyPr/>
          <a:lstStyle>
            <a:lvl1pPr>
              <a:defRPr/>
            </a:lvl1pPr>
          </a:lstStyle>
          <a:p>
            <a:pPr>
              <a:defRPr/>
            </a:pPr>
            <a:fld id="{7509B3FD-1566-4033-991F-63574784E35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04C8BC11-0AA4-42C2-87DE-EEDC4AAEC63E}" type="datetime1">
              <a:rPr lang="en-US"/>
              <a:pPr>
                <a:defRPr/>
              </a:pPr>
              <a:t>8/25/2014</a:t>
            </a:fld>
            <a:endParaRPr lang="en-US"/>
          </a:p>
        </p:txBody>
      </p:sp>
      <p:sp>
        <p:nvSpPr>
          <p:cNvPr id="8" name="Footer Placeholder 4"/>
          <p:cNvSpPr>
            <a:spLocks noGrp="1"/>
          </p:cNvSpPr>
          <p:nvPr>
            <p:ph type="ftr" sz="quarter" idx="11"/>
          </p:nvPr>
        </p:nvSpPr>
        <p:spPr/>
        <p:txBody>
          <a:bodyPr/>
          <a:lstStyle>
            <a:lvl1pPr>
              <a:defRPr/>
            </a:lvl1pPr>
          </a:lstStyle>
          <a:p>
            <a:pPr>
              <a:defRPr/>
            </a:pPr>
            <a:r>
              <a:rPr lang="en-US"/>
              <a:t>Doc #:  5-13-XXXX-XX-AAAA</a:t>
            </a:r>
          </a:p>
        </p:txBody>
      </p:sp>
      <p:sp>
        <p:nvSpPr>
          <p:cNvPr id="9" name="Slide Number Placeholder 5"/>
          <p:cNvSpPr>
            <a:spLocks noGrp="1"/>
          </p:cNvSpPr>
          <p:nvPr>
            <p:ph type="sldNum" sz="quarter" idx="12"/>
          </p:nvPr>
        </p:nvSpPr>
        <p:spPr/>
        <p:txBody>
          <a:bodyPr/>
          <a:lstStyle>
            <a:lvl1pPr>
              <a:defRPr/>
            </a:lvl1pPr>
          </a:lstStyle>
          <a:p>
            <a:pPr>
              <a:defRPr/>
            </a:pPr>
            <a:fld id="{1F80C34A-E1C2-4C83-8496-2F862595A754}"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26C81DF-9240-4C63-ABB1-CD0F81B30CAB}" type="datetime1">
              <a:rPr lang="en-US"/>
              <a:pPr>
                <a:defRPr/>
              </a:pPr>
              <a:t>8/25/2014</a:t>
            </a:fld>
            <a:endParaRPr lang="en-US"/>
          </a:p>
        </p:txBody>
      </p:sp>
      <p:sp>
        <p:nvSpPr>
          <p:cNvPr id="4" name="Footer Placeholder 4"/>
          <p:cNvSpPr>
            <a:spLocks noGrp="1"/>
          </p:cNvSpPr>
          <p:nvPr>
            <p:ph type="ftr" sz="quarter" idx="11"/>
          </p:nvPr>
        </p:nvSpPr>
        <p:spPr/>
        <p:txBody>
          <a:bodyPr/>
          <a:lstStyle>
            <a:lvl1pPr>
              <a:defRPr/>
            </a:lvl1pPr>
          </a:lstStyle>
          <a:p>
            <a:pPr>
              <a:defRPr/>
            </a:pPr>
            <a:r>
              <a:rPr lang="en-US"/>
              <a:t>Doc #:  5-13-XXXX-XX-AAAA</a:t>
            </a:r>
          </a:p>
        </p:txBody>
      </p:sp>
      <p:sp>
        <p:nvSpPr>
          <p:cNvPr id="5" name="Slide Number Placeholder 5"/>
          <p:cNvSpPr>
            <a:spLocks noGrp="1"/>
          </p:cNvSpPr>
          <p:nvPr>
            <p:ph type="sldNum" sz="quarter" idx="12"/>
          </p:nvPr>
        </p:nvSpPr>
        <p:spPr/>
        <p:txBody>
          <a:bodyPr/>
          <a:lstStyle>
            <a:lvl1pPr>
              <a:defRPr/>
            </a:lvl1pPr>
          </a:lstStyle>
          <a:p>
            <a:pPr>
              <a:defRPr/>
            </a:pPr>
            <a:fld id="{6423487D-3D87-43F8-B099-F3090781971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F8A9210-FBC0-4B05-ABF0-73920492D7A2}" type="datetime1">
              <a:rPr lang="en-US"/>
              <a:pPr>
                <a:defRPr/>
              </a:pPr>
              <a:t>8/25/2014</a:t>
            </a:fld>
            <a:endParaRPr lang="en-US"/>
          </a:p>
        </p:txBody>
      </p:sp>
      <p:sp>
        <p:nvSpPr>
          <p:cNvPr id="3" name="Footer Placeholder 4"/>
          <p:cNvSpPr>
            <a:spLocks noGrp="1"/>
          </p:cNvSpPr>
          <p:nvPr>
            <p:ph type="ftr" sz="quarter" idx="11"/>
          </p:nvPr>
        </p:nvSpPr>
        <p:spPr/>
        <p:txBody>
          <a:bodyPr/>
          <a:lstStyle>
            <a:lvl1pPr>
              <a:defRPr/>
            </a:lvl1pPr>
          </a:lstStyle>
          <a:p>
            <a:pPr>
              <a:defRPr/>
            </a:pPr>
            <a:r>
              <a:rPr lang="en-US"/>
              <a:t>Doc #:  5-13-XXXX-XX-AAAA</a:t>
            </a:r>
          </a:p>
        </p:txBody>
      </p:sp>
      <p:sp>
        <p:nvSpPr>
          <p:cNvPr id="4" name="Slide Number Placeholder 5"/>
          <p:cNvSpPr>
            <a:spLocks noGrp="1"/>
          </p:cNvSpPr>
          <p:nvPr>
            <p:ph type="sldNum" sz="quarter" idx="12"/>
          </p:nvPr>
        </p:nvSpPr>
        <p:spPr/>
        <p:txBody>
          <a:bodyPr/>
          <a:lstStyle>
            <a:lvl1pPr>
              <a:defRPr/>
            </a:lvl1pPr>
          </a:lstStyle>
          <a:p>
            <a:pPr>
              <a:defRPr/>
            </a:pPr>
            <a:fld id="{6C868868-1048-4904-BB46-B492B671DD1F}"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363AFF5-D58F-4D2B-BCE9-86CC95E9B0B6}" type="datetime1">
              <a:rPr lang="en-US"/>
              <a:pPr>
                <a:defRPr/>
              </a:pPr>
              <a:t>8/25/2014</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Doc #:  5-13-XXXX-XX-AAAA</a:t>
            </a:r>
          </a:p>
        </p:txBody>
      </p:sp>
      <p:sp>
        <p:nvSpPr>
          <p:cNvPr id="7" name="Slide Number Placeholder 5"/>
          <p:cNvSpPr>
            <a:spLocks noGrp="1"/>
          </p:cNvSpPr>
          <p:nvPr>
            <p:ph type="sldNum" sz="quarter" idx="12"/>
          </p:nvPr>
        </p:nvSpPr>
        <p:spPr/>
        <p:txBody>
          <a:bodyPr/>
          <a:lstStyle>
            <a:lvl1pPr>
              <a:defRPr/>
            </a:lvl1pPr>
          </a:lstStyle>
          <a:p>
            <a:pPr>
              <a:defRPr/>
            </a:pPr>
            <a:fld id="{31B18DF4-5ED8-40B1-90B3-DB48ABC6897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5D3E1BA-EA99-453F-A0CB-4028DC346C75}" type="datetime1">
              <a:rPr lang="en-US"/>
              <a:pPr>
                <a:defRPr/>
              </a:pPr>
              <a:t>8/25/2014</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Doc #:  5-13-XXXX-XX-AAAA</a:t>
            </a:r>
          </a:p>
        </p:txBody>
      </p:sp>
      <p:sp>
        <p:nvSpPr>
          <p:cNvPr id="7" name="Slide Number Placeholder 5"/>
          <p:cNvSpPr>
            <a:spLocks noGrp="1"/>
          </p:cNvSpPr>
          <p:nvPr>
            <p:ph type="sldNum" sz="quarter" idx="12"/>
          </p:nvPr>
        </p:nvSpPr>
        <p:spPr/>
        <p:txBody>
          <a:bodyPr/>
          <a:lstStyle>
            <a:lvl1pPr>
              <a:defRPr/>
            </a:lvl1pPr>
          </a:lstStyle>
          <a:p>
            <a:pPr>
              <a:defRPr/>
            </a:pPr>
            <a:fld id="{8AFA939D-41B8-4859-9696-157D7DFC9CB1}"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448425"/>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rgbClr val="000099"/>
                </a:solidFill>
                <a:latin typeface="+mn-lt"/>
                <a:cs typeface="+mn-cs"/>
              </a:defRPr>
            </a:lvl1pPr>
          </a:lstStyle>
          <a:p>
            <a:pPr>
              <a:defRPr/>
            </a:pPr>
            <a:fld id="{DFBFD9E6-5448-4429-803B-86C7E1E5C69B}" type="datetime1">
              <a:rPr lang="en-US"/>
              <a:pPr>
                <a:defRPr/>
              </a:pPr>
              <a:t>8/25/2014</a:t>
            </a:fld>
            <a:endParaRPr lang="en-US"/>
          </a:p>
        </p:txBody>
      </p:sp>
      <p:sp>
        <p:nvSpPr>
          <p:cNvPr id="5" name="Footer Placeholder 4"/>
          <p:cNvSpPr>
            <a:spLocks noGrp="1"/>
          </p:cNvSpPr>
          <p:nvPr>
            <p:ph type="ftr" sz="quarter" idx="3"/>
          </p:nvPr>
        </p:nvSpPr>
        <p:spPr>
          <a:xfrm>
            <a:off x="3124200" y="6448425"/>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rgbClr val="000099"/>
                </a:solidFill>
                <a:latin typeface="+mn-lt"/>
                <a:cs typeface="+mn-cs"/>
              </a:defRPr>
            </a:lvl1pPr>
          </a:lstStyle>
          <a:p>
            <a:pPr>
              <a:defRPr/>
            </a:pPr>
            <a:r>
              <a:rPr lang="en-US"/>
              <a:t>Doc #:  5-13-XXXX-XX-AAAA</a:t>
            </a:r>
          </a:p>
        </p:txBody>
      </p:sp>
      <p:sp>
        <p:nvSpPr>
          <p:cNvPr id="6" name="Slide Number Placeholder 5"/>
          <p:cNvSpPr>
            <a:spLocks noGrp="1"/>
          </p:cNvSpPr>
          <p:nvPr>
            <p:ph type="sldNum" sz="quarter" idx="4"/>
          </p:nvPr>
        </p:nvSpPr>
        <p:spPr>
          <a:xfrm>
            <a:off x="6553200" y="6448425"/>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rgbClr val="000099"/>
                </a:solidFill>
                <a:latin typeface="+mn-lt"/>
                <a:cs typeface="+mn-cs"/>
              </a:defRPr>
            </a:lvl1pPr>
          </a:lstStyle>
          <a:p>
            <a:pPr>
              <a:defRPr/>
            </a:pPr>
            <a:fld id="{8D1D2759-69E1-415E-949B-EE63809F1535}" type="slidenum">
              <a:rPr lang="en-US"/>
              <a:pPr>
                <a:defRPr/>
              </a:pPr>
              <a:t>‹#›</a:t>
            </a:fld>
            <a:endParaRPr lang="en-US"/>
          </a:p>
        </p:txBody>
      </p:sp>
      <p:sp>
        <p:nvSpPr>
          <p:cNvPr id="1031" name="Line 8"/>
          <p:cNvSpPr>
            <a:spLocks noChangeShapeType="1"/>
          </p:cNvSpPr>
          <p:nvPr userDrawn="1"/>
        </p:nvSpPr>
        <p:spPr bwMode="auto">
          <a:xfrm flipV="1">
            <a:off x="533400" y="6430963"/>
            <a:ext cx="6746875" cy="6350"/>
          </a:xfrm>
          <a:prstGeom prst="line">
            <a:avLst/>
          </a:prstGeom>
          <a:noFill/>
          <a:ln w="50800">
            <a:solidFill>
              <a:srgbClr val="2944B7"/>
            </a:solidFill>
            <a:round/>
            <a:headEnd type="none" w="sm" len="sm"/>
            <a:tailEnd type="none" w="sm" len="sm"/>
          </a:ln>
        </p:spPr>
        <p:txBody>
          <a:bodyPr wrap="none" anchor="ctr"/>
          <a:lstStyle/>
          <a:p>
            <a:endParaRPr lang="en-US"/>
          </a:p>
        </p:txBody>
      </p:sp>
      <p:pic>
        <p:nvPicPr>
          <p:cNvPr id="1032" name="Picture 12" descr="ieeeblu"/>
          <p:cNvPicPr>
            <a:picLocks noChangeAspect="1" noChangeArrowheads="1"/>
          </p:cNvPicPr>
          <p:nvPr userDrawn="1"/>
        </p:nvPicPr>
        <p:blipFill>
          <a:blip r:embed="rId14"/>
          <a:srcRect/>
          <a:stretch>
            <a:fillRect/>
          </a:stretch>
        </p:blipFill>
        <p:spPr bwMode="auto">
          <a:xfrm>
            <a:off x="7504113" y="6167438"/>
            <a:ext cx="1066800" cy="3254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p:txStyles>
    <p:titleStyle>
      <a:lvl1pPr algn="ctr" rtl="0" eaLnBrk="0" fontAlgn="base" hangingPunct="0">
        <a:spcBef>
          <a:spcPct val="0"/>
        </a:spcBef>
        <a:spcAft>
          <a:spcPct val="0"/>
        </a:spcAft>
        <a:defRPr lang="en-US" sz="3600" b="1" kern="1200">
          <a:solidFill>
            <a:srgbClr val="000099"/>
          </a:solidFill>
          <a:latin typeface="+mj-lt"/>
          <a:ea typeface="+mj-ea"/>
          <a:cs typeface="+mj-cs"/>
        </a:defRPr>
      </a:lvl1pPr>
      <a:lvl2pPr algn="ctr" rtl="0" eaLnBrk="0" fontAlgn="base" hangingPunct="0">
        <a:spcBef>
          <a:spcPct val="0"/>
        </a:spcBef>
        <a:spcAft>
          <a:spcPct val="0"/>
        </a:spcAft>
        <a:defRPr sz="3600" b="1">
          <a:solidFill>
            <a:srgbClr val="000099"/>
          </a:solidFill>
          <a:latin typeface="Calibri" pitchFamily="34" charset="0"/>
        </a:defRPr>
      </a:lvl2pPr>
      <a:lvl3pPr algn="ctr" rtl="0" eaLnBrk="0" fontAlgn="base" hangingPunct="0">
        <a:spcBef>
          <a:spcPct val="0"/>
        </a:spcBef>
        <a:spcAft>
          <a:spcPct val="0"/>
        </a:spcAft>
        <a:defRPr sz="3600" b="1">
          <a:solidFill>
            <a:srgbClr val="000099"/>
          </a:solidFill>
          <a:latin typeface="Calibri" pitchFamily="34" charset="0"/>
        </a:defRPr>
      </a:lvl3pPr>
      <a:lvl4pPr algn="ctr" rtl="0" eaLnBrk="0" fontAlgn="base" hangingPunct="0">
        <a:spcBef>
          <a:spcPct val="0"/>
        </a:spcBef>
        <a:spcAft>
          <a:spcPct val="0"/>
        </a:spcAft>
        <a:defRPr sz="3600" b="1">
          <a:solidFill>
            <a:srgbClr val="000099"/>
          </a:solidFill>
          <a:latin typeface="Calibri" pitchFamily="34" charset="0"/>
        </a:defRPr>
      </a:lvl4pPr>
      <a:lvl5pPr algn="ctr" rtl="0" eaLnBrk="0" fontAlgn="base" hangingPunct="0">
        <a:spcBef>
          <a:spcPct val="0"/>
        </a:spcBef>
        <a:spcAft>
          <a:spcPct val="0"/>
        </a:spcAft>
        <a:defRPr sz="3600" b="1">
          <a:solidFill>
            <a:srgbClr val="000099"/>
          </a:solidFill>
          <a:latin typeface="Calibri" pitchFamily="34" charset="0"/>
        </a:defRPr>
      </a:lvl5pPr>
      <a:lvl6pPr marL="457200" algn="ctr" rtl="0" fontAlgn="base">
        <a:spcBef>
          <a:spcPct val="0"/>
        </a:spcBef>
        <a:spcAft>
          <a:spcPct val="0"/>
        </a:spcAft>
        <a:defRPr sz="3600" b="1">
          <a:solidFill>
            <a:srgbClr val="000099"/>
          </a:solidFill>
          <a:latin typeface="Calibri" pitchFamily="34" charset="0"/>
        </a:defRPr>
      </a:lvl6pPr>
      <a:lvl7pPr marL="914400" algn="ctr" rtl="0" fontAlgn="base">
        <a:spcBef>
          <a:spcPct val="0"/>
        </a:spcBef>
        <a:spcAft>
          <a:spcPct val="0"/>
        </a:spcAft>
        <a:defRPr sz="3600" b="1">
          <a:solidFill>
            <a:srgbClr val="000099"/>
          </a:solidFill>
          <a:latin typeface="Calibri" pitchFamily="34" charset="0"/>
        </a:defRPr>
      </a:lvl7pPr>
      <a:lvl8pPr marL="1371600" algn="ctr" rtl="0" fontAlgn="base">
        <a:spcBef>
          <a:spcPct val="0"/>
        </a:spcBef>
        <a:spcAft>
          <a:spcPct val="0"/>
        </a:spcAft>
        <a:defRPr sz="3600" b="1">
          <a:solidFill>
            <a:srgbClr val="000099"/>
          </a:solidFill>
          <a:latin typeface="Calibri" pitchFamily="34" charset="0"/>
        </a:defRPr>
      </a:lvl8pPr>
      <a:lvl9pPr marL="1828800" algn="ctr" rtl="0" fontAlgn="base">
        <a:spcBef>
          <a:spcPct val="0"/>
        </a:spcBef>
        <a:spcAft>
          <a:spcPct val="0"/>
        </a:spcAft>
        <a:defRPr sz="3600" b="1">
          <a:solidFill>
            <a:srgbClr val="000099"/>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lang="en-US" sz="3200" kern="1200">
          <a:solidFill>
            <a:srgbClr val="000099"/>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lang="en-US" sz="2800" kern="1200">
          <a:solidFill>
            <a:srgbClr val="000099"/>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lang="en-US" sz="2400" kern="1200">
          <a:solidFill>
            <a:srgbClr val="000099"/>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lang="en-US" sz="2000" kern="1200">
          <a:solidFill>
            <a:srgbClr val="000099"/>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lang="en-US" sz="2000" kern="1200">
          <a:solidFill>
            <a:srgbClr val="00009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jesse.caulfield@keybridgeglobal.com"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hyperlink" Target="mailto:patcom@ieee.org" TargetMode="External"/><Relationship Id="rId4" Type="http://schemas.openxmlformats.org/officeDocument/2006/relationships/hyperlink" Target="mailto:matthew.sherman@baesystems.com"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comments" Target="../comments/comment1.xml"/><Relationship Id="rId5" Type="http://schemas.openxmlformats.org/officeDocument/2006/relationships/image" Target="../media/image10.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comments" Target="../comments/commen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comments" Target="../comments/commen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4.xml"/><Relationship Id="rId5" Type="http://schemas.openxmlformats.org/officeDocument/2006/relationships/comments" Target="../comments/comment4.xml"/><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3.emf"/></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comments" Target="../comments/comment5.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comments" Target="../comments/comment6.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Date Placeholder 3"/>
          <p:cNvSpPr>
            <a:spLocks noGrp="1"/>
          </p:cNvSpPr>
          <p:nvPr>
            <p:ph type="dt" sz="quarter" idx="10"/>
          </p:nvPr>
        </p:nvSpPr>
        <p:spPr bwMode="auto">
          <a:extLst>
            <a:ext uri="{909E8E84-426E-40DD-AFC4-6F175D3DCCD1}"/>
            <a:ext uri="{91240B29-F687-4F45-9708-019B960494DF}"/>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270FB49C-B973-47B3-8824-59828FE342B8}" type="datetime1">
              <a:rPr lang="en-US" smtClean="0">
                <a:solidFill>
                  <a:srgbClr val="000099"/>
                </a:solidFill>
              </a:rPr>
              <a:pPr fontAlgn="base">
                <a:spcBef>
                  <a:spcPct val="0"/>
                </a:spcBef>
                <a:spcAft>
                  <a:spcPct val="0"/>
                </a:spcAft>
                <a:defRPr/>
              </a:pPr>
              <a:t>8/25/2014</a:t>
            </a:fld>
            <a:endParaRPr lang="en-US" smtClean="0">
              <a:solidFill>
                <a:srgbClr val="000099"/>
              </a:solidFill>
            </a:endParaRPr>
          </a:p>
        </p:txBody>
      </p:sp>
      <p:sp>
        <p:nvSpPr>
          <p:cNvPr id="2053" name="Slide Number Placeholder 4"/>
          <p:cNvSpPr>
            <a:spLocks noGrp="1"/>
          </p:cNvSpPr>
          <p:nvPr>
            <p:ph type="sldNum" sz="quarter" idx="12"/>
          </p:nvPr>
        </p:nvSpPr>
        <p:spPr bwMode="auto">
          <a:extLst>
            <a:ext uri="{909E8E84-426E-40DD-AFC4-6F175D3DCCD1}"/>
            <a:ext uri="{91240B29-F687-4F45-9708-019B960494DF}"/>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79F930FB-EA6D-4E78-9ACB-ECBFE4534113}" type="slidenum">
              <a:rPr lang="en-US" smtClean="0">
                <a:solidFill>
                  <a:srgbClr val="000099"/>
                </a:solidFill>
              </a:rPr>
              <a:pPr fontAlgn="base">
                <a:spcBef>
                  <a:spcPct val="0"/>
                </a:spcBef>
                <a:spcAft>
                  <a:spcPct val="0"/>
                </a:spcAft>
                <a:defRPr/>
              </a:pPr>
              <a:t>1</a:t>
            </a:fld>
            <a:endParaRPr lang="en-US" smtClean="0">
              <a:solidFill>
                <a:srgbClr val="000099"/>
              </a:solidFill>
            </a:endParaRPr>
          </a:p>
        </p:txBody>
      </p:sp>
      <p:sp>
        <p:nvSpPr>
          <p:cNvPr id="12292" name="Rectangle 2"/>
          <p:cNvSpPr>
            <a:spLocks noChangeArrowheads="1"/>
          </p:cNvSpPr>
          <p:nvPr/>
        </p:nvSpPr>
        <p:spPr bwMode="auto">
          <a:xfrm>
            <a:off x="685800" y="1784350"/>
            <a:ext cx="4792017" cy="646331"/>
          </a:xfrm>
          <a:prstGeom prst="rect">
            <a:avLst/>
          </a:prstGeom>
          <a:noFill/>
          <a:ln w="9525">
            <a:noFill/>
            <a:miter lim="800000"/>
            <a:headEnd/>
            <a:tailEnd/>
          </a:ln>
        </p:spPr>
        <p:txBody>
          <a:bodyPr wrap="none" anchor="ctr">
            <a:spAutoFit/>
          </a:bodyPr>
          <a:lstStyle/>
          <a:p>
            <a:r>
              <a:rPr lang="en-US" sz="1200" b="1" dirty="0">
                <a:latin typeface="Arial" pitchFamily="34" charset="0"/>
                <a:cs typeface="Times New Roman" pitchFamily="18" charset="0"/>
              </a:rPr>
              <a:t>Document Title: </a:t>
            </a:r>
            <a:r>
              <a:rPr lang="en-US" sz="1200" b="1" dirty="0" smtClean="0">
                <a:latin typeface="Arial" pitchFamily="34" charset="0"/>
                <a:cs typeface="Times New Roman" pitchFamily="18" charset="0"/>
              </a:rPr>
              <a:t>  IEEE-1900.5.2 Proposed Document Revisions</a:t>
            </a:r>
          </a:p>
          <a:p>
            <a:r>
              <a:rPr lang="en-US" sz="1200" b="1" dirty="0" smtClean="0">
                <a:latin typeface="Arial" pitchFamily="34" charset="0"/>
                <a:cs typeface="Times New Roman" pitchFamily="18" charset="0"/>
              </a:rPr>
              <a:t>Document Date:   August 25, 2014</a:t>
            </a:r>
          </a:p>
          <a:p>
            <a:r>
              <a:rPr lang="en-US" sz="1200" b="1" dirty="0" smtClean="0">
                <a:latin typeface="Arial" pitchFamily="34" charset="0"/>
                <a:cs typeface="Times New Roman" pitchFamily="18" charset="0"/>
              </a:rPr>
              <a:t>Document </a:t>
            </a:r>
            <a:r>
              <a:rPr lang="en-US" sz="1200" b="1" dirty="0">
                <a:latin typeface="Arial" pitchFamily="34" charset="0"/>
                <a:cs typeface="Times New Roman" pitchFamily="18" charset="0"/>
              </a:rPr>
              <a:t>No:     </a:t>
            </a:r>
            <a:r>
              <a:rPr lang="en-US" sz="1200" b="1" dirty="0" smtClean="0">
                <a:latin typeface="Arial" pitchFamily="34" charset="0"/>
                <a:cs typeface="Times New Roman" pitchFamily="18" charset="0"/>
              </a:rPr>
              <a:t>5-14-0075-00-subs</a:t>
            </a:r>
            <a:endParaRPr lang="en-US" dirty="0">
              <a:latin typeface="Arial" pitchFamily="34" charset="0"/>
            </a:endParaRPr>
          </a:p>
        </p:txBody>
      </p:sp>
      <p:graphicFrame>
        <p:nvGraphicFramePr>
          <p:cNvPr id="7" name="Group 40"/>
          <p:cNvGraphicFramePr>
            <a:graphicFrameLocks noGrp="1"/>
          </p:cNvGraphicFramePr>
          <p:nvPr/>
        </p:nvGraphicFramePr>
        <p:xfrm>
          <a:off x="685800" y="827088"/>
          <a:ext cx="8219122" cy="849312"/>
        </p:xfrm>
        <a:graphic>
          <a:graphicData uri="http://schemas.openxmlformats.org/drawingml/2006/table">
            <a:tbl>
              <a:tblPr/>
              <a:tblGrid>
                <a:gridCol w="1687830"/>
                <a:gridCol w="1502093"/>
                <a:gridCol w="1219200"/>
                <a:gridCol w="1143000"/>
                <a:gridCol w="2666999"/>
              </a:tblGrid>
              <a:tr h="300262">
                <a:tc>
                  <a:txBody>
                    <a:bodyPr/>
                    <a:lstStyle/>
                    <a:p>
                      <a:pPr marL="0" marR="0" lvl="0" indent="0" algn="l" defTabSz="914400" rtl="0" eaLnBrk="0" fontAlgn="base" latinLnBrk="0" hangingPunct="0">
                        <a:lnSpc>
                          <a:spcPct val="100000"/>
                        </a:lnSpc>
                        <a:spcBef>
                          <a:spcPct val="0"/>
                        </a:spcBef>
                        <a:spcAft>
                          <a:spcPct val="0"/>
                        </a:spcAft>
                        <a:buClr>
                          <a:srgbClr val="CC3300"/>
                        </a:buClr>
                        <a:buSzPct val="50000"/>
                        <a:buFont typeface="Monotype Sorts" charset="2"/>
                        <a:buNone/>
                        <a:tabLst/>
                      </a:pPr>
                      <a:r>
                        <a:rPr kumimoji="0" lang="en-US" sz="1200" b="1" i="0" u="none" strike="noStrike" cap="none" normalizeH="0" baseline="0" dirty="0" smtClean="0">
                          <a:ln>
                            <a:noFill/>
                          </a:ln>
                          <a:solidFill>
                            <a:srgbClr val="000099"/>
                          </a:solidFill>
                          <a:effectLst/>
                          <a:latin typeface="Times New Roman" pitchFamily="18" charset="0"/>
                          <a:cs typeface="Times New Roman" pitchFamily="18" charset="0"/>
                        </a:rPr>
                        <a:t>Author’s Name</a:t>
                      </a:r>
                      <a:endParaRPr kumimoji="0" lang="en-US" sz="1600" b="1" i="0" u="none" strike="noStrike" cap="none" normalizeH="0" baseline="0" dirty="0" smtClean="0">
                        <a:ln>
                          <a:noFill/>
                        </a:ln>
                        <a:solidFill>
                          <a:srgbClr val="000099"/>
                        </a:solidFill>
                        <a:effectLst/>
                        <a:latin typeface="Arial" charset="0"/>
                        <a:cs typeface="Arial" charset="0"/>
                      </a:endParaRPr>
                    </a:p>
                  </a:txBody>
                  <a:tcPr marT="45754" marB="457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rgbClr val="CC3300"/>
                        </a:buClr>
                        <a:buSzPct val="50000"/>
                        <a:buFont typeface="Monotype Sorts" charset="2"/>
                        <a:buNone/>
                        <a:tabLst/>
                      </a:pPr>
                      <a:r>
                        <a:rPr kumimoji="0" lang="en-US" sz="1200" b="1" i="0" u="none" strike="noStrike" cap="none" normalizeH="0" baseline="0" dirty="0" smtClean="0">
                          <a:ln>
                            <a:noFill/>
                          </a:ln>
                          <a:solidFill>
                            <a:srgbClr val="000099"/>
                          </a:solidFill>
                          <a:effectLst/>
                          <a:latin typeface="Times New Roman" pitchFamily="18" charset="0"/>
                          <a:cs typeface="Times New Roman" pitchFamily="18" charset="0"/>
                        </a:rPr>
                        <a:t>Affiliation</a:t>
                      </a:r>
                      <a:endParaRPr kumimoji="0" lang="en-US" sz="1800" b="0" i="0" u="none" strike="noStrike" cap="none" normalizeH="0" baseline="0" dirty="0" smtClean="0">
                        <a:ln>
                          <a:noFill/>
                        </a:ln>
                        <a:solidFill>
                          <a:srgbClr val="000099"/>
                        </a:solidFill>
                        <a:effectLst/>
                        <a:latin typeface="Arial" charset="0"/>
                      </a:endParaRPr>
                    </a:p>
                  </a:txBody>
                  <a:tcPr marT="45754" marB="457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rgbClr val="CC3300"/>
                        </a:buClr>
                        <a:buSzPct val="50000"/>
                        <a:buFont typeface="Monotype Sorts" charset="2"/>
                        <a:buNone/>
                        <a:tabLst/>
                      </a:pPr>
                      <a:r>
                        <a:rPr kumimoji="0" lang="en-US" sz="1200" b="1" i="0" u="none" strike="noStrike" cap="none" normalizeH="0" baseline="0" smtClean="0">
                          <a:ln>
                            <a:noFill/>
                          </a:ln>
                          <a:solidFill>
                            <a:srgbClr val="000099"/>
                          </a:solidFill>
                          <a:effectLst/>
                          <a:latin typeface="Times New Roman" pitchFamily="18" charset="0"/>
                          <a:cs typeface="Times New Roman" pitchFamily="18" charset="0"/>
                        </a:rPr>
                        <a:t>Address</a:t>
                      </a:r>
                      <a:endParaRPr kumimoji="0" lang="en-US" sz="1800" b="0" i="0" u="none" strike="noStrike" cap="none" normalizeH="0" baseline="0" smtClean="0">
                        <a:ln>
                          <a:noFill/>
                        </a:ln>
                        <a:solidFill>
                          <a:srgbClr val="000099"/>
                        </a:solidFill>
                        <a:effectLst/>
                        <a:latin typeface="Arial" charset="0"/>
                      </a:endParaRPr>
                    </a:p>
                  </a:txBody>
                  <a:tcPr marT="45754" marB="457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rgbClr val="CC3300"/>
                        </a:buClr>
                        <a:buSzPct val="50000"/>
                        <a:buFont typeface="Monotype Sorts" charset="2"/>
                        <a:buNone/>
                        <a:tabLst/>
                      </a:pPr>
                      <a:r>
                        <a:rPr kumimoji="0" lang="en-US" sz="1200" b="1" i="0" u="none" strike="noStrike" cap="none" normalizeH="0" baseline="0" smtClean="0">
                          <a:ln>
                            <a:noFill/>
                          </a:ln>
                          <a:solidFill>
                            <a:srgbClr val="000099"/>
                          </a:solidFill>
                          <a:effectLst/>
                          <a:latin typeface="Times New Roman" pitchFamily="18" charset="0"/>
                          <a:cs typeface="Times New Roman" pitchFamily="18" charset="0"/>
                        </a:rPr>
                        <a:t>Phone</a:t>
                      </a:r>
                      <a:endParaRPr kumimoji="0" lang="en-US" sz="1800" b="0" i="0" u="none" strike="noStrike" cap="none" normalizeH="0" baseline="0" smtClean="0">
                        <a:ln>
                          <a:noFill/>
                        </a:ln>
                        <a:solidFill>
                          <a:srgbClr val="000099"/>
                        </a:solidFill>
                        <a:effectLst/>
                        <a:latin typeface="Arial" charset="0"/>
                      </a:endParaRPr>
                    </a:p>
                  </a:txBody>
                  <a:tcPr marT="45754" marB="457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rgbClr val="CC3300"/>
                        </a:buClr>
                        <a:buSzPct val="50000"/>
                        <a:buFont typeface="Monotype Sorts" charset="2"/>
                        <a:buNone/>
                        <a:tabLst/>
                      </a:pPr>
                      <a:r>
                        <a:rPr kumimoji="0" lang="en-US" sz="1200" b="1" i="0" u="none" strike="noStrike" cap="none" normalizeH="0" baseline="0" smtClean="0">
                          <a:ln>
                            <a:noFill/>
                          </a:ln>
                          <a:solidFill>
                            <a:srgbClr val="000099"/>
                          </a:solidFill>
                          <a:effectLst/>
                          <a:latin typeface="Times New Roman" pitchFamily="18" charset="0"/>
                          <a:cs typeface="Times New Roman" pitchFamily="18" charset="0"/>
                        </a:rPr>
                        <a:t>email</a:t>
                      </a:r>
                      <a:endParaRPr kumimoji="0" lang="en-US" sz="1800" b="0" i="0" u="none" strike="noStrike" cap="none" normalizeH="0" baseline="0" smtClean="0">
                        <a:ln>
                          <a:noFill/>
                        </a:ln>
                        <a:solidFill>
                          <a:srgbClr val="000099"/>
                        </a:solidFill>
                        <a:effectLst/>
                        <a:latin typeface="Arial" charset="0"/>
                      </a:endParaRPr>
                    </a:p>
                  </a:txBody>
                  <a:tcPr marT="45754" marB="457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49050">
                <a:tc>
                  <a:txBody>
                    <a:bodyPr/>
                    <a:lstStyle/>
                    <a:p>
                      <a:pPr marL="0" marR="0" lvl="0" indent="0" algn="l" defTabSz="914400" rtl="0" eaLnBrk="0" fontAlgn="base" latinLnBrk="0" hangingPunct="0">
                        <a:lnSpc>
                          <a:spcPct val="100000"/>
                        </a:lnSpc>
                        <a:spcBef>
                          <a:spcPct val="20000"/>
                        </a:spcBef>
                        <a:spcAft>
                          <a:spcPct val="0"/>
                        </a:spcAft>
                        <a:buClr>
                          <a:srgbClr val="CC3300"/>
                        </a:buClr>
                        <a:buSzPct val="50000"/>
                        <a:buFont typeface="Monotype Sorts" charset="2"/>
                        <a:buNone/>
                        <a:tabLst/>
                        <a:defRPr/>
                      </a:pPr>
                      <a:r>
                        <a:rPr kumimoji="0" lang="en-US" sz="1000" b="0" i="0" u="none" strike="noStrike" cap="none" normalizeH="0" baseline="0" dirty="0" smtClean="0">
                          <a:ln>
                            <a:noFill/>
                          </a:ln>
                          <a:solidFill>
                            <a:srgbClr val="000099"/>
                          </a:solidFill>
                          <a:effectLst/>
                          <a:latin typeface="Arial" charset="0"/>
                        </a:rPr>
                        <a:t>Nicholas Sherman (intern)</a:t>
                      </a:r>
                      <a:br>
                        <a:rPr kumimoji="0" lang="en-US" sz="1000" b="0" i="0" u="none" strike="noStrike" cap="none" normalizeH="0" baseline="0" dirty="0" smtClean="0">
                          <a:ln>
                            <a:noFill/>
                          </a:ln>
                          <a:solidFill>
                            <a:srgbClr val="000099"/>
                          </a:solidFill>
                          <a:effectLst/>
                          <a:latin typeface="Arial" charset="0"/>
                        </a:rPr>
                      </a:br>
                      <a:r>
                        <a:rPr kumimoji="0" lang="en-US" sz="1000" b="0" i="0" u="none" strike="noStrike" cap="none" normalizeH="0" baseline="0" dirty="0" smtClean="0">
                          <a:ln>
                            <a:noFill/>
                          </a:ln>
                          <a:solidFill>
                            <a:srgbClr val="000099"/>
                          </a:solidFill>
                          <a:effectLst/>
                          <a:latin typeface="Arial" charset="0"/>
                        </a:rPr>
                        <a:t>and  Jesse Caulfield</a:t>
                      </a:r>
                    </a:p>
                  </a:txBody>
                  <a:tcPr marT="45754" marB="457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CC3300"/>
                        </a:buClr>
                        <a:buSzPct val="50000"/>
                        <a:buFont typeface="Monotype Sorts" charset="2"/>
                        <a:buNone/>
                        <a:tabLst/>
                      </a:pPr>
                      <a:r>
                        <a:rPr kumimoji="0" lang="en-US" sz="1000" b="0" i="0" u="none" strike="noStrike" cap="none" normalizeH="0" baseline="0" dirty="0" smtClean="0">
                          <a:ln>
                            <a:noFill/>
                          </a:ln>
                          <a:solidFill>
                            <a:srgbClr val="000099"/>
                          </a:solidFill>
                          <a:effectLst/>
                          <a:latin typeface="Arial" charset="0"/>
                        </a:rPr>
                        <a:t>Key Bridge Global LLC</a:t>
                      </a:r>
                    </a:p>
                  </a:txBody>
                  <a:tcPr marT="45754" marB="457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CC3300"/>
                        </a:buClr>
                        <a:buSzPct val="50000"/>
                        <a:buFont typeface="Monotype Sorts" charset="2"/>
                        <a:buNone/>
                        <a:tabLst/>
                      </a:pPr>
                      <a:r>
                        <a:rPr kumimoji="0" lang="en-US" sz="1000" b="0" i="0" u="none" strike="noStrike" cap="none" normalizeH="0" baseline="0" dirty="0" smtClean="0">
                          <a:ln>
                            <a:noFill/>
                          </a:ln>
                          <a:solidFill>
                            <a:srgbClr val="000099"/>
                          </a:solidFill>
                          <a:effectLst/>
                          <a:latin typeface="Arial" charset="0"/>
                        </a:rPr>
                        <a:t>McLean, VA</a:t>
                      </a:r>
                    </a:p>
                  </a:txBody>
                  <a:tcPr marT="45754" marB="457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CC3300"/>
                        </a:buClr>
                        <a:buSzPct val="50000"/>
                        <a:buFont typeface="Monotype Sorts" charset="2"/>
                        <a:buNone/>
                        <a:tabLst/>
                      </a:pPr>
                      <a:r>
                        <a:rPr kumimoji="0" lang="en-US" sz="1000" b="0" i="0" u="none" strike="noStrike" cap="none" normalizeH="0" baseline="0" dirty="0" smtClean="0">
                          <a:ln>
                            <a:noFill/>
                          </a:ln>
                          <a:solidFill>
                            <a:srgbClr val="000099"/>
                          </a:solidFill>
                          <a:effectLst/>
                          <a:latin typeface="Arial" charset="0"/>
                        </a:rPr>
                        <a:t>713 414 3500</a:t>
                      </a:r>
                    </a:p>
                  </a:txBody>
                  <a:tcPr marT="45754" marB="457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CC3300"/>
                        </a:buClr>
                        <a:buSzPct val="50000"/>
                        <a:buFont typeface="Monotype Sorts" charset="2"/>
                        <a:buNone/>
                        <a:tabLst/>
                      </a:pPr>
                      <a:r>
                        <a:rPr kumimoji="0" lang="en-US" sz="1000" b="0" i="0" u="none" strike="noStrike" cap="none" normalizeH="0" baseline="0" dirty="0" smtClean="0">
                          <a:ln>
                            <a:noFill/>
                          </a:ln>
                          <a:solidFill>
                            <a:srgbClr val="000099"/>
                          </a:solidFill>
                          <a:effectLst/>
                          <a:latin typeface="Arial" charset="0"/>
                          <a:hlinkClick r:id="rId3"/>
                        </a:rPr>
                        <a:t>jesse.caulfield@keybridgeglobal.com</a:t>
                      </a:r>
                      <a:endParaRPr kumimoji="0" lang="en-US" sz="1000" b="0" i="0" u="none" strike="noStrike" cap="none" normalizeH="0" baseline="0" dirty="0" smtClean="0">
                        <a:ln>
                          <a:noFill/>
                        </a:ln>
                        <a:solidFill>
                          <a:srgbClr val="000099"/>
                        </a:solidFill>
                        <a:effectLst/>
                        <a:latin typeface="Arial" charset="0"/>
                      </a:endParaRPr>
                    </a:p>
                  </a:txBody>
                  <a:tcPr marT="45754" marB="457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2313" name="Rectangle 23"/>
          <p:cNvSpPr>
            <a:spLocks noChangeArrowheads="1"/>
          </p:cNvSpPr>
          <p:nvPr/>
        </p:nvSpPr>
        <p:spPr bwMode="auto">
          <a:xfrm>
            <a:off x="609600" y="2414588"/>
            <a:ext cx="7772400" cy="4156075"/>
          </a:xfrm>
          <a:prstGeom prst="rect">
            <a:avLst/>
          </a:prstGeom>
          <a:noFill/>
          <a:ln w="9525">
            <a:noFill/>
            <a:miter lim="800000"/>
            <a:headEnd/>
            <a:tailEnd/>
          </a:ln>
        </p:spPr>
        <p:txBody>
          <a:bodyPr anchor="ctr">
            <a:spAutoFit/>
          </a:bodyPr>
          <a:lstStyle/>
          <a:p>
            <a:r>
              <a:rPr lang="en-US" sz="1200" b="1" dirty="0">
                <a:latin typeface="Arial" pitchFamily="34" charset="0"/>
                <a:cs typeface="Times New Roman" pitchFamily="18" charset="0"/>
              </a:rPr>
              <a:t>Notice:</a:t>
            </a:r>
            <a:r>
              <a:rPr lang="en-US" sz="1200" dirty="0">
                <a:latin typeface="Arial" pitchFamily="34" charset="0"/>
                <a:cs typeface="Times New Roman" pitchFamily="18" charset="0"/>
              </a:rPr>
              <a:t> This document has been prepared to assist  IEEE DySPAN-SC and its Working Groups. It is offered as a basis for discussion and is not binding on the contributing individual(s) or organization(s). The material in this document is subject to change in6 form and content after further study. The contributor(s) reserve(s) the right to add, amend or withdraw material contained herein.</a:t>
            </a:r>
          </a:p>
          <a:p>
            <a:r>
              <a:rPr lang="en-US" sz="1200" dirty="0">
                <a:latin typeface="Arial" pitchFamily="34" charset="0"/>
                <a:cs typeface="Times New Roman" pitchFamily="18" charset="0"/>
              </a:rPr>
              <a:t> </a:t>
            </a:r>
            <a:endParaRPr lang="en-US" sz="1200" dirty="0">
              <a:latin typeface="Arial" pitchFamily="34" charset="0"/>
            </a:endParaRPr>
          </a:p>
          <a:p>
            <a:pPr eaLnBrk="0" hangingPunct="0"/>
            <a:r>
              <a:rPr lang="en-US" sz="1200" b="1" dirty="0">
                <a:latin typeface="Arial" pitchFamily="34" charset="0"/>
                <a:cs typeface="Times New Roman" pitchFamily="18" charset="0"/>
              </a:rPr>
              <a:t>Release:</a:t>
            </a:r>
            <a:r>
              <a:rPr lang="en-US" sz="1200" dirty="0">
                <a:latin typeface="Arial" pitchFamily="34" charset="0"/>
                <a:cs typeface="Times New Roman" pitchFamily="18" charset="0"/>
              </a:rPr>
              <a:t> The contributor grants a free, irrevocable license to the IEEE to incorporate material contained in this contribution, and any modifications thereof, in the creation of an IEEE Standards publication; to copyright in the IEEE’s name any IEEE Standards publication even though it may include portions of this contribution; and at the IEEE’s sole discretion to permit others to reproduce in whole or in part the resulting IEEE Standards publication. The contributor also acknowledges and accepts that this contribution may be made public by IEEE DySPAN-SC. </a:t>
            </a:r>
          </a:p>
          <a:p>
            <a:pPr eaLnBrk="0" hangingPunct="0"/>
            <a:endParaRPr lang="en-US" sz="1200" dirty="0">
              <a:latin typeface="Arial" pitchFamily="34" charset="0"/>
            </a:endParaRPr>
          </a:p>
          <a:p>
            <a:pPr eaLnBrk="0" hangingPunct="0"/>
            <a:r>
              <a:rPr lang="en-US" sz="1200" b="1" dirty="0">
                <a:latin typeface="Arial" pitchFamily="34" charset="0"/>
                <a:cs typeface="Times New Roman" pitchFamily="18" charset="0"/>
              </a:rPr>
              <a:t>Patent Policy and Procedures:</a:t>
            </a:r>
            <a:r>
              <a:rPr lang="en-US" sz="1200" dirty="0">
                <a:latin typeface="Arial" pitchFamily="34" charset="0"/>
                <a:cs typeface="Times New Roman" pitchFamily="18" charset="0"/>
              </a:rPr>
              <a:t> The contributor is familiar with the IEEE Patent Policy and Procedures including the statement "IEEE standards may include the known use of patent(s), including patent applications, provided the IEEE receives assurance from the patent holder or applicant with respect to patents essential for compliance with both mandatory and optional portions of the standard." Early disclosure to IEEE DySPAN-SC and its Working Groups of patent information that might be relevant to the standard is essential to reduce the possibility for delays in the development process and increase the likelihood that the draft publication will be approved for publication. Please notify the Chair &lt;</a:t>
            </a:r>
            <a:r>
              <a:rPr lang="en-US" sz="1200" dirty="0">
                <a:latin typeface="Arial" pitchFamily="34" charset="0"/>
                <a:cs typeface="Times New Roman" pitchFamily="18" charset="0"/>
                <a:hlinkClick r:id="rId4"/>
              </a:rPr>
              <a:t>matthew.sherman@baesystems.com</a:t>
            </a:r>
            <a:r>
              <a:rPr lang="en-US" sz="1200" dirty="0">
                <a:latin typeface="Arial" pitchFamily="34" charset="0"/>
                <a:cs typeface="Times New Roman" pitchFamily="18" charset="0"/>
              </a:rPr>
              <a:t>&gt; as early as possible, in written or electronic form, if patented technology (or technology under patent application) might be incorporated into a draft standard being developed within the IEEE DySPAN-SC Committee. </a:t>
            </a:r>
            <a:r>
              <a:rPr lang="en-US" sz="1200" b="1" dirty="0">
                <a:latin typeface="Arial" pitchFamily="34" charset="0"/>
                <a:cs typeface="Times New Roman" pitchFamily="18" charset="0"/>
              </a:rPr>
              <a:t>If you have questions, contact the IEEE Patent Committee Administrator at </a:t>
            </a:r>
            <a:r>
              <a:rPr lang="en-US" sz="1200" dirty="0">
                <a:latin typeface="Arial" pitchFamily="34" charset="0"/>
                <a:cs typeface="Times New Roman" pitchFamily="18" charset="0"/>
              </a:rPr>
              <a:t>&lt; </a:t>
            </a:r>
            <a:r>
              <a:rPr lang="en-US" sz="1200" dirty="0">
                <a:latin typeface="Arial" pitchFamily="34" charset="0"/>
                <a:cs typeface="Times New Roman" pitchFamily="18" charset="0"/>
                <a:hlinkClick r:id="rId5"/>
              </a:rPr>
              <a:t>patcom@ieee.org</a:t>
            </a:r>
            <a:r>
              <a:rPr lang="en-US" sz="1200" dirty="0">
                <a:latin typeface="Arial" pitchFamily="34" charset="0"/>
                <a:cs typeface="Times New Roman" pitchFamily="18" charset="0"/>
              </a:rPr>
              <a:t> </a:t>
            </a:r>
            <a:r>
              <a:rPr lang="en-US" sz="1200" b="1" dirty="0">
                <a:latin typeface="Arial" pitchFamily="34" charset="0"/>
                <a:cs typeface="Times New Roman" pitchFamily="18" charset="0"/>
              </a:rPr>
              <a:t>&gt;.</a:t>
            </a:r>
            <a:r>
              <a:rPr lang="en-US" sz="1200" dirty="0">
                <a:latin typeface="Arial" pitchFamily="34" charset="0"/>
                <a:cs typeface="Times New Roman" pitchFamily="18" charset="0"/>
              </a:rPr>
              <a:t> </a:t>
            </a:r>
            <a:endParaRPr lang="en-US" sz="1200" dirty="0">
              <a:latin typeface="Arial" pitchFamily="34" charset="0"/>
            </a:endParaRPr>
          </a:p>
          <a:p>
            <a:pPr eaLnBrk="0" hangingPunct="0"/>
            <a:endParaRPr lang="en-US" sz="1200" dirty="0">
              <a:latin typeface="Arial" pitchFamily="34" charset="0"/>
            </a:endParaRPr>
          </a:p>
        </p:txBody>
      </p:sp>
      <p:sp>
        <p:nvSpPr>
          <p:cNvPr id="12314" name="TextBox 1"/>
          <p:cNvSpPr txBox="1">
            <a:spLocks noChangeArrowheads="1"/>
          </p:cNvSpPr>
          <p:nvPr/>
        </p:nvSpPr>
        <p:spPr bwMode="auto">
          <a:xfrm>
            <a:off x="2867025" y="166688"/>
            <a:ext cx="3409950" cy="461962"/>
          </a:xfrm>
          <a:prstGeom prst="rect">
            <a:avLst/>
          </a:prstGeom>
          <a:noFill/>
          <a:ln w="9525">
            <a:noFill/>
            <a:miter lim="800000"/>
            <a:headEnd/>
            <a:tailEnd/>
          </a:ln>
        </p:spPr>
        <p:txBody>
          <a:bodyPr wrap="none">
            <a:spAutoFit/>
          </a:bodyPr>
          <a:lstStyle/>
          <a:p>
            <a:r>
              <a:rPr lang="en-US" sz="2400" b="1">
                <a:solidFill>
                  <a:srgbClr val="000099"/>
                </a:solidFill>
              </a:rPr>
              <a:t>IEEE 1900.5 Contribution </a:t>
            </a:r>
          </a:p>
        </p:txBody>
      </p:sp>
      <p:sp>
        <p:nvSpPr>
          <p:cNvPr id="4" name="Footer Placeholder 3"/>
          <p:cNvSpPr>
            <a:spLocks noGrp="1"/>
          </p:cNvSpPr>
          <p:nvPr>
            <p:ph type="ftr" sz="quarter" idx="11"/>
          </p:nvPr>
        </p:nvSpPr>
        <p:spPr/>
        <p:txBody>
          <a:bodyPr/>
          <a:lstStyle/>
          <a:p>
            <a:pPr>
              <a:defRPr/>
            </a:pPr>
            <a:r>
              <a:rPr lang="en-US" dirty="0"/>
              <a:t>Doc #:  </a:t>
            </a:r>
            <a:r>
              <a:rPr lang="en-US" dirty="0" smtClean="0"/>
              <a:t>5-14-0075-00-subs</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a:t>
            </a:r>
            <a:endParaRPr lang="en-US" dirty="0"/>
          </a:p>
        </p:txBody>
      </p:sp>
      <p:sp>
        <p:nvSpPr>
          <p:cNvPr id="3" name="Content Placeholder 2"/>
          <p:cNvSpPr>
            <a:spLocks noGrp="1"/>
          </p:cNvSpPr>
          <p:nvPr>
            <p:ph idx="1"/>
          </p:nvPr>
        </p:nvSpPr>
        <p:spPr/>
        <p:txBody>
          <a:bodyPr/>
          <a:lstStyle/>
          <a:p>
            <a:r>
              <a:rPr lang="en-US" sz="2800" dirty="0" smtClean="0"/>
              <a:t>We have identified three high-level issues to address. Others will surface upon review of the documents.</a:t>
            </a:r>
          </a:p>
          <a:p>
            <a:r>
              <a:rPr lang="en-US" sz="2800" dirty="0" smtClean="0"/>
              <a:t>Location</a:t>
            </a:r>
          </a:p>
          <a:p>
            <a:pPr lvl="1"/>
            <a:r>
              <a:rPr lang="en-US" sz="2400" dirty="0" smtClean="0"/>
              <a:t>Added support for complex, convex geometries</a:t>
            </a:r>
          </a:p>
          <a:p>
            <a:r>
              <a:rPr lang="en-US" sz="2800" dirty="0" smtClean="0"/>
              <a:t>Path Loss </a:t>
            </a:r>
          </a:p>
          <a:p>
            <a:pPr lvl="1"/>
            <a:r>
              <a:rPr lang="en-US" sz="2400" dirty="0" smtClean="0"/>
              <a:t>Added interpolated strategy for terrestrial broadcast</a:t>
            </a:r>
          </a:p>
          <a:p>
            <a:r>
              <a:rPr lang="en-US" sz="2800" dirty="0" smtClean="0"/>
              <a:t>Power Gain</a:t>
            </a:r>
          </a:p>
          <a:p>
            <a:pPr lvl="1"/>
            <a:r>
              <a:rPr lang="en-US" sz="2400" dirty="0" smtClean="0"/>
              <a:t>Cartesian volumetric versus polar intepolated strategy</a:t>
            </a:r>
          </a:p>
          <a:p>
            <a:endParaRPr lang="en-US" sz="3200" dirty="0" smtClean="0"/>
          </a:p>
          <a:p>
            <a:endParaRPr lang="en-US" sz="3200" dirty="0"/>
          </a:p>
        </p:txBody>
      </p:sp>
      <p:sp>
        <p:nvSpPr>
          <p:cNvPr id="4" name="Date Placeholder 3"/>
          <p:cNvSpPr>
            <a:spLocks noGrp="1"/>
          </p:cNvSpPr>
          <p:nvPr>
            <p:ph type="dt" sz="quarter" idx="10"/>
          </p:nvPr>
        </p:nvSpPr>
        <p:spPr bwMode="auto">
          <a:xfrm>
            <a:off x="457200" y="6448425"/>
            <a:ext cx="2133600" cy="365125"/>
          </a:xfrm>
          <a:extLst>
            <a:ext uri="{909E8E84-426E-40DD-AFC4-6F175D3DCCD1}"/>
            <a:ext uri="{91240B29-F687-4F45-9708-019B960494DF}"/>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270FB49C-B973-47B3-8824-59828FE342B8}" type="datetime1">
              <a:rPr lang="en-US" smtClean="0">
                <a:solidFill>
                  <a:srgbClr val="000099"/>
                </a:solidFill>
              </a:rPr>
              <a:pPr fontAlgn="base">
                <a:spcBef>
                  <a:spcPct val="0"/>
                </a:spcBef>
                <a:spcAft>
                  <a:spcPct val="0"/>
                </a:spcAft>
                <a:defRPr/>
              </a:pPr>
              <a:t>8/25/2014</a:t>
            </a:fld>
            <a:endParaRPr lang="en-US" smtClean="0">
              <a:solidFill>
                <a:srgbClr val="000099"/>
              </a:solidFill>
            </a:endParaRPr>
          </a:p>
        </p:txBody>
      </p:sp>
      <p:sp>
        <p:nvSpPr>
          <p:cNvPr id="5" name="Footer Placeholder 3"/>
          <p:cNvSpPr>
            <a:spLocks noGrp="1"/>
          </p:cNvSpPr>
          <p:nvPr>
            <p:ph type="ftr" sz="quarter" idx="11"/>
          </p:nvPr>
        </p:nvSpPr>
        <p:spPr>
          <a:xfrm>
            <a:off x="3124200" y="6448425"/>
            <a:ext cx="2895600" cy="365125"/>
          </a:xfrm>
        </p:spPr>
        <p:txBody>
          <a:bodyPr/>
          <a:lstStyle/>
          <a:p>
            <a:pPr>
              <a:defRPr/>
            </a:pPr>
            <a:r>
              <a:rPr lang="en-US" dirty="0"/>
              <a:t>Doc #:  </a:t>
            </a:r>
            <a:r>
              <a:rPr lang="en-US" dirty="0" smtClean="0"/>
              <a:t>5-14-0075-00-subs</a:t>
            </a:r>
            <a:endParaRPr lang="en-US" dirty="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Thank you.</a:t>
            </a:r>
            <a:endParaRPr lang="en-US" dirty="0"/>
          </a:p>
        </p:txBody>
      </p:sp>
      <p:sp>
        <p:nvSpPr>
          <p:cNvPr id="5" name="Subtitle 4"/>
          <p:cNvSpPr>
            <a:spLocks noGrp="1"/>
          </p:cNvSpPr>
          <p:nvPr>
            <p:ph type="subTitle" idx="1"/>
          </p:nvPr>
        </p:nvSpPr>
        <p:spPr/>
        <p:txBody>
          <a:bodyPr/>
          <a:lstStyle/>
          <a:p>
            <a:r>
              <a:rPr lang="en-US" dirty="0" smtClean="0"/>
              <a:t>Nicholas Sherman, Intern Summer 2014</a:t>
            </a:r>
          </a:p>
        </p:txBody>
      </p:sp>
      <p:sp>
        <p:nvSpPr>
          <p:cNvPr id="6" name="Date Placeholder 3"/>
          <p:cNvSpPr>
            <a:spLocks noGrp="1"/>
          </p:cNvSpPr>
          <p:nvPr>
            <p:ph type="dt" sz="quarter" idx="10"/>
          </p:nvPr>
        </p:nvSpPr>
        <p:spPr bwMode="auto">
          <a:xfrm>
            <a:off x="457200" y="6448425"/>
            <a:ext cx="2133600" cy="365125"/>
          </a:xfrm>
          <a:extLst>
            <a:ext uri="{909E8E84-426E-40DD-AFC4-6F175D3DCCD1}"/>
            <a:ext uri="{91240B29-F687-4F45-9708-019B960494DF}"/>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270FB49C-B973-47B3-8824-59828FE342B8}" type="datetime1">
              <a:rPr lang="en-US" smtClean="0">
                <a:solidFill>
                  <a:srgbClr val="000099"/>
                </a:solidFill>
              </a:rPr>
              <a:pPr fontAlgn="base">
                <a:spcBef>
                  <a:spcPct val="0"/>
                </a:spcBef>
                <a:spcAft>
                  <a:spcPct val="0"/>
                </a:spcAft>
                <a:defRPr/>
              </a:pPr>
              <a:t>8/25/2014</a:t>
            </a:fld>
            <a:endParaRPr lang="en-US" smtClean="0">
              <a:solidFill>
                <a:srgbClr val="000099"/>
              </a:solidFill>
            </a:endParaRPr>
          </a:p>
        </p:txBody>
      </p:sp>
      <p:sp>
        <p:nvSpPr>
          <p:cNvPr id="7" name="Footer Placeholder 3"/>
          <p:cNvSpPr>
            <a:spLocks noGrp="1"/>
          </p:cNvSpPr>
          <p:nvPr>
            <p:ph type="ftr" sz="quarter" idx="11"/>
          </p:nvPr>
        </p:nvSpPr>
        <p:spPr>
          <a:xfrm>
            <a:off x="3124200" y="6448425"/>
            <a:ext cx="2895600" cy="365125"/>
          </a:xfrm>
        </p:spPr>
        <p:txBody>
          <a:bodyPr/>
          <a:lstStyle/>
          <a:p>
            <a:pPr>
              <a:defRPr/>
            </a:pPr>
            <a:r>
              <a:rPr lang="en-US" dirty="0"/>
              <a:t>Doc #:  </a:t>
            </a:r>
            <a:r>
              <a:rPr lang="en-US" dirty="0" smtClean="0"/>
              <a:t>5-14-0075-00-subs</a:t>
            </a:r>
            <a:endParaRPr lang="en-US" dirty="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Extra Slides</a:t>
            </a:r>
            <a:endParaRPr lang="en-US" dirty="0"/>
          </a:p>
        </p:txBody>
      </p:sp>
      <p:sp>
        <p:nvSpPr>
          <p:cNvPr id="3" name="Content Placeholder 2"/>
          <p:cNvSpPr>
            <a:spLocks noGrp="1"/>
          </p:cNvSpPr>
          <p:nvPr>
            <p:ph idx="1"/>
          </p:nvPr>
        </p:nvSpPr>
        <p:spPr/>
        <p:txBody>
          <a:bodyPr/>
          <a:lstStyle/>
          <a:p>
            <a:endParaRPr lang="en-US"/>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p:txBody>
          <a:bodyPr/>
          <a:lstStyle/>
          <a:p>
            <a:pPr eaLnBrk="1" hangingPunct="1"/>
            <a:r>
              <a:rPr lang="en-US" smtClean="0"/>
              <a:t>ScmCompatibilitySet </a:t>
            </a:r>
          </a:p>
        </p:txBody>
      </p:sp>
      <p:pic>
        <p:nvPicPr>
          <p:cNvPr id="28674" name="Picture 3" descr="Y:\Pictures\screenshot\scmCompatibilitySet.png"/>
          <p:cNvPicPr>
            <a:picLocks noGrp="1" noChangeAspect="1" noChangeArrowheads="1"/>
          </p:cNvPicPr>
          <p:nvPr>
            <p:ph sz="half" idx="1"/>
          </p:nvPr>
        </p:nvPicPr>
        <p:blipFill>
          <a:blip r:embed="rId3"/>
          <a:srcRect/>
          <a:stretch>
            <a:fillRect/>
          </a:stretch>
        </p:blipFill>
        <p:spPr>
          <a:xfrm>
            <a:off x="104676" y="1110356"/>
            <a:ext cx="4619723" cy="3614044"/>
          </a:xfrm>
        </p:spPr>
      </p:pic>
      <p:sp>
        <p:nvSpPr>
          <p:cNvPr id="28675" name="Content Placeholder 9"/>
          <p:cNvSpPr>
            <a:spLocks noGrp="1"/>
          </p:cNvSpPr>
          <p:nvPr>
            <p:ph sz="half" idx="2"/>
          </p:nvPr>
        </p:nvSpPr>
        <p:spPr>
          <a:xfrm>
            <a:off x="5021263" y="1219200"/>
            <a:ext cx="3894137" cy="5105400"/>
          </a:xfrm>
        </p:spPr>
        <p:txBody>
          <a:bodyPr/>
          <a:lstStyle/>
          <a:p>
            <a:pPr eaLnBrk="1" hangingPunct="1"/>
            <a:r>
              <a:rPr lang="en-US" sz="1600" b="1" dirty="0" smtClean="0"/>
              <a:t>Single point of entry to the model</a:t>
            </a:r>
          </a:p>
          <a:p>
            <a:pPr eaLnBrk="1" hangingPunct="1"/>
            <a:r>
              <a:rPr lang="en-US" sz="1600" dirty="0" smtClean="0"/>
              <a:t>Identifies a purpose</a:t>
            </a:r>
          </a:p>
          <a:p>
            <a:pPr marL="457200" lvl="1" indent="0" eaLnBrk="1" hangingPunct="1"/>
            <a:r>
              <a:rPr lang="en-US" sz="1200" dirty="0" smtClean="0"/>
              <a:t>Authorization</a:t>
            </a:r>
          </a:p>
          <a:p>
            <a:pPr marL="457200" lvl="1" indent="0" eaLnBrk="1" hangingPunct="1"/>
            <a:r>
              <a:rPr lang="en-US" sz="1200" dirty="0" smtClean="0"/>
              <a:t>Constraint</a:t>
            </a:r>
          </a:p>
          <a:p>
            <a:pPr marL="457200" lvl="1" indent="0" eaLnBrk="1" hangingPunct="1"/>
            <a:r>
              <a:rPr lang="en-US" sz="1200" dirty="0" smtClean="0"/>
              <a:t>Consumption</a:t>
            </a:r>
          </a:p>
          <a:p>
            <a:pPr eaLnBrk="1" hangingPunct="1"/>
            <a:r>
              <a:rPr lang="en-US" sz="1600" dirty="0" smtClean="0"/>
              <a:t>This is the data structure exchanged between parties</a:t>
            </a:r>
          </a:p>
          <a:p>
            <a:pPr marL="457200" lvl="1" indent="0" eaLnBrk="1" hangingPunct="1"/>
            <a:r>
              <a:rPr lang="en-US" sz="1200" dirty="0" smtClean="0"/>
              <a:t>Requires authority (jurisdiction &amp; registrar) plus tracking attributes (id)</a:t>
            </a:r>
          </a:p>
          <a:p>
            <a:pPr marL="457200" lvl="1" indent="0" eaLnBrk="1" hangingPunct="1"/>
            <a:endParaRPr lang="en-US" sz="1600" dirty="0" smtClean="0"/>
          </a:p>
          <a:p>
            <a:pPr eaLnBrk="1" hangingPunct="1"/>
            <a:r>
              <a:rPr lang="en-US" sz="1600" dirty="0" smtClean="0"/>
              <a:t>A hierarchical set of abstract radio device elements </a:t>
            </a:r>
          </a:p>
          <a:p>
            <a:pPr marL="457200" lvl="1" indent="0" eaLnBrk="1" hangingPunct="1"/>
            <a:r>
              <a:rPr lang="en-US" sz="1200" dirty="0" smtClean="0"/>
              <a:t>ScmTransmitter</a:t>
            </a:r>
          </a:p>
          <a:p>
            <a:pPr marL="457200" lvl="1" indent="0" eaLnBrk="1" hangingPunct="1"/>
            <a:r>
              <a:rPr lang="en-US" sz="1200" dirty="0" smtClean="0"/>
              <a:t>ScmReceiver </a:t>
            </a:r>
          </a:p>
          <a:p>
            <a:pPr marL="457200" lvl="1" indent="0" eaLnBrk="1" hangingPunct="1"/>
            <a:r>
              <a:rPr lang="en-US" sz="1200" dirty="0" smtClean="0"/>
              <a:t>ScmTransceiver</a:t>
            </a:r>
          </a:p>
          <a:p>
            <a:pPr eaLnBrk="1" hangingPunct="1"/>
            <a:r>
              <a:rPr lang="en-US" sz="1600" dirty="0" smtClean="0"/>
              <a:t>Radio devices may be organized or grouped for convenience into one or more abstract ScmSystem</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p:txBody>
          <a:bodyPr/>
          <a:lstStyle/>
          <a:p>
            <a:pPr eaLnBrk="1" hangingPunct="1"/>
            <a:r>
              <a:rPr lang="en-US" smtClean="0"/>
              <a:t>ScmSystem</a:t>
            </a:r>
          </a:p>
        </p:txBody>
      </p:sp>
      <p:sp>
        <p:nvSpPr>
          <p:cNvPr id="29698" name="Content Placeholder 3"/>
          <p:cNvSpPr>
            <a:spLocks noGrp="1"/>
          </p:cNvSpPr>
          <p:nvPr>
            <p:ph sz="half" idx="2"/>
          </p:nvPr>
        </p:nvSpPr>
        <p:spPr>
          <a:xfrm>
            <a:off x="4640263" y="1219200"/>
            <a:ext cx="3894137" cy="5105400"/>
          </a:xfrm>
        </p:spPr>
        <p:txBody>
          <a:bodyPr/>
          <a:lstStyle/>
          <a:p>
            <a:pPr eaLnBrk="1" hangingPunct="1"/>
            <a:r>
              <a:rPr lang="en-US" sz="1600" smtClean="0"/>
              <a:t>User-defined grouping of modeled radio devices</a:t>
            </a:r>
          </a:p>
          <a:p>
            <a:pPr eaLnBrk="1" hangingPunct="1"/>
            <a:r>
              <a:rPr lang="en-US" sz="1600" smtClean="0"/>
              <a:t>Identifies a purpose</a:t>
            </a:r>
          </a:p>
          <a:p>
            <a:pPr marL="457200" lvl="1" indent="0" eaLnBrk="1" hangingPunct="1"/>
            <a:r>
              <a:rPr lang="en-US" sz="1200" smtClean="0"/>
              <a:t>Authorization</a:t>
            </a:r>
          </a:p>
          <a:p>
            <a:pPr marL="457200" lvl="1" indent="0" eaLnBrk="1" hangingPunct="1"/>
            <a:r>
              <a:rPr lang="en-US" sz="1200" smtClean="0"/>
              <a:t>Constraint</a:t>
            </a:r>
          </a:p>
          <a:p>
            <a:pPr marL="457200" lvl="1" indent="0" eaLnBrk="1" hangingPunct="1"/>
            <a:r>
              <a:rPr lang="en-US" sz="1200" smtClean="0"/>
              <a:t>Consumption</a:t>
            </a:r>
          </a:p>
          <a:p>
            <a:pPr eaLnBrk="1" hangingPunct="1"/>
            <a:r>
              <a:rPr lang="en-US" sz="1600" smtClean="0"/>
              <a:t>This data structure describes a network or system</a:t>
            </a:r>
          </a:p>
          <a:p>
            <a:pPr marL="457200" lvl="1" indent="0" eaLnBrk="1" hangingPunct="1"/>
            <a:r>
              <a:rPr lang="en-US" sz="1200" smtClean="0"/>
              <a:t>Requires a user-provided name and system-generated id for</a:t>
            </a:r>
          </a:p>
          <a:p>
            <a:pPr eaLnBrk="1" hangingPunct="1"/>
            <a:r>
              <a:rPr lang="en-US" sz="1600" smtClean="0"/>
              <a:t>Contains a single (general) SpectrumConsumptionModel configuration</a:t>
            </a:r>
          </a:p>
          <a:p>
            <a:pPr eaLnBrk="1" hangingPunct="1"/>
            <a:r>
              <a:rPr lang="en-US" sz="1600" smtClean="0"/>
              <a:t>ScmSytem SCM is further specified by modeled radio devices within the deviceList element</a:t>
            </a:r>
          </a:p>
          <a:p>
            <a:pPr marL="457200" lvl="1" indent="0" eaLnBrk="1" hangingPunct="1"/>
            <a:r>
              <a:rPr lang="en-US" sz="1200" smtClean="0"/>
              <a:t>Each radio device has its own SCM instance providing device-specific configuration</a:t>
            </a:r>
          </a:p>
        </p:txBody>
      </p:sp>
      <p:pic>
        <p:nvPicPr>
          <p:cNvPr id="29699" name="Picture 2" descr="Y:\Pictures\screenshot\scmSystem.png"/>
          <p:cNvPicPr>
            <a:picLocks noGrp="1" noChangeAspect="1" noChangeArrowheads="1"/>
          </p:cNvPicPr>
          <p:nvPr>
            <p:ph sz="half" idx="1"/>
          </p:nvPr>
        </p:nvPicPr>
        <p:blipFill>
          <a:blip r:embed="rId3"/>
          <a:srcRect/>
          <a:stretch>
            <a:fillRect/>
          </a:stretch>
        </p:blipFill>
        <p:spPr>
          <a:xfrm>
            <a:off x="725488" y="1295400"/>
            <a:ext cx="3630612" cy="2286000"/>
          </a:xfrm>
        </p:spPr>
      </p:pic>
      <p:pic>
        <p:nvPicPr>
          <p:cNvPr id="18433" name="Picture 1"/>
          <p:cNvPicPr>
            <a:picLocks noChangeAspect="1" noChangeArrowheads="1"/>
          </p:cNvPicPr>
          <p:nvPr/>
        </p:nvPicPr>
        <p:blipFill>
          <a:blip r:embed="rId4"/>
          <a:srcRect/>
          <a:stretch>
            <a:fillRect/>
          </a:stretch>
        </p:blipFill>
        <p:spPr bwMode="auto">
          <a:xfrm>
            <a:off x="228600" y="4572000"/>
            <a:ext cx="2257425" cy="1743075"/>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p:txBody>
          <a:bodyPr/>
          <a:lstStyle/>
          <a:p>
            <a:pPr eaLnBrk="1" hangingPunct="1"/>
            <a:r>
              <a:rPr lang="en-US" smtClean="0"/>
              <a:t>AScmRadioDeviceType</a:t>
            </a:r>
          </a:p>
        </p:txBody>
      </p:sp>
      <p:sp>
        <p:nvSpPr>
          <p:cNvPr id="30722" name="Content Placeholder 3"/>
          <p:cNvSpPr>
            <a:spLocks noGrp="1"/>
          </p:cNvSpPr>
          <p:nvPr>
            <p:ph sz="half" idx="2"/>
          </p:nvPr>
        </p:nvSpPr>
        <p:spPr>
          <a:xfrm>
            <a:off x="4640263" y="1219200"/>
            <a:ext cx="3894137" cy="5105400"/>
          </a:xfrm>
        </p:spPr>
        <p:txBody>
          <a:bodyPr/>
          <a:lstStyle/>
          <a:p>
            <a:pPr eaLnBrk="1" hangingPunct="1"/>
            <a:r>
              <a:rPr lang="en-US" sz="1600" dirty="0" smtClean="0"/>
              <a:t>An abstract data element describing a generic radio device. </a:t>
            </a:r>
          </a:p>
          <a:p>
            <a:pPr eaLnBrk="1" hangingPunct="1"/>
            <a:r>
              <a:rPr lang="en-US" sz="1600" dirty="0" smtClean="0"/>
              <a:t>Not implemented directly</a:t>
            </a:r>
          </a:p>
          <a:p>
            <a:pPr eaLnBrk="1" hangingPunct="1"/>
            <a:r>
              <a:rPr lang="en-US" sz="1600" dirty="0" smtClean="0"/>
              <a:t>Defines a minimum contract that any real-world implementation must meet. </a:t>
            </a:r>
          </a:p>
          <a:p>
            <a:pPr eaLnBrk="1" hangingPunct="1"/>
            <a:r>
              <a:rPr lang="en-US" sz="1600" dirty="0" smtClean="0"/>
              <a:t>Extended by three radio device type implementations: </a:t>
            </a:r>
          </a:p>
          <a:p>
            <a:pPr marL="457200" lvl="1" indent="0" eaLnBrk="1" hangingPunct="1"/>
            <a:r>
              <a:rPr lang="en-US" sz="1200" dirty="0" err="1" smtClean="0"/>
              <a:t>ScmTransmitter</a:t>
            </a:r>
            <a:endParaRPr lang="en-US" sz="1200" dirty="0" smtClean="0"/>
          </a:p>
          <a:p>
            <a:pPr marL="457200" lvl="1" indent="0" eaLnBrk="1" hangingPunct="1"/>
            <a:r>
              <a:rPr lang="en-US" sz="1200" dirty="0" err="1" smtClean="0"/>
              <a:t>ScmReceiver</a:t>
            </a:r>
            <a:r>
              <a:rPr lang="en-US" sz="1200" dirty="0" smtClean="0"/>
              <a:t> </a:t>
            </a:r>
          </a:p>
          <a:p>
            <a:pPr marL="457200" lvl="1" indent="0" eaLnBrk="1" hangingPunct="1"/>
            <a:r>
              <a:rPr lang="en-US" sz="1200" dirty="0" err="1" smtClean="0"/>
              <a:t>ScmTransceiver</a:t>
            </a:r>
            <a:endParaRPr lang="en-US" sz="1200" dirty="0" smtClean="0"/>
          </a:p>
          <a:p>
            <a:pPr eaLnBrk="1" hangingPunct="1"/>
            <a:r>
              <a:rPr lang="en-US" sz="1600" dirty="0" smtClean="0"/>
              <a:t>Each implemented type may be used wherever an </a:t>
            </a:r>
            <a:r>
              <a:rPr lang="en-US" sz="1600" dirty="0" err="1" smtClean="0"/>
              <a:t>AScmRadioDeviceType</a:t>
            </a:r>
            <a:r>
              <a:rPr lang="en-US" sz="1600" dirty="0" smtClean="0"/>
              <a:t> is required, according to the modeler requirements</a:t>
            </a:r>
          </a:p>
        </p:txBody>
      </p:sp>
      <p:pic>
        <p:nvPicPr>
          <p:cNvPr id="30723" name="Picture 2" descr="Y:\Pictures\screenshot\aScmRadioDeviceType.png"/>
          <p:cNvPicPr>
            <a:picLocks noGrp="1" noChangeAspect="1" noChangeArrowheads="1"/>
          </p:cNvPicPr>
          <p:nvPr>
            <p:ph sz="half" idx="1"/>
          </p:nvPr>
        </p:nvPicPr>
        <p:blipFill>
          <a:blip r:embed="rId3"/>
          <a:srcRect/>
          <a:stretch>
            <a:fillRect/>
          </a:stretch>
        </p:blipFill>
        <p:spPr>
          <a:xfrm>
            <a:off x="593725" y="1266825"/>
            <a:ext cx="3894138" cy="2085975"/>
          </a:xfrm>
        </p:spPr>
      </p:pic>
      <p:pic>
        <p:nvPicPr>
          <p:cNvPr id="17409" name="Picture 1"/>
          <p:cNvPicPr>
            <a:picLocks noChangeAspect="1" noChangeArrowheads="1"/>
          </p:cNvPicPr>
          <p:nvPr/>
        </p:nvPicPr>
        <p:blipFill>
          <a:blip r:embed="rId4"/>
          <a:srcRect/>
          <a:stretch>
            <a:fillRect/>
          </a:stretch>
        </p:blipFill>
        <p:spPr bwMode="auto">
          <a:xfrm>
            <a:off x="152400" y="4648200"/>
            <a:ext cx="2333625" cy="838200"/>
          </a:xfrm>
          <a:prstGeom prst="rect">
            <a:avLst/>
          </a:prstGeom>
          <a:noFill/>
          <a:ln w="9525">
            <a:noFill/>
            <a:miter lim="800000"/>
            <a:headEnd/>
            <a:tailEnd/>
          </a:ln>
          <a:effectLst/>
        </p:spPr>
      </p:pic>
      <p:pic>
        <p:nvPicPr>
          <p:cNvPr id="17410" name="Picture 2"/>
          <p:cNvPicPr>
            <a:picLocks noChangeAspect="1" noChangeArrowheads="1"/>
          </p:cNvPicPr>
          <p:nvPr/>
        </p:nvPicPr>
        <p:blipFill>
          <a:blip r:embed="rId5"/>
          <a:srcRect/>
          <a:stretch>
            <a:fillRect/>
          </a:stretch>
        </p:blipFill>
        <p:spPr bwMode="auto">
          <a:xfrm>
            <a:off x="304800" y="5562600"/>
            <a:ext cx="2162175" cy="83820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7" name="Picture 2" descr="Y:\Pictures\screenshot\spectrumConsumptionModel.png"/>
          <p:cNvPicPr>
            <a:picLocks noGrp="1" noChangeAspect="1" noChangeArrowheads="1"/>
          </p:cNvPicPr>
          <p:nvPr>
            <p:ph sz="half" idx="1"/>
          </p:nvPr>
        </p:nvPicPr>
        <p:blipFill>
          <a:blip r:embed="rId3"/>
          <a:srcRect/>
          <a:stretch>
            <a:fillRect/>
          </a:stretch>
        </p:blipFill>
        <p:spPr>
          <a:xfrm>
            <a:off x="593725" y="1219200"/>
            <a:ext cx="4990774" cy="4038600"/>
          </a:xfrm>
        </p:spPr>
      </p:pic>
      <p:sp>
        <p:nvSpPr>
          <p:cNvPr id="31745" name="Title 1"/>
          <p:cNvSpPr>
            <a:spLocks noGrp="1"/>
          </p:cNvSpPr>
          <p:nvPr>
            <p:ph type="title"/>
          </p:nvPr>
        </p:nvSpPr>
        <p:spPr/>
        <p:txBody>
          <a:bodyPr/>
          <a:lstStyle/>
          <a:p>
            <a:pPr eaLnBrk="1" hangingPunct="1"/>
            <a:r>
              <a:rPr lang="en-US" dirty="0" smtClean="0"/>
              <a:t>SpectrumConsumptionModel</a:t>
            </a:r>
          </a:p>
        </p:txBody>
      </p:sp>
      <p:sp>
        <p:nvSpPr>
          <p:cNvPr id="31746" name="Content Placeholder 3"/>
          <p:cNvSpPr>
            <a:spLocks noGrp="1"/>
          </p:cNvSpPr>
          <p:nvPr>
            <p:ph sz="half" idx="2"/>
          </p:nvPr>
        </p:nvSpPr>
        <p:spPr>
          <a:xfrm>
            <a:off x="4640263" y="1219200"/>
            <a:ext cx="3894137" cy="5105400"/>
          </a:xfrm>
        </p:spPr>
        <p:txBody>
          <a:bodyPr/>
          <a:lstStyle/>
          <a:p>
            <a:pPr eaLnBrk="1" hangingPunct="1"/>
            <a:r>
              <a:rPr lang="en-US" sz="1600" smtClean="0"/>
              <a:t>A flexible container to efficiently communicate a spectrum occupancy, authorization or use request. </a:t>
            </a:r>
          </a:p>
          <a:p>
            <a:pPr eaLnBrk="1" hangingPunct="1"/>
            <a:r>
              <a:rPr lang="en-US" sz="1600" smtClean="0"/>
              <a:t>Can provide variable amounts of detail or abstraction from actual operating parameters, depending upon the modeller’s requirements</a:t>
            </a:r>
          </a:p>
          <a:p>
            <a:pPr eaLnBrk="1" hangingPunct="1"/>
            <a:endParaRPr lang="en-US" sz="1600" smtClean="0"/>
          </a:p>
        </p:txBody>
      </p:sp>
      <p:pic>
        <p:nvPicPr>
          <p:cNvPr id="5" name="Picture 2"/>
          <p:cNvPicPr>
            <a:picLocks noChangeAspect="1" noChangeArrowheads="1"/>
          </p:cNvPicPr>
          <p:nvPr/>
        </p:nvPicPr>
        <p:blipFill>
          <a:blip r:embed="rId4"/>
          <a:srcRect/>
          <a:stretch>
            <a:fillRect/>
          </a:stretch>
        </p:blipFill>
        <p:spPr bwMode="auto">
          <a:xfrm>
            <a:off x="152400" y="3733800"/>
            <a:ext cx="1854397" cy="2851762"/>
          </a:xfrm>
          <a:prstGeom prst="rect">
            <a:avLst/>
          </a:prstGeom>
          <a:noFill/>
          <a:ln w="9525" algn="ctr">
            <a:noFill/>
            <a:miter lim="800000"/>
            <a:headEnd/>
            <a:tailEnd/>
          </a:ln>
          <a:effectLst/>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p:txBody>
          <a:bodyPr/>
          <a:lstStyle/>
          <a:p>
            <a:pPr eaLnBrk="1" hangingPunct="1"/>
            <a:r>
              <a:rPr lang="en-US" smtClean="0"/>
              <a:t>AScmConfidenceType</a:t>
            </a:r>
          </a:p>
        </p:txBody>
      </p:sp>
      <p:sp>
        <p:nvSpPr>
          <p:cNvPr id="32770" name="Content Placeholder 3"/>
          <p:cNvSpPr>
            <a:spLocks noGrp="1"/>
          </p:cNvSpPr>
          <p:nvPr>
            <p:ph sz="half" idx="2"/>
          </p:nvPr>
        </p:nvSpPr>
        <p:spPr>
          <a:xfrm>
            <a:off x="4640263" y="1219200"/>
            <a:ext cx="3894137" cy="5105400"/>
          </a:xfrm>
        </p:spPr>
        <p:txBody>
          <a:bodyPr/>
          <a:lstStyle/>
          <a:p>
            <a:pPr eaLnBrk="1" hangingPunct="1"/>
            <a:r>
              <a:rPr lang="en-US" sz="1600" smtClean="0"/>
              <a:t>Abstract data type with a statistical probability. </a:t>
            </a:r>
          </a:p>
          <a:p>
            <a:pPr eaLnBrk="1" hangingPunct="1"/>
            <a:r>
              <a:rPr lang="en-US" sz="1600" smtClean="0"/>
              <a:t>SCM statistical probabilities are modeled as a set of attributes within an abstract AScmConfidenceType.</a:t>
            </a:r>
          </a:p>
          <a:p>
            <a:pPr eaLnBrk="1" hangingPunct="1"/>
            <a:r>
              <a:rPr lang="en-US" sz="1600" smtClean="0"/>
              <a:t>Extended by </a:t>
            </a:r>
          </a:p>
          <a:p>
            <a:pPr marL="457200" lvl="1" indent="0" eaLnBrk="1" hangingPunct="1"/>
            <a:r>
              <a:rPr lang="en-US" sz="1200" smtClean="0"/>
              <a:t>ScmPlatform</a:t>
            </a:r>
          </a:p>
          <a:p>
            <a:pPr marL="457200" lvl="1" indent="0" eaLnBrk="1" hangingPunct="1"/>
            <a:r>
              <a:rPr lang="en-US" sz="1200" smtClean="0"/>
              <a:t>ScmLocation</a:t>
            </a:r>
          </a:p>
          <a:p>
            <a:pPr marL="457200" lvl="1" indent="0" eaLnBrk="1" hangingPunct="1"/>
            <a:r>
              <a:rPr lang="en-US" sz="1200" smtClean="0"/>
              <a:t>ScmSchedule</a:t>
            </a:r>
          </a:p>
          <a:p>
            <a:pPr marL="457200" lvl="1" indent="0" eaLnBrk="1" hangingPunct="1"/>
            <a:r>
              <a:rPr lang="en-US" sz="1200" smtClean="0"/>
              <a:t>ScmPowerLevel</a:t>
            </a:r>
          </a:p>
          <a:p>
            <a:pPr marL="457200" lvl="1" indent="0" eaLnBrk="1" hangingPunct="1"/>
            <a:r>
              <a:rPr lang="en-US" sz="1200" smtClean="0"/>
              <a:t>ScmPowerGain</a:t>
            </a:r>
          </a:p>
          <a:p>
            <a:pPr marL="457200" lvl="1" indent="0" eaLnBrk="1" hangingPunct="1"/>
            <a:r>
              <a:rPr lang="en-US" sz="1200" smtClean="0"/>
              <a:t>ScmSpectrumMask</a:t>
            </a:r>
          </a:p>
          <a:p>
            <a:pPr marL="457200" lvl="1" indent="0" eaLnBrk="1" hangingPunct="1"/>
            <a:r>
              <a:rPr lang="en-US" sz="1200" smtClean="0"/>
              <a:t>ScmUnderlayMask</a:t>
            </a:r>
          </a:p>
          <a:p>
            <a:pPr marL="457200" lvl="1" indent="0" eaLnBrk="1" hangingPunct="1"/>
            <a:r>
              <a:rPr lang="en-US" sz="1200" smtClean="0"/>
              <a:t>AscmPathlossType</a:t>
            </a:r>
          </a:p>
          <a:p>
            <a:pPr marL="457200" lvl="1" indent="0" eaLnBrk="1" hangingPunct="1"/>
            <a:r>
              <a:rPr lang="en-US" sz="1200" smtClean="0"/>
              <a:t>ScmIntermodulationMask</a:t>
            </a:r>
          </a:p>
          <a:p>
            <a:pPr eaLnBrk="1" hangingPunct="1"/>
            <a:endParaRPr lang="en-US" sz="1600" smtClean="0"/>
          </a:p>
        </p:txBody>
      </p:sp>
      <p:pic>
        <p:nvPicPr>
          <p:cNvPr id="32771" name="Picture 2" descr="Y:\Pictures\screenshot\scmConfidenceType.png"/>
          <p:cNvPicPr>
            <a:picLocks noGrp="1" noChangeAspect="1" noChangeArrowheads="1"/>
          </p:cNvPicPr>
          <p:nvPr>
            <p:ph sz="half" idx="1"/>
          </p:nvPr>
        </p:nvPicPr>
        <p:blipFill>
          <a:blip r:embed="rId3"/>
          <a:srcRect/>
          <a:stretch>
            <a:fillRect/>
          </a:stretch>
        </p:blipFill>
        <p:spPr>
          <a:xfrm>
            <a:off x="593725" y="1295400"/>
            <a:ext cx="3894138" cy="2246313"/>
          </a:xfrm>
        </p:spPr>
      </p:pic>
      <p:pic>
        <p:nvPicPr>
          <p:cNvPr id="15361" name="Picture 1"/>
          <p:cNvPicPr>
            <a:picLocks noChangeAspect="1" noChangeArrowheads="1"/>
          </p:cNvPicPr>
          <p:nvPr/>
        </p:nvPicPr>
        <p:blipFill>
          <a:blip r:embed="rId4"/>
          <a:srcRect/>
          <a:stretch>
            <a:fillRect/>
          </a:stretch>
        </p:blipFill>
        <p:spPr bwMode="auto">
          <a:xfrm>
            <a:off x="152401" y="4323686"/>
            <a:ext cx="2743200" cy="2210463"/>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p:txBody>
          <a:bodyPr/>
          <a:lstStyle/>
          <a:p>
            <a:pPr eaLnBrk="1" hangingPunct="1"/>
            <a:r>
              <a:rPr lang="en-US" smtClean="0"/>
              <a:t>ScmLocation</a:t>
            </a:r>
          </a:p>
        </p:txBody>
      </p:sp>
      <p:sp>
        <p:nvSpPr>
          <p:cNvPr id="33794" name="Content Placeholder 3"/>
          <p:cNvSpPr>
            <a:spLocks noGrp="1"/>
          </p:cNvSpPr>
          <p:nvPr>
            <p:ph sz="half" idx="2"/>
          </p:nvPr>
        </p:nvSpPr>
        <p:spPr>
          <a:xfrm>
            <a:off x="4640263" y="1219200"/>
            <a:ext cx="3894137" cy="5105400"/>
          </a:xfrm>
        </p:spPr>
        <p:txBody>
          <a:bodyPr/>
          <a:lstStyle/>
          <a:p>
            <a:pPr eaLnBrk="1" hangingPunct="1"/>
            <a:r>
              <a:rPr lang="en-US" sz="1600" dirty="0" smtClean="0"/>
              <a:t>Conveys where the components of a modeled system may be used.  </a:t>
            </a:r>
          </a:p>
          <a:p>
            <a:pPr eaLnBrk="1" hangingPunct="1"/>
            <a:r>
              <a:rPr lang="en-US" sz="1600" dirty="0" smtClean="0"/>
              <a:t>Specified as one of four types:</a:t>
            </a:r>
          </a:p>
          <a:p>
            <a:pPr marL="457200" lvl="1" indent="0" eaLnBrk="1" hangingPunct="1"/>
            <a:r>
              <a:rPr lang="en-US" sz="1200" dirty="0" smtClean="0"/>
              <a:t>Point</a:t>
            </a:r>
          </a:p>
          <a:p>
            <a:pPr marL="457200" lvl="1" indent="0" eaLnBrk="1" hangingPunct="1"/>
            <a:r>
              <a:rPr lang="en-US" sz="1200" dirty="0" smtClean="0"/>
              <a:t>Path</a:t>
            </a:r>
          </a:p>
          <a:p>
            <a:pPr marL="457200" lvl="1" indent="0" eaLnBrk="1" hangingPunct="1"/>
            <a:r>
              <a:rPr lang="en-US" sz="1200" dirty="0" smtClean="0"/>
              <a:t>Area</a:t>
            </a:r>
          </a:p>
          <a:p>
            <a:pPr marL="457200" lvl="1" indent="0" eaLnBrk="1" hangingPunct="1"/>
            <a:r>
              <a:rPr lang="en-US" sz="1200" dirty="0" smtClean="0"/>
              <a:t>Volume</a:t>
            </a:r>
          </a:p>
          <a:p>
            <a:pPr eaLnBrk="1" hangingPunct="1"/>
            <a:r>
              <a:rPr lang="en-US" sz="1600" dirty="0" smtClean="0"/>
              <a:t>When a non-point is used the location indicates a position uncertainty of a device or possibly that the device is mobile.  </a:t>
            </a:r>
          </a:p>
          <a:p>
            <a:pPr eaLnBrk="1" hangingPunct="1"/>
            <a:r>
              <a:rPr lang="en-US" sz="1600" dirty="0" smtClean="0"/>
              <a:t>An </a:t>
            </a:r>
            <a:r>
              <a:rPr lang="en-US" sz="1600" dirty="0" err="1" smtClean="0"/>
              <a:t>AScmRadioDevice</a:t>
            </a:r>
            <a:r>
              <a:rPr lang="en-US" sz="1600" dirty="0" smtClean="0"/>
              <a:t> instance may be positioned anywhere within specified location (e.g. along the path, within the area or volume.) </a:t>
            </a:r>
          </a:p>
        </p:txBody>
      </p:sp>
      <p:pic>
        <p:nvPicPr>
          <p:cNvPr id="33795" name="Picture 2" descr="Y:\Pictures\screenshot\scmLocation.png"/>
          <p:cNvPicPr>
            <a:picLocks noGrp="1" noChangeAspect="1" noChangeArrowheads="1"/>
          </p:cNvPicPr>
          <p:nvPr>
            <p:ph sz="half" idx="1"/>
          </p:nvPr>
        </p:nvPicPr>
        <p:blipFill>
          <a:blip r:embed="rId3"/>
          <a:srcRect/>
          <a:stretch>
            <a:fillRect/>
          </a:stretch>
        </p:blipFill>
        <p:spPr>
          <a:xfrm>
            <a:off x="593725" y="1219200"/>
            <a:ext cx="3894138" cy="2909888"/>
          </a:xfrm>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4"/>
          <p:cNvSpPr>
            <a:spLocks noGrp="1"/>
          </p:cNvSpPr>
          <p:nvPr>
            <p:ph type="title"/>
          </p:nvPr>
        </p:nvSpPr>
        <p:spPr>
          <a:xfrm>
            <a:off x="465138" y="228600"/>
            <a:ext cx="7764462" cy="533400"/>
          </a:xfrm>
        </p:spPr>
        <p:txBody>
          <a:bodyPr/>
          <a:lstStyle/>
          <a:p>
            <a:pPr eaLnBrk="1" hangingPunct="1"/>
            <a:r>
              <a:rPr lang="en-US" smtClean="0"/>
              <a:t>Example ScmLocation : </a:t>
            </a:r>
            <a:r>
              <a:rPr lang="en-US" i="1" smtClean="0"/>
              <a:t>volume</a:t>
            </a:r>
            <a:endParaRPr lang="en-US" smtClean="0"/>
          </a:p>
        </p:txBody>
      </p:sp>
      <p:pic>
        <p:nvPicPr>
          <p:cNvPr id="34818" name="Picture 2"/>
          <p:cNvPicPr>
            <a:picLocks noGrp="1" noChangeAspect="1" noChangeArrowheads="1"/>
          </p:cNvPicPr>
          <p:nvPr>
            <p:ph idx="1"/>
          </p:nvPr>
        </p:nvPicPr>
        <p:blipFill>
          <a:blip r:embed="rId3"/>
          <a:srcRect t="3085" b="4791"/>
          <a:stretch>
            <a:fillRect/>
          </a:stretch>
        </p:blipFill>
        <p:spPr>
          <a:xfrm>
            <a:off x="655638" y="1600200"/>
            <a:ext cx="7940675" cy="4114800"/>
          </a:xfrm>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ctrTitle"/>
          </p:nvPr>
        </p:nvSpPr>
        <p:spPr/>
        <p:txBody>
          <a:bodyPr anchor="t"/>
          <a:lstStyle/>
          <a:p>
            <a:pPr eaLnBrk="1" hangingPunct="1"/>
            <a:r>
              <a:rPr lang="en-US" sz="4400" dirty="0" smtClean="0"/>
              <a:t>1900.5.2 Specification </a:t>
            </a:r>
            <a:br>
              <a:rPr lang="en-US" sz="4400" dirty="0" smtClean="0"/>
            </a:br>
            <a:r>
              <a:rPr lang="en-US" sz="4400" dirty="0" smtClean="0"/>
              <a:t/>
            </a:r>
            <a:br>
              <a:rPr lang="en-US" sz="4400" dirty="0" smtClean="0"/>
            </a:br>
            <a:endParaRPr lang="en-US" sz="4400" dirty="0" smtClean="0"/>
          </a:p>
        </p:txBody>
      </p:sp>
      <p:sp>
        <p:nvSpPr>
          <p:cNvPr id="7" name="Subtitle 6"/>
          <p:cNvSpPr>
            <a:spLocks noGrp="1"/>
          </p:cNvSpPr>
          <p:nvPr>
            <p:ph type="subTitle" idx="1"/>
          </p:nvPr>
        </p:nvSpPr>
        <p:spPr/>
        <p:txBody>
          <a:bodyPr/>
          <a:lstStyle/>
          <a:p>
            <a:r>
              <a:rPr sz="3600" dirty="0" smtClean="0"/>
              <a:t>Proposed </a:t>
            </a:r>
            <a:r>
              <a:rPr dirty="0" smtClean="0"/>
              <a:t>Data Model Revisions for Implementation in Software</a:t>
            </a:r>
            <a:endParaRPr lang="en-US" dirty="0"/>
          </a:p>
        </p:txBody>
      </p:sp>
      <p:sp>
        <p:nvSpPr>
          <p:cNvPr id="5" name="Subtitle 2"/>
          <p:cNvSpPr txBox="1">
            <a:spLocks/>
          </p:cNvSpPr>
          <p:nvPr/>
        </p:nvSpPr>
        <p:spPr bwMode="auto">
          <a:xfrm>
            <a:off x="990600" y="2514600"/>
            <a:ext cx="6934200" cy="533400"/>
          </a:xfrm>
          <a:prstGeom prst="rect">
            <a:avLst/>
          </a:prstGeom>
          <a:noFill/>
          <a:ln w="9525" algn="ctr">
            <a:noFill/>
            <a:miter lim="800000"/>
            <a:headEnd/>
            <a:tailEnd/>
          </a:ln>
        </p:spPr>
        <p:txBody>
          <a:bodyPr lIns="82124" tIns="41061" rIns="82124" bIns="41061"/>
          <a:lstStyle/>
          <a:p>
            <a:pPr defTabSz="814388">
              <a:lnSpc>
                <a:spcPct val="90000"/>
              </a:lnSpc>
              <a:spcBef>
                <a:spcPct val="50000"/>
              </a:spcBef>
              <a:buClr>
                <a:schemeClr val="tx2"/>
              </a:buClr>
              <a:buSzPct val="100000"/>
              <a:buFont typeface="Wingdings" pitchFamily="2" charset="2"/>
              <a:buNone/>
              <a:defRPr/>
            </a:pPr>
            <a:endParaRPr lang="en-US" sz="2000" i="1" kern="0" dirty="0">
              <a:latin typeface="+mn-lt"/>
              <a:cs typeface="+mn-cs"/>
            </a:endParaRPr>
          </a:p>
        </p:txBody>
      </p:sp>
      <p:sp>
        <p:nvSpPr>
          <p:cNvPr id="8" name="Date Placeholder 3"/>
          <p:cNvSpPr>
            <a:spLocks noGrp="1"/>
          </p:cNvSpPr>
          <p:nvPr>
            <p:ph type="dt" sz="quarter" idx="10"/>
          </p:nvPr>
        </p:nvSpPr>
        <p:spPr bwMode="auto">
          <a:xfrm>
            <a:off x="457200" y="6448425"/>
            <a:ext cx="2133600" cy="365125"/>
          </a:xfrm>
          <a:extLst>
            <a:ext uri="{909E8E84-426E-40DD-AFC4-6F175D3DCCD1}"/>
            <a:ext uri="{91240B29-F687-4F45-9708-019B960494DF}"/>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270FB49C-B973-47B3-8824-59828FE342B8}" type="datetime1">
              <a:rPr lang="en-US" smtClean="0">
                <a:solidFill>
                  <a:srgbClr val="000099"/>
                </a:solidFill>
              </a:rPr>
              <a:pPr fontAlgn="base">
                <a:spcBef>
                  <a:spcPct val="0"/>
                </a:spcBef>
                <a:spcAft>
                  <a:spcPct val="0"/>
                </a:spcAft>
                <a:defRPr/>
              </a:pPr>
              <a:t>8/25/2014</a:t>
            </a:fld>
            <a:endParaRPr lang="en-US" smtClean="0">
              <a:solidFill>
                <a:srgbClr val="000099"/>
              </a:solidFill>
            </a:endParaRPr>
          </a:p>
        </p:txBody>
      </p:sp>
      <p:sp>
        <p:nvSpPr>
          <p:cNvPr id="9" name="Footer Placeholder 3"/>
          <p:cNvSpPr>
            <a:spLocks noGrp="1"/>
          </p:cNvSpPr>
          <p:nvPr>
            <p:ph type="ftr" sz="quarter" idx="11"/>
          </p:nvPr>
        </p:nvSpPr>
        <p:spPr>
          <a:xfrm>
            <a:off x="3124200" y="6448425"/>
            <a:ext cx="2895600" cy="365125"/>
          </a:xfrm>
        </p:spPr>
        <p:txBody>
          <a:bodyPr/>
          <a:lstStyle/>
          <a:p>
            <a:pPr>
              <a:defRPr/>
            </a:pPr>
            <a:r>
              <a:rPr lang="en-US" dirty="0"/>
              <a:t>Doc #:  </a:t>
            </a:r>
            <a:r>
              <a:rPr lang="en-US" dirty="0" smtClean="0"/>
              <a:t>5-14-0075-00-subs</a:t>
            </a:r>
            <a:endParaRPr lang="en-US" dirty="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p:txBody>
          <a:bodyPr/>
          <a:lstStyle/>
          <a:p>
            <a:pPr eaLnBrk="1" hangingPunct="1"/>
            <a:r>
              <a:rPr lang="en-US" smtClean="0"/>
              <a:t>ScmSchedule</a:t>
            </a:r>
          </a:p>
        </p:txBody>
      </p:sp>
      <p:sp>
        <p:nvSpPr>
          <p:cNvPr id="35842" name="Content Placeholder 4"/>
          <p:cNvSpPr>
            <a:spLocks noGrp="1"/>
          </p:cNvSpPr>
          <p:nvPr>
            <p:ph sz="half" idx="2"/>
          </p:nvPr>
        </p:nvSpPr>
        <p:spPr>
          <a:xfrm>
            <a:off x="4640263" y="1219200"/>
            <a:ext cx="3894137" cy="5105400"/>
          </a:xfrm>
        </p:spPr>
        <p:txBody>
          <a:bodyPr/>
          <a:lstStyle/>
          <a:p>
            <a:pPr eaLnBrk="1" hangingPunct="1"/>
            <a:r>
              <a:rPr lang="en-US" sz="1600" smtClean="0"/>
              <a:t>Extends the AScmConfidence data type </a:t>
            </a:r>
          </a:p>
          <a:p>
            <a:pPr eaLnBrk="1" hangingPunct="1"/>
            <a:r>
              <a:rPr lang="en-US" sz="1600" smtClean="0"/>
              <a:t>Describes a DateTime period with optional duty cycle attributes</a:t>
            </a:r>
          </a:p>
          <a:p>
            <a:pPr eaLnBrk="1" hangingPunct="1"/>
            <a:r>
              <a:rPr lang="en-US" sz="1600" smtClean="0"/>
              <a:t>All DateTime values are recorded in Coordinated Universal Time (the UTC timezone)</a:t>
            </a:r>
          </a:p>
        </p:txBody>
      </p:sp>
      <p:pic>
        <p:nvPicPr>
          <p:cNvPr id="35843" name="Picture 2" descr="Y:\Pictures\screenshot\scmSchedule.png"/>
          <p:cNvPicPr>
            <a:picLocks noGrp="1" noChangeAspect="1" noChangeArrowheads="1"/>
          </p:cNvPicPr>
          <p:nvPr>
            <p:ph sz="half" idx="1"/>
          </p:nvPr>
        </p:nvPicPr>
        <p:blipFill>
          <a:blip r:embed="rId3"/>
          <a:srcRect/>
          <a:stretch>
            <a:fillRect/>
          </a:stretch>
        </p:blipFill>
        <p:spPr>
          <a:xfrm>
            <a:off x="593725" y="1219200"/>
            <a:ext cx="3894138" cy="3497263"/>
          </a:xfrm>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p:txBody>
          <a:bodyPr/>
          <a:lstStyle/>
          <a:p>
            <a:pPr eaLnBrk="1" hangingPunct="1"/>
            <a:r>
              <a:rPr lang="en-US" smtClean="0"/>
              <a:t>ScmPowerLevel</a:t>
            </a:r>
          </a:p>
        </p:txBody>
      </p:sp>
      <p:sp>
        <p:nvSpPr>
          <p:cNvPr id="36866" name="Content Placeholder 3"/>
          <p:cNvSpPr>
            <a:spLocks noGrp="1"/>
          </p:cNvSpPr>
          <p:nvPr>
            <p:ph sz="half" idx="2"/>
          </p:nvPr>
        </p:nvSpPr>
        <p:spPr>
          <a:xfrm>
            <a:off x="4640263" y="1219200"/>
            <a:ext cx="3894137" cy="5105400"/>
          </a:xfrm>
        </p:spPr>
        <p:txBody>
          <a:bodyPr/>
          <a:lstStyle/>
          <a:p>
            <a:pPr eaLnBrk="1" hangingPunct="1"/>
            <a:r>
              <a:rPr lang="en-US" sz="1600" smtClean="0"/>
              <a:t>Contains a reference total power value for a model. </a:t>
            </a:r>
          </a:p>
          <a:p>
            <a:pPr eaLnBrk="1" hangingPunct="1"/>
            <a:r>
              <a:rPr lang="en-US" sz="1600" smtClean="0"/>
              <a:t>The only data element within a model that has a power reference.  </a:t>
            </a:r>
          </a:p>
          <a:p>
            <a:pPr eaLnBrk="1" hangingPunct="1"/>
            <a:r>
              <a:rPr lang="en-US" sz="1600" smtClean="0"/>
              <a:t>Power values in other model components are relative to this value.  </a:t>
            </a:r>
          </a:p>
          <a:p>
            <a:pPr eaLnBrk="1" hangingPunct="1"/>
            <a:endParaRPr lang="en-US" sz="1600" smtClean="0"/>
          </a:p>
        </p:txBody>
      </p:sp>
      <p:pic>
        <p:nvPicPr>
          <p:cNvPr id="36867" name="Picture 2" descr="Y:\Pictures\screenshot\scmPowerLevel.png"/>
          <p:cNvPicPr>
            <a:picLocks noGrp="1" noChangeAspect="1" noChangeArrowheads="1"/>
          </p:cNvPicPr>
          <p:nvPr>
            <p:ph sz="half" idx="1"/>
          </p:nvPr>
        </p:nvPicPr>
        <p:blipFill>
          <a:blip r:embed="rId3"/>
          <a:srcRect/>
          <a:stretch>
            <a:fillRect/>
          </a:stretch>
        </p:blipFill>
        <p:spPr>
          <a:xfrm>
            <a:off x="593725" y="1219200"/>
            <a:ext cx="3894138" cy="2538413"/>
          </a:xfrm>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p:txBody>
          <a:bodyPr/>
          <a:lstStyle/>
          <a:p>
            <a:pPr eaLnBrk="1" hangingPunct="1"/>
            <a:r>
              <a:rPr lang="en-US" dirty="0" smtClean="0"/>
              <a:t>ScmPowerGain</a:t>
            </a:r>
          </a:p>
        </p:txBody>
      </p:sp>
      <p:sp>
        <p:nvSpPr>
          <p:cNvPr id="37890" name="Content Placeholder 3"/>
          <p:cNvSpPr>
            <a:spLocks noGrp="1"/>
          </p:cNvSpPr>
          <p:nvPr>
            <p:ph sz="half" idx="2"/>
          </p:nvPr>
        </p:nvSpPr>
        <p:spPr>
          <a:xfrm>
            <a:off x="4640263" y="1219200"/>
            <a:ext cx="3894137" cy="5105400"/>
          </a:xfrm>
        </p:spPr>
        <p:txBody>
          <a:bodyPr/>
          <a:lstStyle/>
          <a:p>
            <a:pPr eaLnBrk="1" hangingPunct="1"/>
            <a:r>
              <a:rPr lang="en-US" sz="1600" dirty="0" smtClean="0"/>
              <a:t>Models the 3-dimensional gain of a directional antenna </a:t>
            </a:r>
          </a:p>
          <a:p>
            <a:pPr eaLnBrk="1" hangingPunct="1"/>
            <a:r>
              <a:rPr lang="en-US" sz="1600" dirty="0" smtClean="0"/>
              <a:t>Describes the dispersion of electromagnetic energy transmitted from an antenna or the concentration of electromagnetic energy received by an antenna.  </a:t>
            </a:r>
          </a:p>
          <a:p>
            <a:pPr eaLnBrk="1" hangingPunct="1"/>
            <a:r>
              <a:rPr lang="en-US" sz="1600" dirty="0" smtClean="0"/>
              <a:t>Specifies power flux density value by direction that is relative to a ScmPowerLevel </a:t>
            </a:r>
          </a:p>
          <a:p>
            <a:pPr eaLnBrk="1" hangingPunct="1"/>
            <a:r>
              <a:rPr lang="en-US" sz="1600" dirty="0" smtClean="0"/>
              <a:t>Modeled as a surface in 3-dimensions, centered upon the modeled transmitter or receiver, facing polar north. </a:t>
            </a:r>
          </a:p>
          <a:p>
            <a:pPr eaLnBrk="1" hangingPunct="1"/>
            <a:r>
              <a:rPr lang="en-US" sz="1600" dirty="0" smtClean="0"/>
              <a:t>The surface must be translated to point in the correct direction.</a:t>
            </a:r>
          </a:p>
          <a:p>
            <a:pPr eaLnBrk="1" hangingPunct="1"/>
            <a:endParaRPr lang="en-US" sz="1600" dirty="0" smtClean="0"/>
          </a:p>
        </p:txBody>
      </p:sp>
      <p:pic>
        <p:nvPicPr>
          <p:cNvPr id="37891" name="Picture 2" descr="Y:\Pictures\screenshot\scmPowerGain.png"/>
          <p:cNvPicPr>
            <a:picLocks noGrp="1" noChangeAspect="1" noChangeArrowheads="1"/>
          </p:cNvPicPr>
          <p:nvPr>
            <p:ph sz="half" idx="1"/>
          </p:nvPr>
        </p:nvPicPr>
        <p:blipFill>
          <a:blip r:embed="rId3"/>
          <a:srcRect/>
          <a:stretch>
            <a:fillRect/>
          </a:stretch>
        </p:blipFill>
        <p:spPr>
          <a:xfrm>
            <a:off x="593725" y="1219200"/>
            <a:ext cx="3894138" cy="1917700"/>
          </a:xfrm>
        </p:spPr>
      </p:pic>
      <p:pic>
        <p:nvPicPr>
          <p:cNvPr id="37892" name="Picture 3"/>
          <p:cNvPicPr>
            <a:picLocks noChangeAspect="1" noChangeArrowheads="1"/>
          </p:cNvPicPr>
          <p:nvPr/>
        </p:nvPicPr>
        <p:blipFill>
          <a:blip r:embed="rId4"/>
          <a:srcRect/>
          <a:stretch>
            <a:fillRect/>
          </a:stretch>
        </p:blipFill>
        <p:spPr bwMode="auto">
          <a:xfrm>
            <a:off x="304800" y="3886200"/>
            <a:ext cx="4191000" cy="7461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ChangeArrowheads="1"/>
          </p:cNvSpPr>
          <p:nvPr>
            <p:ph type="title"/>
          </p:nvPr>
        </p:nvSpPr>
        <p:spPr>
          <a:xfrm>
            <a:off x="381000" y="152400"/>
            <a:ext cx="7620000" cy="609600"/>
          </a:xfrm>
        </p:spPr>
        <p:txBody>
          <a:bodyPr/>
          <a:lstStyle/>
          <a:p>
            <a:pPr eaLnBrk="1" hangingPunct="1"/>
            <a:r>
              <a:rPr lang="en-US" smtClean="0"/>
              <a:t>ScmTranslatedSurface</a:t>
            </a:r>
          </a:p>
        </p:txBody>
      </p:sp>
      <p:sp>
        <p:nvSpPr>
          <p:cNvPr id="38914" name="Rectangle 3"/>
          <p:cNvSpPr>
            <a:spLocks noGrp="1" noChangeArrowheads="1"/>
          </p:cNvSpPr>
          <p:nvPr>
            <p:ph type="body" idx="1"/>
          </p:nvPr>
        </p:nvSpPr>
        <p:spPr>
          <a:xfrm>
            <a:off x="4648200" y="1295400"/>
            <a:ext cx="3948113" cy="5029200"/>
          </a:xfrm>
        </p:spPr>
        <p:txBody>
          <a:bodyPr/>
          <a:lstStyle/>
          <a:p>
            <a:pPr eaLnBrk="1" hangingPunct="1"/>
            <a:r>
              <a:rPr lang="en-US" sz="1800" dirty="0" smtClean="0"/>
              <a:t>Uses a ScmTranslationMatrix to do one of four things:</a:t>
            </a:r>
          </a:p>
          <a:p>
            <a:pPr lvl="1" eaLnBrk="1" hangingPunct="1"/>
            <a:r>
              <a:rPr lang="en-US" sz="1600" dirty="0" smtClean="0"/>
              <a:t>REFLECTION,</a:t>
            </a:r>
          </a:p>
          <a:p>
            <a:pPr lvl="1" eaLnBrk="1" hangingPunct="1"/>
            <a:r>
              <a:rPr lang="en-US" sz="1600" dirty="0" smtClean="0"/>
              <a:t>ROTATION,</a:t>
            </a:r>
          </a:p>
          <a:p>
            <a:pPr lvl="1" eaLnBrk="1" hangingPunct="1"/>
            <a:r>
              <a:rPr lang="en-US" sz="1600" dirty="0" smtClean="0"/>
              <a:t>SCALE, or </a:t>
            </a:r>
          </a:p>
          <a:p>
            <a:pPr lvl="1" eaLnBrk="1" hangingPunct="1"/>
            <a:r>
              <a:rPr lang="en-US" sz="1600" dirty="0" smtClean="0"/>
              <a:t>TRANSLAON.</a:t>
            </a:r>
          </a:p>
          <a:p>
            <a:pPr eaLnBrk="1" hangingPunct="1"/>
            <a:r>
              <a:rPr lang="en-US" altLang="ja-JP" sz="1800" dirty="0" smtClean="0">
                <a:ea typeface="ＭＳ Ｐゴシック" pitchFamily="34" charset="-128"/>
              </a:rPr>
              <a:t>Can define a point towards which the vertical axis of a ScmPowerGain surface points as it moves </a:t>
            </a:r>
          </a:p>
          <a:p>
            <a:pPr eaLnBrk="1" hangingPunct="1"/>
            <a:endParaRPr lang="en-US" sz="1800" dirty="0" smtClean="0"/>
          </a:p>
        </p:txBody>
      </p:sp>
      <p:pic>
        <p:nvPicPr>
          <p:cNvPr id="38915" name="Picture 4"/>
          <p:cNvPicPr>
            <a:picLocks noChangeAspect="1" noChangeArrowheads="1"/>
          </p:cNvPicPr>
          <p:nvPr/>
        </p:nvPicPr>
        <p:blipFill>
          <a:blip r:embed="rId3"/>
          <a:srcRect/>
          <a:stretch>
            <a:fillRect/>
          </a:stretch>
        </p:blipFill>
        <p:spPr bwMode="auto">
          <a:xfrm>
            <a:off x="609600" y="1371600"/>
            <a:ext cx="3098800" cy="118586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ChangeArrowheads="1"/>
          </p:cNvSpPr>
          <p:nvPr>
            <p:ph type="title"/>
          </p:nvPr>
        </p:nvSpPr>
        <p:spPr>
          <a:xfrm>
            <a:off x="381000" y="152400"/>
            <a:ext cx="7620000" cy="609600"/>
          </a:xfrm>
        </p:spPr>
        <p:txBody>
          <a:bodyPr/>
          <a:lstStyle/>
          <a:p>
            <a:pPr eaLnBrk="1" hangingPunct="1"/>
            <a:r>
              <a:rPr lang="en-US" smtClean="0"/>
              <a:t>ScmSpectrumMask</a:t>
            </a:r>
          </a:p>
        </p:txBody>
      </p:sp>
      <p:sp>
        <p:nvSpPr>
          <p:cNvPr id="39938" name="Rectangle 3"/>
          <p:cNvSpPr>
            <a:spLocks noGrp="1" noChangeArrowheads="1"/>
          </p:cNvSpPr>
          <p:nvPr>
            <p:ph type="body" idx="1"/>
          </p:nvPr>
        </p:nvSpPr>
        <p:spPr>
          <a:xfrm>
            <a:off x="4572000" y="1295400"/>
            <a:ext cx="4024313" cy="5029200"/>
          </a:xfrm>
        </p:spPr>
        <p:txBody>
          <a:bodyPr/>
          <a:lstStyle/>
          <a:p>
            <a:pPr eaLnBrk="1" hangingPunct="1"/>
            <a:r>
              <a:rPr lang="en-US" altLang="ja-JP" sz="1600" dirty="0" smtClean="0">
                <a:ea typeface="ＭＳ Ｐゴシック" pitchFamily="34" charset="-128"/>
              </a:rPr>
              <a:t>Specifies a power-density spectrum (the power per unit bandwidth as a function of frequency) relative to the ScmPowerLevel element</a:t>
            </a:r>
          </a:p>
          <a:p>
            <a:pPr eaLnBrk="1" hangingPunct="1"/>
            <a:r>
              <a:rPr lang="en-US" altLang="ja-JP" sz="1600" dirty="0" smtClean="0">
                <a:ea typeface="ＭＳ Ｐゴシック" pitchFamily="34" charset="-128"/>
              </a:rPr>
              <a:t>Is a piecewise linear graph</a:t>
            </a:r>
          </a:p>
          <a:p>
            <a:pPr eaLnBrk="1" hangingPunct="1"/>
            <a:r>
              <a:rPr lang="en-US" altLang="ja-JP" sz="1600" dirty="0" smtClean="0">
                <a:ea typeface="ＭＳ Ｐゴシック" pitchFamily="34" charset="-128"/>
              </a:rPr>
              <a:t>Has an optional time component</a:t>
            </a:r>
          </a:p>
          <a:p>
            <a:pPr eaLnBrk="1" hangingPunct="1"/>
            <a:r>
              <a:rPr lang="en-US" altLang="ja-JP" sz="1600" dirty="0" smtClean="0">
                <a:ea typeface="ＭＳ Ｐゴシック" pitchFamily="34" charset="-128"/>
              </a:rPr>
              <a:t> Two types, continuous and frequency hopping</a:t>
            </a:r>
          </a:p>
          <a:p>
            <a:pPr eaLnBrk="1" hangingPunct="1"/>
            <a:r>
              <a:rPr lang="en-US" altLang="ja-JP" sz="1600" dirty="0" smtClean="0">
                <a:ea typeface="ＭＳ Ｐゴシック" pitchFamily="34" charset="-128"/>
              </a:rPr>
              <a:t>The relative power value for frequencies outside the mask is considered to be less than or equal to those at the closest end of the mask </a:t>
            </a:r>
          </a:p>
          <a:p>
            <a:pPr eaLnBrk="1" hangingPunct="1"/>
            <a:endParaRPr lang="en-US" sz="1600" dirty="0" smtClean="0"/>
          </a:p>
        </p:txBody>
      </p:sp>
      <p:pic>
        <p:nvPicPr>
          <p:cNvPr id="39939" name="Picture 4"/>
          <p:cNvPicPr>
            <a:picLocks noChangeAspect="1" noChangeArrowheads="1"/>
          </p:cNvPicPr>
          <p:nvPr/>
        </p:nvPicPr>
        <p:blipFill>
          <a:blip r:embed="rId3"/>
          <a:srcRect/>
          <a:stretch>
            <a:fillRect/>
          </a:stretch>
        </p:blipFill>
        <p:spPr bwMode="auto">
          <a:xfrm>
            <a:off x="381000" y="1219200"/>
            <a:ext cx="4038600" cy="1536700"/>
          </a:xfrm>
          <a:prstGeom prst="rect">
            <a:avLst/>
          </a:prstGeom>
          <a:noFill/>
          <a:ln w="9525">
            <a:noFill/>
            <a:miter lim="800000"/>
            <a:headEnd/>
            <a:tailEnd/>
          </a:ln>
        </p:spPr>
      </p:pic>
      <p:pic>
        <p:nvPicPr>
          <p:cNvPr id="39940" name="Picture 3"/>
          <p:cNvPicPr>
            <a:picLocks noChangeAspect="1" noChangeArrowheads="1"/>
          </p:cNvPicPr>
          <p:nvPr/>
        </p:nvPicPr>
        <p:blipFill>
          <a:blip r:embed="rId4"/>
          <a:srcRect/>
          <a:stretch>
            <a:fillRect/>
          </a:stretch>
        </p:blipFill>
        <p:spPr bwMode="auto">
          <a:xfrm>
            <a:off x="533400" y="3429000"/>
            <a:ext cx="3810000" cy="268446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ChangeArrowheads="1"/>
          </p:cNvSpPr>
          <p:nvPr>
            <p:ph type="title"/>
          </p:nvPr>
        </p:nvSpPr>
        <p:spPr>
          <a:xfrm>
            <a:off x="381000" y="152400"/>
            <a:ext cx="7620000" cy="609600"/>
          </a:xfrm>
        </p:spPr>
        <p:txBody>
          <a:bodyPr/>
          <a:lstStyle/>
          <a:p>
            <a:pPr eaLnBrk="1" hangingPunct="1"/>
            <a:r>
              <a:rPr lang="en-US" smtClean="0"/>
              <a:t>ScmUnderlayMask</a:t>
            </a:r>
          </a:p>
        </p:txBody>
      </p:sp>
      <p:sp>
        <p:nvSpPr>
          <p:cNvPr id="40962" name="Rectangle 3"/>
          <p:cNvSpPr>
            <a:spLocks noGrp="1" noChangeArrowheads="1"/>
          </p:cNvSpPr>
          <p:nvPr>
            <p:ph type="body" idx="1"/>
          </p:nvPr>
        </p:nvSpPr>
        <p:spPr>
          <a:xfrm>
            <a:off x="4876800" y="1219200"/>
            <a:ext cx="3948113" cy="5029200"/>
          </a:xfrm>
        </p:spPr>
        <p:txBody>
          <a:bodyPr/>
          <a:lstStyle/>
          <a:p>
            <a:pPr eaLnBrk="1" hangingPunct="1"/>
            <a:r>
              <a:rPr lang="en-US" altLang="ja-JP" sz="1600" dirty="0" smtClean="0">
                <a:ea typeface="ＭＳ Ｐゴシック" pitchFamily="34" charset="-128"/>
              </a:rPr>
              <a:t>Defines tolerable interference</a:t>
            </a:r>
          </a:p>
          <a:p>
            <a:pPr eaLnBrk="1" hangingPunct="1"/>
            <a:r>
              <a:rPr lang="en-US" altLang="ja-JP" sz="1600" dirty="0" smtClean="0">
                <a:ea typeface="ＭＳ Ｐゴシック" pitchFamily="34" charset="-128"/>
              </a:rPr>
              <a:t>Specifies the power spectral density that a receiver can tolerate from a remote interfering transmitter</a:t>
            </a:r>
          </a:p>
          <a:p>
            <a:pPr eaLnBrk="1" hangingPunct="1"/>
            <a:r>
              <a:rPr lang="en-US" sz="1600" dirty="0" smtClean="0"/>
              <a:t>Is a piecewise linear graph</a:t>
            </a:r>
          </a:p>
          <a:p>
            <a:pPr eaLnBrk="1" hangingPunct="1"/>
            <a:r>
              <a:rPr lang="en-US" sz="1600" dirty="0" smtClean="0"/>
              <a:t>Models may use multiple underlay masks</a:t>
            </a:r>
          </a:p>
          <a:p>
            <a:pPr eaLnBrk="1" hangingPunct="1"/>
            <a:r>
              <a:rPr lang="en-US" altLang="ja-JP" sz="1600" dirty="0" smtClean="0">
                <a:ea typeface="ＭＳ Ｐゴシック" pitchFamily="34" charset="-128"/>
              </a:rPr>
              <a:t>Its main role is to identify the spectral and small scale temporal limits to interference </a:t>
            </a:r>
            <a:endParaRPr lang="en-US" sz="1600" dirty="0" smtClean="0"/>
          </a:p>
          <a:p>
            <a:pPr eaLnBrk="1" hangingPunct="1"/>
            <a:endParaRPr lang="en-US" sz="1600" dirty="0" smtClean="0"/>
          </a:p>
        </p:txBody>
      </p:sp>
      <p:pic>
        <p:nvPicPr>
          <p:cNvPr id="40963" name="Picture 4"/>
          <p:cNvPicPr>
            <a:picLocks noChangeAspect="1" noChangeArrowheads="1"/>
          </p:cNvPicPr>
          <p:nvPr/>
        </p:nvPicPr>
        <p:blipFill>
          <a:blip r:embed="rId3"/>
          <a:srcRect/>
          <a:stretch>
            <a:fillRect/>
          </a:stretch>
        </p:blipFill>
        <p:spPr bwMode="auto">
          <a:xfrm>
            <a:off x="152400" y="1371600"/>
            <a:ext cx="4419600" cy="2192338"/>
          </a:xfrm>
          <a:prstGeom prst="rect">
            <a:avLst/>
          </a:prstGeom>
          <a:noFill/>
          <a:ln w="9525">
            <a:noFill/>
            <a:miter lim="800000"/>
            <a:headEnd/>
            <a:tailEnd/>
          </a:ln>
        </p:spPr>
      </p:pic>
      <p:sp>
        <p:nvSpPr>
          <p:cNvPr id="40964" name="Rectangle 9"/>
          <p:cNvSpPr>
            <a:spLocks noChangeArrowheads="1"/>
          </p:cNvSpPr>
          <p:nvPr/>
        </p:nvSpPr>
        <p:spPr bwMode="auto">
          <a:xfrm>
            <a:off x="1766888" y="2568575"/>
            <a:ext cx="2868612" cy="0"/>
          </a:xfrm>
          <a:prstGeom prst="rect">
            <a:avLst/>
          </a:prstGeom>
          <a:noFill/>
          <a:ln w="9525">
            <a:noFill/>
            <a:miter lim="800000"/>
            <a:headEnd/>
            <a:tailEnd/>
          </a:ln>
        </p:spPr>
        <p:txBody>
          <a:bodyPr wrap="none">
            <a:spAutoFit/>
          </a:bodyPr>
          <a:lstStyle/>
          <a:p>
            <a:endParaRPr lang="en-US"/>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title"/>
          </p:nvPr>
        </p:nvSpPr>
        <p:spPr>
          <a:xfrm>
            <a:off x="381000" y="152400"/>
            <a:ext cx="7620000" cy="609600"/>
          </a:xfrm>
        </p:spPr>
        <p:txBody>
          <a:bodyPr/>
          <a:lstStyle/>
          <a:p>
            <a:pPr eaLnBrk="1" hangingPunct="1"/>
            <a:r>
              <a:rPr lang="en-US" smtClean="0"/>
              <a:t>AScmPathLossType</a:t>
            </a:r>
          </a:p>
        </p:txBody>
      </p:sp>
      <p:sp>
        <p:nvSpPr>
          <p:cNvPr id="41986" name="Rectangle 3"/>
          <p:cNvSpPr>
            <a:spLocks noGrp="1" noChangeArrowheads="1"/>
          </p:cNvSpPr>
          <p:nvPr>
            <p:ph type="body" idx="1"/>
          </p:nvPr>
        </p:nvSpPr>
        <p:spPr>
          <a:xfrm>
            <a:off x="4648200" y="1295400"/>
            <a:ext cx="3948113" cy="5029200"/>
          </a:xfrm>
        </p:spPr>
        <p:txBody>
          <a:bodyPr/>
          <a:lstStyle/>
          <a:p>
            <a:pPr marL="381000" indent="-381000" eaLnBrk="1" hangingPunct="1"/>
            <a:r>
              <a:rPr lang="en-US" altLang="ja-JP" sz="1800" dirty="0" smtClean="0">
                <a:ea typeface="ＭＳ Ｐゴシック" pitchFamily="34" charset="-128"/>
              </a:rPr>
              <a:t>A generic data type to describe the rate of attenuation of a signal by distance</a:t>
            </a:r>
          </a:p>
          <a:p>
            <a:pPr marL="381000" indent="-381000" eaLnBrk="1" hangingPunct="1"/>
            <a:r>
              <a:rPr lang="en-US" altLang="ja-JP" sz="1800" dirty="0" smtClean="0">
                <a:ea typeface="ＭＳ Ｐゴシック" pitchFamily="34" charset="-128"/>
              </a:rPr>
              <a:t>It is extended in three types:</a:t>
            </a:r>
          </a:p>
          <a:p>
            <a:pPr marL="800100" lvl="1" indent="-342900" eaLnBrk="1" hangingPunct="1"/>
            <a:r>
              <a:rPr lang="en-US" altLang="ja-JP" sz="1600" b="1" dirty="0" err="1" smtClean="0">
                <a:ea typeface="ＭＳ Ｐゴシック" pitchFamily="34" charset="-128"/>
              </a:rPr>
              <a:t>ScmPathLossLinear</a:t>
            </a:r>
            <a:endParaRPr lang="en-US" altLang="ja-JP" sz="1600" b="1" dirty="0" smtClean="0">
              <a:ea typeface="ＭＳ Ｐゴシック" pitchFamily="34" charset="-128"/>
            </a:endParaRPr>
          </a:p>
          <a:p>
            <a:pPr marL="800100" lvl="1" indent="-342900" eaLnBrk="1" hangingPunct="1"/>
            <a:r>
              <a:rPr lang="en-US" altLang="ja-JP" sz="1600" b="1" dirty="0" err="1" smtClean="0">
                <a:ea typeface="ＭＳ Ｐゴシック" pitchFamily="34" charset="-128"/>
              </a:rPr>
              <a:t>ScmPathLossPiecewiseLinear</a:t>
            </a:r>
            <a:r>
              <a:rPr lang="en-US" altLang="ja-JP" sz="1600" dirty="0" smtClean="0">
                <a:ea typeface="ＭＳ Ｐゴシック" pitchFamily="34" charset="-128"/>
              </a:rPr>
              <a:t> </a:t>
            </a:r>
          </a:p>
          <a:p>
            <a:pPr marL="800100" lvl="1" indent="-342900" eaLnBrk="1" hangingPunct="1"/>
            <a:r>
              <a:rPr lang="en-US" altLang="ja-JP" sz="1600" b="1" dirty="0" err="1" smtClean="0">
                <a:ea typeface="ＭＳ Ｐゴシック" pitchFamily="34" charset="-128"/>
              </a:rPr>
              <a:t>ScmPathLossInterpolate</a:t>
            </a:r>
            <a:endParaRPr lang="en-US" altLang="ja-JP" sz="1600" dirty="0" smtClean="0">
              <a:ea typeface="ＭＳ Ｐゴシック" pitchFamily="34" charset="-128"/>
            </a:endParaRPr>
          </a:p>
          <a:p>
            <a:pPr marL="381000" indent="-381000" eaLnBrk="1" hangingPunct="1"/>
            <a:endParaRPr lang="en-US" altLang="ja-JP" sz="1800" dirty="0" smtClean="0">
              <a:ea typeface="ＭＳ Ｐゴシック" pitchFamily="34" charset="-128"/>
            </a:endParaRPr>
          </a:p>
          <a:p>
            <a:pPr marL="381000" indent="-381000" eaLnBrk="1" hangingPunct="1"/>
            <a:endParaRPr lang="en-US" sz="1800" dirty="0" smtClean="0"/>
          </a:p>
        </p:txBody>
      </p:sp>
      <p:pic>
        <p:nvPicPr>
          <p:cNvPr id="41987" name="Picture 4"/>
          <p:cNvPicPr>
            <a:picLocks noChangeAspect="1" noChangeArrowheads="1"/>
          </p:cNvPicPr>
          <p:nvPr/>
        </p:nvPicPr>
        <p:blipFill>
          <a:blip r:embed="rId3"/>
          <a:srcRect/>
          <a:stretch>
            <a:fillRect/>
          </a:stretch>
        </p:blipFill>
        <p:spPr bwMode="auto">
          <a:xfrm>
            <a:off x="381000" y="1295400"/>
            <a:ext cx="3776663" cy="248126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ChangeArrowheads="1"/>
          </p:cNvSpPr>
          <p:nvPr>
            <p:ph type="title"/>
          </p:nvPr>
        </p:nvSpPr>
        <p:spPr>
          <a:xfrm>
            <a:off x="381000" y="152400"/>
            <a:ext cx="7620000" cy="609600"/>
          </a:xfrm>
        </p:spPr>
        <p:txBody>
          <a:bodyPr/>
          <a:lstStyle/>
          <a:p>
            <a:pPr eaLnBrk="1" hangingPunct="1"/>
            <a:r>
              <a:rPr lang="en-US" smtClean="0"/>
              <a:t>ScmIntermodulationMask</a:t>
            </a:r>
          </a:p>
        </p:txBody>
      </p:sp>
      <p:sp>
        <p:nvSpPr>
          <p:cNvPr id="43010" name="Rectangle 3"/>
          <p:cNvSpPr>
            <a:spLocks noGrp="1" noChangeArrowheads="1"/>
          </p:cNvSpPr>
          <p:nvPr>
            <p:ph type="body" idx="1"/>
          </p:nvPr>
        </p:nvSpPr>
        <p:spPr>
          <a:xfrm>
            <a:off x="4648200" y="1295400"/>
            <a:ext cx="3948113" cy="5029200"/>
          </a:xfrm>
        </p:spPr>
        <p:txBody>
          <a:bodyPr/>
          <a:lstStyle/>
          <a:p>
            <a:pPr eaLnBrk="1" hangingPunct="1"/>
            <a:r>
              <a:rPr lang="en-US" altLang="ja-JP" sz="1600" dirty="0" smtClean="0">
                <a:ea typeface="ＭＳ Ｐゴシック" pitchFamily="34" charset="-128"/>
              </a:rPr>
              <a:t>Conveys the susceptibility of AScmRadioDevice models to generate intermodulation (IM) products from externally received signals </a:t>
            </a:r>
          </a:p>
          <a:p>
            <a:pPr eaLnBrk="1" hangingPunct="1"/>
            <a:r>
              <a:rPr lang="en-US" altLang="ja-JP" sz="1600" dirty="0" smtClean="0">
                <a:ea typeface="ＭＳ Ｐゴシック" pitchFamily="34" charset="-128"/>
              </a:rPr>
              <a:t>Only needed when the modeled radio device is known to generate or be susceptible to harmful IM products </a:t>
            </a:r>
          </a:p>
          <a:p>
            <a:pPr eaLnBrk="1" hangingPunct="1"/>
            <a:endParaRPr lang="en-US" altLang="ja-JP" sz="1600" dirty="0" smtClean="0">
              <a:ea typeface="ＭＳ Ｐゴシック" pitchFamily="34" charset="-128"/>
            </a:endParaRPr>
          </a:p>
          <a:p>
            <a:pPr eaLnBrk="1" hangingPunct="1"/>
            <a:endParaRPr lang="en-US" sz="1600" dirty="0" smtClean="0"/>
          </a:p>
        </p:txBody>
      </p:sp>
      <p:pic>
        <p:nvPicPr>
          <p:cNvPr id="43011" name="Picture 4"/>
          <p:cNvPicPr>
            <a:picLocks noChangeAspect="1" noChangeArrowheads="1"/>
          </p:cNvPicPr>
          <p:nvPr/>
        </p:nvPicPr>
        <p:blipFill>
          <a:blip r:embed="rId3"/>
          <a:srcRect/>
          <a:stretch>
            <a:fillRect/>
          </a:stretch>
        </p:blipFill>
        <p:spPr bwMode="auto">
          <a:xfrm>
            <a:off x="152400" y="1371600"/>
            <a:ext cx="4343400" cy="205581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ChangeArrowheads="1"/>
          </p:cNvSpPr>
          <p:nvPr>
            <p:ph type="title"/>
          </p:nvPr>
        </p:nvSpPr>
        <p:spPr>
          <a:xfrm>
            <a:off x="381000" y="152400"/>
            <a:ext cx="7620000" cy="609600"/>
          </a:xfrm>
        </p:spPr>
        <p:txBody>
          <a:bodyPr/>
          <a:lstStyle/>
          <a:p>
            <a:pPr eaLnBrk="1" hangingPunct="1"/>
            <a:r>
              <a:rPr lang="en-US" smtClean="0"/>
              <a:t>AScmPolicyType</a:t>
            </a:r>
          </a:p>
        </p:txBody>
      </p:sp>
      <p:sp>
        <p:nvSpPr>
          <p:cNvPr id="44034" name="Rectangle 3"/>
          <p:cNvSpPr>
            <a:spLocks noGrp="1" noChangeArrowheads="1"/>
          </p:cNvSpPr>
          <p:nvPr>
            <p:ph type="body" idx="1"/>
          </p:nvPr>
        </p:nvSpPr>
        <p:spPr>
          <a:xfrm>
            <a:off x="4648200" y="1295400"/>
            <a:ext cx="3948113" cy="5029200"/>
          </a:xfrm>
        </p:spPr>
        <p:txBody>
          <a:bodyPr/>
          <a:lstStyle/>
          <a:p>
            <a:pPr marL="381000" indent="-381000" eaLnBrk="1" hangingPunct="1">
              <a:lnSpc>
                <a:spcPct val="85000"/>
              </a:lnSpc>
            </a:pPr>
            <a:r>
              <a:rPr lang="en-US" altLang="ja-JP" sz="1800" dirty="0" smtClean="0">
                <a:ea typeface="ＭＳ Ｐゴシック" pitchFamily="34" charset="-128"/>
              </a:rPr>
              <a:t>An abstract data element that determines how a system will use spectrum </a:t>
            </a:r>
          </a:p>
          <a:p>
            <a:pPr marL="381000" indent="-381000" eaLnBrk="1" hangingPunct="1">
              <a:lnSpc>
                <a:spcPct val="85000"/>
              </a:lnSpc>
            </a:pPr>
            <a:r>
              <a:rPr lang="en-US" sz="1800" dirty="0" smtClean="0"/>
              <a:t>AScmPolicyType is extended by two implementations: </a:t>
            </a:r>
          </a:p>
          <a:p>
            <a:pPr marL="800100" lvl="1" indent="-342900" eaLnBrk="1" hangingPunct="1">
              <a:lnSpc>
                <a:spcPct val="85000"/>
              </a:lnSpc>
            </a:pPr>
            <a:r>
              <a:rPr lang="en-US" sz="1600" dirty="0" smtClean="0"/>
              <a:t>ScmPolicyRule</a:t>
            </a:r>
          </a:p>
          <a:p>
            <a:pPr marL="800100" lvl="1" indent="-342900" eaLnBrk="1" hangingPunct="1">
              <a:lnSpc>
                <a:spcPct val="85000"/>
              </a:lnSpc>
            </a:pPr>
            <a:r>
              <a:rPr lang="en-US" sz="1600" dirty="0" smtClean="0"/>
              <a:t>ScmPolicyProtocol</a:t>
            </a:r>
          </a:p>
          <a:p>
            <a:pPr marL="381000" indent="-381000" eaLnBrk="1" hangingPunct="1">
              <a:lnSpc>
                <a:spcPct val="85000"/>
              </a:lnSpc>
            </a:pPr>
            <a:r>
              <a:rPr lang="en-US" sz="1800" dirty="0" smtClean="0"/>
              <a:t>Provides a means to specify how spectrum sensing may be used to inform spectrum use decisions</a:t>
            </a:r>
          </a:p>
          <a:p>
            <a:pPr marL="381000" indent="-381000" eaLnBrk="1" hangingPunct="1">
              <a:lnSpc>
                <a:spcPct val="85000"/>
              </a:lnSpc>
            </a:pPr>
            <a:r>
              <a:rPr lang="en-US" sz="1800" dirty="0" smtClean="0"/>
              <a:t>It provides a means to exploit reuse opportunities that come from knowing the specific behaviors of incumbents</a:t>
            </a:r>
          </a:p>
          <a:p>
            <a:pPr marL="800100" lvl="1" indent="-342900" eaLnBrk="1" hangingPunct="1">
              <a:lnSpc>
                <a:spcPct val="85000"/>
              </a:lnSpc>
            </a:pPr>
            <a:endParaRPr lang="en-US" sz="1600" dirty="0" smtClean="0"/>
          </a:p>
        </p:txBody>
      </p:sp>
      <p:pic>
        <p:nvPicPr>
          <p:cNvPr id="44035" name="Picture 4"/>
          <p:cNvPicPr>
            <a:picLocks noChangeAspect="1" noChangeArrowheads="1"/>
          </p:cNvPicPr>
          <p:nvPr/>
        </p:nvPicPr>
        <p:blipFill>
          <a:blip r:embed="rId3"/>
          <a:srcRect/>
          <a:stretch>
            <a:fillRect/>
          </a:stretch>
        </p:blipFill>
        <p:spPr bwMode="auto">
          <a:xfrm>
            <a:off x="152400" y="1524000"/>
            <a:ext cx="4343400" cy="9048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4"/>
          <p:cNvSpPr>
            <a:spLocks noGrp="1"/>
          </p:cNvSpPr>
          <p:nvPr>
            <p:ph type="title"/>
          </p:nvPr>
        </p:nvSpPr>
        <p:spPr/>
        <p:txBody>
          <a:bodyPr/>
          <a:lstStyle/>
          <a:p>
            <a:pPr eaLnBrk="1" hangingPunct="1"/>
            <a:endParaRPr smtClean="0"/>
          </a:p>
        </p:txBody>
      </p:sp>
      <p:sp>
        <p:nvSpPr>
          <p:cNvPr id="3075" name="Content Placeholder 5"/>
          <p:cNvSpPr>
            <a:spLocks noGrp="1"/>
          </p:cNvSpPr>
          <p:nvPr>
            <p:ph idx="1"/>
          </p:nvPr>
        </p:nvSpPr>
        <p:spPr/>
        <p:txBody>
          <a:bodyPr/>
          <a:lstStyle/>
          <a:p>
            <a:pPr eaLnBrk="1" hangingPunct="1"/>
            <a:endParaRPr smtClean="0"/>
          </a:p>
        </p:txBody>
      </p:sp>
      <p:sp>
        <p:nvSpPr>
          <p:cNvPr id="2" name="Date Placeholder 1"/>
          <p:cNvSpPr>
            <a:spLocks noGrp="1"/>
          </p:cNvSpPr>
          <p:nvPr>
            <p:ph type="dt" sz="quarter" idx="10"/>
          </p:nvPr>
        </p:nvSpPr>
        <p:spPr/>
        <p:txBody>
          <a:bodyPr/>
          <a:lstStyle/>
          <a:p>
            <a:pPr>
              <a:defRPr/>
            </a:pPr>
            <a:fld id="{B8EE7FCE-B409-4E35-A030-D37F55BA2C35}" type="datetime1">
              <a:rPr lang="en-US"/>
              <a:pPr>
                <a:defRPr/>
              </a:pPr>
              <a:t>8/25/2014</a:t>
            </a:fld>
            <a:endParaRPr lang="en-US"/>
          </a:p>
        </p:txBody>
      </p:sp>
      <p:sp>
        <p:nvSpPr>
          <p:cNvPr id="3" name="Footer Placeholder 2"/>
          <p:cNvSpPr>
            <a:spLocks noGrp="1"/>
          </p:cNvSpPr>
          <p:nvPr>
            <p:ph type="ftr" sz="quarter" idx="11"/>
          </p:nvPr>
        </p:nvSpPr>
        <p:spPr/>
        <p:txBody>
          <a:bodyPr/>
          <a:lstStyle/>
          <a:p>
            <a:pPr>
              <a:defRPr/>
            </a:pPr>
            <a:r>
              <a:rPr lang="en-US"/>
              <a:t>Doc #:  5-13-XXXX-XX-AAAA</a:t>
            </a:r>
          </a:p>
        </p:txBody>
      </p:sp>
      <p:sp>
        <p:nvSpPr>
          <p:cNvPr id="4" name="Slide Number Placeholder 3"/>
          <p:cNvSpPr>
            <a:spLocks noGrp="1"/>
          </p:cNvSpPr>
          <p:nvPr>
            <p:ph type="sldNum" sz="quarter" idx="12"/>
          </p:nvPr>
        </p:nvSpPr>
        <p:spPr/>
        <p:txBody>
          <a:bodyPr/>
          <a:lstStyle/>
          <a:p>
            <a:pPr>
              <a:defRPr/>
            </a:pPr>
            <a:fld id="{0AC3758B-1C52-4C83-A911-6F6410BA5BFC}" type="slidenum">
              <a:rPr lang="en-US" smtClean="0"/>
              <a:pPr>
                <a:defRPr/>
              </a:pPr>
              <a:t>29</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p:txBody>
          <a:bodyPr/>
          <a:lstStyle/>
          <a:p>
            <a:pPr eaLnBrk="1" hangingPunct="1"/>
            <a:r>
              <a:rPr lang="en-US" smtClean="0"/>
              <a:t>3 Goals of this Effort</a:t>
            </a:r>
          </a:p>
        </p:txBody>
      </p:sp>
      <p:sp>
        <p:nvSpPr>
          <p:cNvPr id="3" name="Content Placeholder 2"/>
          <p:cNvSpPr>
            <a:spLocks noGrp="1"/>
          </p:cNvSpPr>
          <p:nvPr>
            <p:ph idx="1"/>
          </p:nvPr>
        </p:nvSpPr>
        <p:spPr/>
        <p:txBody>
          <a:bodyPr/>
          <a:lstStyle/>
          <a:p>
            <a:pPr marL="914400" indent="-914400" eaLnBrk="1" hangingPunct="1">
              <a:lnSpc>
                <a:spcPct val="150000"/>
              </a:lnSpc>
              <a:buFont typeface="+mj-lt"/>
              <a:buAutoNum type="arabicPeriod"/>
              <a:defRPr/>
            </a:pPr>
            <a:r>
              <a:rPr lang="en-US" sz="3200" dirty="0" smtClean="0"/>
              <a:t>Focus on implementation</a:t>
            </a:r>
          </a:p>
          <a:p>
            <a:pPr marL="914400" indent="-914400" eaLnBrk="1" hangingPunct="1">
              <a:lnSpc>
                <a:spcPct val="150000"/>
              </a:lnSpc>
              <a:buFont typeface="+mj-lt"/>
              <a:buAutoNum type="arabicPeriod"/>
              <a:defRPr/>
            </a:pPr>
            <a:r>
              <a:rPr lang="en-US" sz="3200" dirty="0" smtClean="0"/>
              <a:t>Simplify as must as possible, but no more</a:t>
            </a:r>
          </a:p>
          <a:p>
            <a:pPr marL="914400" indent="-914400" eaLnBrk="1" hangingPunct="1">
              <a:lnSpc>
                <a:spcPct val="150000"/>
              </a:lnSpc>
              <a:buFont typeface="+mj-lt"/>
              <a:buAutoNum type="arabicPeriod"/>
              <a:defRPr/>
            </a:pPr>
            <a:r>
              <a:rPr lang="en-US" sz="3200" dirty="0" smtClean="0"/>
              <a:t>Use plain language</a:t>
            </a:r>
          </a:p>
          <a:p>
            <a:pPr eaLnBrk="1" hangingPunct="1">
              <a:lnSpc>
                <a:spcPct val="150000"/>
              </a:lnSpc>
              <a:buNone/>
              <a:defRPr/>
            </a:pPr>
            <a:endParaRPr lang="en-US" sz="3200" dirty="0"/>
          </a:p>
        </p:txBody>
      </p:sp>
      <p:sp>
        <p:nvSpPr>
          <p:cNvPr id="4" name="Date Placeholder 3"/>
          <p:cNvSpPr>
            <a:spLocks noGrp="1"/>
          </p:cNvSpPr>
          <p:nvPr>
            <p:ph type="dt" sz="quarter" idx="10"/>
          </p:nvPr>
        </p:nvSpPr>
        <p:spPr bwMode="auto">
          <a:xfrm>
            <a:off x="457200" y="6448425"/>
            <a:ext cx="2133600" cy="365125"/>
          </a:xfrm>
          <a:extLst>
            <a:ext uri="{909E8E84-426E-40DD-AFC4-6F175D3DCCD1}"/>
            <a:ext uri="{91240B29-F687-4F45-9708-019B960494DF}"/>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270FB49C-B973-47B3-8824-59828FE342B8}" type="datetime1">
              <a:rPr lang="en-US" smtClean="0">
                <a:solidFill>
                  <a:srgbClr val="000099"/>
                </a:solidFill>
              </a:rPr>
              <a:pPr fontAlgn="base">
                <a:spcBef>
                  <a:spcPct val="0"/>
                </a:spcBef>
                <a:spcAft>
                  <a:spcPct val="0"/>
                </a:spcAft>
                <a:defRPr/>
              </a:pPr>
              <a:t>8/25/2014</a:t>
            </a:fld>
            <a:endParaRPr lang="en-US" smtClean="0">
              <a:solidFill>
                <a:srgbClr val="000099"/>
              </a:solidFill>
            </a:endParaRPr>
          </a:p>
        </p:txBody>
      </p:sp>
      <p:sp>
        <p:nvSpPr>
          <p:cNvPr id="5" name="Footer Placeholder 3"/>
          <p:cNvSpPr>
            <a:spLocks noGrp="1"/>
          </p:cNvSpPr>
          <p:nvPr>
            <p:ph type="ftr" sz="quarter" idx="11"/>
          </p:nvPr>
        </p:nvSpPr>
        <p:spPr>
          <a:xfrm>
            <a:off x="3124200" y="6448425"/>
            <a:ext cx="2895600" cy="365125"/>
          </a:xfrm>
        </p:spPr>
        <p:txBody>
          <a:bodyPr/>
          <a:lstStyle/>
          <a:p>
            <a:pPr>
              <a:defRPr/>
            </a:pPr>
            <a:r>
              <a:rPr lang="en-US" dirty="0"/>
              <a:t>Doc #:  </a:t>
            </a:r>
            <a:r>
              <a:rPr lang="en-US" dirty="0" smtClean="0"/>
              <a:t>5-14-0075-00-subs</a:t>
            </a:r>
            <a:endParaRPr lang="en-US" dirty="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p:txBody>
          <a:bodyPr/>
          <a:lstStyle/>
          <a:p>
            <a:pPr eaLnBrk="1" hangingPunct="1"/>
            <a:r>
              <a:rPr lang="en-US" dirty="0" smtClean="0"/>
              <a:t>Summary of our Approach</a:t>
            </a:r>
          </a:p>
        </p:txBody>
      </p:sp>
      <p:sp>
        <p:nvSpPr>
          <p:cNvPr id="4" name="Content Placeholder 3"/>
          <p:cNvSpPr>
            <a:spLocks noGrp="1"/>
          </p:cNvSpPr>
          <p:nvPr>
            <p:ph sz="half" idx="1"/>
          </p:nvPr>
        </p:nvSpPr>
        <p:spPr>
          <a:xfrm>
            <a:off x="593725" y="1219200"/>
            <a:ext cx="7940675" cy="5105400"/>
          </a:xfrm>
        </p:spPr>
        <p:txBody>
          <a:bodyPr/>
          <a:lstStyle/>
          <a:p>
            <a:pPr eaLnBrk="1" hangingPunct="1">
              <a:defRPr/>
            </a:pPr>
            <a:r>
              <a:rPr lang="en-US" sz="2400" dirty="0" smtClean="0"/>
              <a:t>Start with the XSD</a:t>
            </a:r>
          </a:p>
          <a:p>
            <a:pPr eaLnBrk="1" hangingPunct="1">
              <a:defRPr/>
            </a:pPr>
            <a:r>
              <a:rPr lang="en-US" sz="2400" dirty="0" smtClean="0"/>
              <a:t>Compile to Java/C++/C#</a:t>
            </a:r>
          </a:p>
          <a:p>
            <a:pPr eaLnBrk="1" hangingPunct="1">
              <a:defRPr/>
            </a:pPr>
            <a:r>
              <a:rPr lang="en-US" sz="2400" dirty="0" smtClean="0"/>
              <a:t>Fix the code</a:t>
            </a:r>
          </a:p>
          <a:p>
            <a:pPr eaLnBrk="1" hangingPunct="1">
              <a:defRPr/>
            </a:pPr>
            <a:r>
              <a:rPr lang="en-US" sz="2400" dirty="0" smtClean="0"/>
              <a:t>Decompile to XSD</a:t>
            </a:r>
          </a:p>
          <a:p>
            <a:pPr eaLnBrk="1" hangingPunct="1">
              <a:defRPr/>
            </a:pPr>
            <a:r>
              <a:rPr lang="en-US" sz="2400" dirty="0" smtClean="0"/>
              <a:t>Fix the XSD</a:t>
            </a:r>
          </a:p>
          <a:p>
            <a:pPr eaLnBrk="1" hangingPunct="1">
              <a:defRPr/>
            </a:pPr>
            <a:r>
              <a:rPr lang="en-US" sz="2400" dirty="0" smtClean="0"/>
              <a:t>Repeat</a:t>
            </a:r>
          </a:p>
          <a:p>
            <a:pPr eaLnBrk="1" hangingPunct="1">
              <a:defRPr/>
            </a:pPr>
            <a:endParaRPr lang="en-US" sz="2400" dirty="0" smtClean="0"/>
          </a:p>
          <a:p>
            <a:pPr marL="0" indent="0" eaLnBrk="1" hangingPunct="1">
              <a:buFont typeface="Wingdings" pitchFamily="2" charset="2"/>
              <a:buNone/>
              <a:defRPr/>
            </a:pPr>
            <a:r>
              <a:rPr lang="en-US" dirty="0" smtClean="0"/>
              <a:t>This process guarantees XSD compilability and a consistent software implementation for all developers.</a:t>
            </a:r>
          </a:p>
        </p:txBody>
      </p:sp>
      <p:pic>
        <p:nvPicPr>
          <p:cNvPr id="25603" name="Picture 3"/>
          <p:cNvPicPr>
            <a:picLocks noGrp="1" noChangeAspect="1" noChangeArrowheads="1"/>
          </p:cNvPicPr>
          <p:nvPr>
            <p:ph sz="half" idx="2"/>
          </p:nvPr>
        </p:nvPicPr>
        <p:blipFill>
          <a:blip r:embed="rId3"/>
          <a:srcRect/>
          <a:stretch>
            <a:fillRect/>
          </a:stretch>
        </p:blipFill>
        <p:spPr>
          <a:xfrm>
            <a:off x="4716463" y="1600200"/>
            <a:ext cx="3894137" cy="2219325"/>
          </a:xfrm>
        </p:spPr>
      </p:pic>
      <p:sp>
        <p:nvSpPr>
          <p:cNvPr id="5" name="Date Placeholder 3"/>
          <p:cNvSpPr>
            <a:spLocks noGrp="1"/>
          </p:cNvSpPr>
          <p:nvPr>
            <p:ph type="dt" sz="quarter" idx="10"/>
          </p:nvPr>
        </p:nvSpPr>
        <p:spPr bwMode="auto">
          <a:xfrm>
            <a:off x="457200" y="6448425"/>
            <a:ext cx="2133600" cy="365125"/>
          </a:xfrm>
          <a:extLst>
            <a:ext uri="{909E8E84-426E-40DD-AFC4-6F175D3DCCD1}"/>
            <a:ext uri="{91240B29-F687-4F45-9708-019B960494DF}"/>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270FB49C-B973-47B3-8824-59828FE342B8}" type="datetime1">
              <a:rPr lang="en-US" smtClean="0">
                <a:solidFill>
                  <a:srgbClr val="000099"/>
                </a:solidFill>
              </a:rPr>
              <a:pPr fontAlgn="base">
                <a:spcBef>
                  <a:spcPct val="0"/>
                </a:spcBef>
                <a:spcAft>
                  <a:spcPct val="0"/>
                </a:spcAft>
                <a:defRPr/>
              </a:pPr>
              <a:t>8/25/2014</a:t>
            </a:fld>
            <a:endParaRPr lang="en-US" smtClean="0">
              <a:solidFill>
                <a:srgbClr val="000099"/>
              </a:solidFill>
            </a:endParaRPr>
          </a:p>
        </p:txBody>
      </p:sp>
      <p:sp>
        <p:nvSpPr>
          <p:cNvPr id="6" name="Footer Placeholder 3"/>
          <p:cNvSpPr>
            <a:spLocks noGrp="1"/>
          </p:cNvSpPr>
          <p:nvPr>
            <p:ph type="ftr" sz="quarter" idx="11"/>
          </p:nvPr>
        </p:nvSpPr>
        <p:spPr>
          <a:xfrm>
            <a:off x="3124200" y="6448425"/>
            <a:ext cx="2895600" cy="365125"/>
          </a:xfrm>
        </p:spPr>
        <p:txBody>
          <a:bodyPr/>
          <a:lstStyle/>
          <a:p>
            <a:pPr>
              <a:defRPr/>
            </a:pPr>
            <a:r>
              <a:rPr lang="en-US" dirty="0"/>
              <a:t>Doc #:  </a:t>
            </a:r>
            <a:r>
              <a:rPr lang="en-US" dirty="0" smtClean="0"/>
              <a:t>5-14-0075-00-subs</a:t>
            </a:r>
            <a:endParaRPr lang="en-US" dirty="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04800" y="152400"/>
            <a:ext cx="8145463" cy="914400"/>
          </a:xfrm>
        </p:spPr>
        <p:txBody>
          <a:bodyPr/>
          <a:lstStyle/>
          <a:p>
            <a:r>
              <a:rPr lang="en-US" dirty="0" smtClean="0"/>
              <a:t>Major Revisions at the Top; </a:t>
            </a:r>
            <a:br>
              <a:rPr lang="en-US" dirty="0" smtClean="0"/>
            </a:br>
            <a:r>
              <a:rPr lang="en-US" dirty="0" smtClean="0"/>
              <a:t>Minor Revisions Throughout</a:t>
            </a:r>
            <a:endParaRPr lang="en-US" dirty="0"/>
          </a:p>
        </p:txBody>
      </p:sp>
      <p:sp>
        <p:nvSpPr>
          <p:cNvPr id="9" name="TextBox 8"/>
          <p:cNvSpPr txBox="1"/>
          <p:nvPr/>
        </p:nvSpPr>
        <p:spPr>
          <a:xfrm>
            <a:off x="457200" y="1676400"/>
            <a:ext cx="2133600" cy="461665"/>
          </a:xfrm>
          <a:prstGeom prst="rect">
            <a:avLst/>
          </a:prstGeom>
          <a:noFill/>
        </p:spPr>
        <p:txBody>
          <a:bodyPr wrap="square" rtlCol="0">
            <a:spAutoFit/>
          </a:bodyPr>
          <a:lstStyle/>
          <a:p>
            <a:r>
              <a:rPr lang="en-US" b="1" dirty="0" smtClean="0"/>
              <a:t>Original</a:t>
            </a:r>
            <a:endParaRPr lang="en-US" b="1" dirty="0"/>
          </a:p>
        </p:txBody>
      </p:sp>
      <p:sp>
        <p:nvSpPr>
          <p:cNvPr id="10" name="TextBox 9"/>
          <p:cNvSpPr txBox="1"/>
          <p:nvPr/>
        </p:nvSpPr>
        <p:spPr>
          <a:xfrm>
            <a:off x="457200" y="4572000"/>
            <a:ext cx="2133600" cy="461665"/>
          </a:xfrm>
          <a:prstGeom prst="rect">
            <a:avLst/>
          </a:prstGeom>
          <a:noFill/>
        </p:spPr>
        <p:txBody>
          <a:bodyPr wrap="square" rtlCol="0">
            <a:spAutoFit/>
          </a:bodyPr>
          <a:lstStyle/>
          <a:p>
            <a:r>
              <a:rPr lang="en-US" b="1" dirty="0" smtClean="0"/>
              <a:t>Revised</a:t>
            </a:r>
            <a:endParaRPr lang="en-US" b="1" dirty="0"/>
          </a:p>
        </p:txBody>
      </p:sp>
      <p:pic>
        <p:nvPicPr>
          <p:cNvPr id="47107" name="Picture 3"/>
          <p:cNvPicPr>
            <a:picLocks noChangeAspect="1" noChangeArrowheads="1"/>
          </p:cNvPicPr>
          <p:nvPr/>
        </p:nvPicPr>
        <p:blipFill>
          <a:blip r:embed="rId3"/>
          <a:srcRect/>
          <a:stretch>
            <a:fillRect/>
          </a:stretch>
        </p:blipFill>
        <p:spPr bwMode="auto">
          <a:xfrm>
            <a:off x="1981201" y="3037115"/>
            <a:ext cx="5410199" cy="3287485"/>
          </a:xfrm>
          <a:prstGeom prst="rect">
            <a:avLst/>
          </a:prstGeom>
          <a:noFill/>
          <a:ln w="9525">
            <a:noFill/>
            <a:miter lim="800000"/>
            <a:headEnd/>
            <a:tailEnd/>
          </a:ln>
          <a:effectLst/>
        </p:spPr>
      </p:pic>
      <p:pic>
        <p:nvPicPr>
          <p:cNvPr id="47109" name="Picture 5"/>
          <p:cNvPicPr>
            <a:picLocks noChangeAspect="1" noChangeArrowheads="1"/>
          </p:cNvPicPr>
          <p:nvPr/>
        </p:nvPicPr>
        <p:blipFill>
          <a:blip r:embed="rId4"/>
          <a:srcRect/>
          <a:stretch>
            <a:fillRect/>
          </a:stretch>
        </p:blipFill>
        <p:spPr bwMode="auto">
          <a:xfrm>
            <a:off x="1981200" y="1415532"/>
            <a:ext cx="6858000" cy="2851668"/>
          </a:xfrm>
          <a:prstGeom prst="rect">
            <a:avLst/>
          </a:prstGeom>
          <a:noFill/>
          <a:ln w="9525">
            <a:noFill/>
            <a:miter lim="800000"/>
            <a:headEnd/>
            <a:tailEnd/>
          </a:ln>
          <a:effectLst/>
        </p:spPr>
      </p:pic>
      <p:sp>
        <p:nvSpPr>
          <p:cNvPr id="8" name="Date Placeholder 3"/>
          <p:cNvSpPr>
            <a:spLocks noGrp="1"/>
          </p:cNvSpPr>
          <p:nvPr>
            <p:ph type="dt" sz="quarter" idx="10"/>
          </p:nvPr>
        </p:nvSpPr>
        <p:spPr bwMode="auto">
          <a:xfrm>
            <a:off x="457200" y="6448425"/>
            <a:ext cx="2133600" cy="365125"/>
          </a:xfrm>
          <a:extLst>
            <a:ext uri="{909E8E84-426E-40DD-AFC4-6F175D3DCCD1}"/>
            <a:ext uri="{91240B29-F687-4F45-9708-019B960494DF}"/>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270FB49C-B973-47B3-8824-59828FE342B8}" type="datetime1">
              <a:rPr lang="en-US" smtClean="0">
                <a:solidFill>
                  <a:srgbClr val="000099"/>
                </a:solidFill>
              </a:rPr>
              <a:pPr fontAlgn="base">
                <a:spcBef>
                  <a:spcPct val="0"/>
                </a:spcBef>
                <a:spcAft>
                  <a:spcPct val="0"/>
                </a:spcAft>
                <a:defRPr/>
              </a:pPr>
              <a:t>8/25/2014</a:t>
            </a:fld>
            <a:endParaRPr lang="en-US" smtClean="0">
              <a:solidFill>
                <a:srgbClr val="000099"/>
              </a:solidFill>
            </a:endParaRPr>
          </a:p>
        </p:txBody>
      </p:sp>
      <p:sp>
        <p:nvSpPr>
          <p:cNvPr id="11" name="Footer Placeholder 3"/>
          <p:cNvSpPr>
            <a:spLocks noGrp="1"/>
          </p:cNvSpPr>
          <p:nvPr>
            <p:ph type="ftr" sz="quarter" idx="11"/>
          </p:nvPr>
        </p:nvSpPr>
        <p:spPr>
          <a:xfrm>
            <a:off x="3124200" y="6448425"/>
            <a:ext cx="2895600" cy="365125"/>
          </a:xfrm>
        </p:spPr>
        <p:txBody>
          <a:bodyPr/>
          <a:lstStyle/>
          <a:p>
            <a:pPr>
              <a:defRPr/>
            </a:pPr>
            <a:r>
              <a:rPr lang="en-US" dirty="0"/>
              <a:t>Doc #:  </a:t>
            </a:r>
            <a:r>
              <a:rPr lang="en-US" dirty="0" smtClean="0"/>
              <a:t>5-14-0075-00-subs</a:t>
            </a:r>
            <a:endParaRPr lang="en-US" dirty="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List of Data Model Revisions</a:t>
            </a:r>
            <a:endParaRPr lang="en-US" dirty="0"/>
          </a:p>
        </p:txBody>
      </p:sp>
      <p:graphicFrame>
        <p:nvGraphicFramePr>
          <p:cNvPr id="5" name="Table Placeholder 4"/>
          <p:cNvGraphicFramePr>
            <a:graphicFrameLocks noGrp="1"/>
          </p:cNvGraphicFramePr>
          <p:nvPr>
            <p:ph type="tbl" idx="1"/>
          </p:nvPr>
        </p:nvGraphicFramePr>
        <p:xfrm>
          <a:off x="381000" y="1066798"/>
          <a:ext cx="8344027" cy="4995413"/>
        </p:xfrm>
        <a:graphic>
          <a:graphicData uri="http://schemas.openxmlformats.org/drawingml/2006/table">
            <a:tbl>
              <a:tblPr firstRow="1">
                <a:tableStyleId>{B301B821-A1FF-4177-AEE7-76D212191A09}</a:tableStyleId>
              </a:tblPr>
              <a:tblGrid>
                <a:gridCol w="3962400"/>
                <a:gridCol w="533400"/>
                <a:gridCol w="3848227"/>
              </a:tblGrid>
              <a:tr h="288758">
                <a:tc>
                  <a:txBody>
                    <a:bodyPr/>
                    <a:lstStyle/>
                    <a:p>
                      <a:pPr algn="ctr" fontAlgn="b"/>
                      <a:r>
                        <a:rPr lang="en-US" sz="2400" u="none" strike="noStrike" dirty="0" smtClean="0"/>
                        <a:t>Original</a:t>
                      </a:r>
                      <a:endParaRPr lang="en-US" sz="2400" b="0" i="0" u="none" strike="noStrike" dirty="0">
                        <a:solidFill>
                          <a:srgbClr val="000000"/>
                        </a:solidFill>
                        <a:latin typeface="Calibri"/>
                      </a:endParaRPr>
                    </a:p>
                  </a:txBody>
                  <a:tcPr marL="9525" marR="9525" marT="9525" marB="0" anchor="b"/>
                </a:tc>
                <a:tc>
                  <a:txBody>
                    <a:bodyPr/>
                    <a:lstStyle/>
                    <a:p>
                      <a:pPr algn="ctr" fontAlgn="b"/>
                      <a:endParaRPr lang="en-US" sz="2400" b="0" i="0" u="none" strike="noStrike" dirty="0">
                        <a:solidFill>
                          <a:srgbClr val="000000"/>
                        </a:solidFill>
                        <a:latin typeface="Calibri"/>
                      </a:endParaRPr>
                    </a:p>
                  </a:txBody>
                  <a:tcPr marL="9525" marR="9525" marT="9525" marB="0" anchor="b"/>
                </a:tc>
                <a:tc>
                  <a:txBody>
                    <a:bodyPr/>
                    <a:lstStyle/>
                    <a:p>
                      <a:pPr algn="ctr" fontAlgn="b"/>
                      <a:r>
                        <a:rPr lang="en-US" sz="2400" u="none" strike="noStrike" dirty="0"/>
                        <a:t>Revised</a:t>
                      </a:r>
                      <a:endParaRPr lang="en-US" sz="2400" b="0" i="0" u="none" strike="noStrike" dirty="0">
                        <a:solidFill>
                          <a:srgbClr val="000000"/>
                        </a:solidFill>
                        <a:latin typeface="Calibri"/>
                      </a:endParaRPr>
                    </a:p>
                  </a:txBody>
                  <a:tcPr marL="9525" marR="9525" marT="9525" marB="0" anchor="b"/>
                </a:tc>
              </a:tr>
              <a:tr h="288758">
                <a:tc>
                  <a:txBody>
                    <a:bodyPr/>
                    <a:lstStyle/>
                    <a:p>
                      <a:pPr algn="l" fontAlgn="b"/>
                      <a:r>
                        <a:rPr lang="en-US" sz="1600" b="1" u="none" strike="noStrike" dirty="0"/>
                        <a:t>SCM_Markup, Collection</a:t>
                      </a:r>
                      <a:endParaRPr lang="en-US" sz="1600" b="1" i="0" u="none" strike="noStrike" dirty="0">
                        <a:solidFill>
                          <a:srgbClr val="000000"/>
                        </a:solidFill>
                        <a:latin typeface="Calibri"/>
                      </a:endParaRPr>
                    </a:p>
                  </a:txBody>
                  <a:tcPr marL="9525" marR="9525" marT="9525" marB="0" anchor="b"/>
                </a:tc>
                <a:tc>
                  <a:txBody>
                    <a:bodyPr/>
                    <a:lstStyle/>
                    <a:p>
                      <a:pPr algn="ctr" fontAlgn="b"/>
                      <a:r>
                        <a:rPr lang="en-US" sz="1600" b="1" i="0" u="none" strike="noStrike" dirty="0" smtClean="0">
                          <a:solidFill>
                            <a:srgbClr val="000000"/>
                          </a:solidFill>
                          <a:latin typeface="Calibri"/>
                        </a:rPr>
                        <a:t>→</a:t>
                      </a:r>
                      <a:endParaRPr lang="en-US" sz="1600" b="1" i="0" u="none" strike="noStrike" dirty="0">
                        <a:solidFill>
                          <a:srgbClr val="000000"/>
                        </a:solidFill>
                        <a:latin typeface="Calibri"/>
                      </a:endParaRPr>
                    </a:p>
                  </a:txBody>
                  <a:tcPr marL="9525" marR="9525" marT="9525" marB="0" anchor="b"/>
                </a:tc>
                <a:tc>
                  <a:txBody>
                    <a:bodyPr/>
                    <a:lstStyle/>
                    <a:p>
                      <a:pPr algn="l" fontAlgn="b"/>
                      <a:r>
                        <a:rPr lang="en-US" sz="1600" b="1" u="none" strike="noStrike" dirty="0"/>
                        <a:t>ScmCompatabilitySet</a:t>
                      </a:r>
                      <a:endParaRPr lang="en-US" sz="1600" b="1" i="0" u="none" strike="noStrike" dirty="0">
                        <a:solidFill>
                          <a:srgbClr val="000000"/>
                        </a:solidFill>
                        <a:latin typeface="Calibri"/>
                      </a:endParaRPr>
                    </a:p>
                  </a:txBody>
                  <a:tcPr marL="9525" marR="9525" marT="9525" marB="0" anchor="b"/>
                </a:tc>
              </a:tr>
              <a:tr h="288758">
                <a:tc>
                  <a:txBody>
                    <a:bodyPr/>
                    <a:lstStyle/>
                    <a:p>
                      <a:pPr algn="l" fontAlgn="b"/>
                      <a:r>
                        <a:rPr lang="en-US" sz="1600" u="none" strike="noStrike" dirty="0"/>
                        <a:t>System</a:t>
                      </a:r>
                      <a:endParaRPr lang="en-US" sz="1600" b="0" i="0" u="none" strike="noStrike" dirty="0">
                        <a:solidFill>
                          <a:srgbClr val="000000"/>
                        </a:solidFill>
                        <a:latin typeface="Calibri"/>
                      </a:endParaRPr>
                    </a:p>
                  </a:txBody>
                  <a:tcPr marL="9525" marR="9525" marT="9525" marB="0" anchor="b"/>
                </a:tc>
                <a:tc>
                  <a:txBody>
                    <a:bodyPr/>
                    <a:lstStyle/>
                    <a:p>
                      <a:pPr algn="ctr" fontAlgn="b"/>
                      <a:r>
                        <a:rPr lang="en-US" sz="1600" b="1" i="0" u="none" strike="noStrike" dirty="0" smtClean="0">
                          <a:solidFill>
                            <a:srgbClr val="000000"/>
                          </a:solidFill>
                          <a:latin typeface="Calibri"/>
                        </a:rPr>
                        <a:t>→</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a:t>ScmSystem</a:t>
                      </a:r>
                      <a:endParaRPr lang="en-US" sz="1600" b="0" i="0" u="none" strike="noStrike">
                        <a:solidFill>
                          <a:srgbClr val="000000"/>
                        </a:solidFill>
                        <a:latin typeface="Calibri"/>
                      </a:endParaRPr>
                    </a:p>
                  </a:txBody>
                  <a:tcPr marL="9525" marR="9525" marT="9525" marB="0" anchor="b"/>
                </a:tc>
              </a:tr>
              <a:tr h="288758">
                <a:tc>
                  <a:txBody>
                    <a:bodyPr/>
                    <a:lstStyle/>
                    <a:p>
                      <a:pPr algn="l" fontAlgn="b"/>
                      <a:r>
                        <a:rPr lang="en-US" sz="1600" u="none" strike="noStrike" dirty="0"/>
                        <a:t>Transmitter</a:t>
                      </a:r>
                      <a:endParaRPr lang="en-US" sz="1600" b="0" i="0" u="none" strike="noStrike" dirty="0">
                        <a:solidFill>
                          <a:srgbClr val="000000"/>
                        </a:solidFill>
                        <a:latin typeface="Calibri"/>
                      </a:endParaRPr>
                    </a:p>
                  </a:txBody>
                  <a:tcPr marL="9525" marR="9525" marT="9525" marB="0" anchor="b"/>
                </a:tc>
                <a:tc>
                  <a:txBody>
                    <a:bodyPr/>
                    <a:lstStyle/>
                    <a:p>
                      <a:pPr algn="ctr" fontAlgn="b"/>
                      <a:r>
                        <a:rPr lang="en-US" sz="1600" b="1" i="0" u="none" strike="noStrike" dirty="0" smtClean="0">
                          <a:solidFill>
                            <a:srgbClr val="000000"/>
                          </a:solidFill>
                          <a:latin typeface="Calibri"/>
                        </a:rPr>
                        <a:t>→</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smtClean="0"/>
                        <a:t>AScmRadioDeviceType </a:t>
                      </a:r>
                      <a:r>
                        <a:rPr lang="en-US" sz="1600" u="none" strike="noStrike" dirty="0"/>
                        <a:t>: ScmTransmitter</a:t>
                      </a:r>
                      <a:endParaRPr lang="en-US" sz="1600" b="0" i="0" u="none" strike="noStrike" dirty="0">
                        <a:solidFill>
                          <a:srgbClr val="000000"/>
                        </a:solidFill>
                        <a:latin typeface="Calibri"/>
                      </a:endParaRPr>
                    </a:p>
                  </a:txBody>
                  <a:tcPr marL="9525" marR="9525" marT="9525" marB="0" anchor="b"/>
                </a:tc>
              </a:tr>
              <a:tr h="288758">
                <a:tc>
                  <a:txBody>
                    <a:bodyPr/>
                    <a:lstStyle/>
                    <a:p>
                      <a:pPr algn="l" fontAlgn="b"/>
                      <a:r>
                        <a:rPr lang="en-US" sz="1600" u="none" strike="noStrike" dirty="0"/>
                        <a:t>Receiver</a:t>
                      </a:r>
                      <a:endParaRPr lang="en-US" sz="1600" b="0" i="0" u="none" strike="noStrike" dirty="0">
                        <a:solidFill>
                          <a:srgbClr val="000000"/>
                        </a:solidFill>
                        <a:latin typeface="Calibri"/>
                      </a:endParaRPr>
                    </a:p>
                  </a:txBody>
                  <a:tcPr marL="9525" marR="9525" marT="9525" marB="0" anchor="b"/>
                </a:tc>
                <a:tc>
                  <a:txBody>
                    <a:bodyPr/>
                    <a:lstStyle/>
                    <a:p>
                      <a:pPr algn="ctr" fontAlgn="b"/>
                      <a:r>
                        <a:rPr lang="en-US" sz="1600" b="1" i="0" u="none" strike="noStrike" dirty="0" smtClean="0">
                          <a:solidFill>
                            <a:srgbClr val="000000"/>
                          </a:solidFill>
                          <a:latin typeface="Calibri"/>
                        </a:rPr>
                        <a:t>→</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smtClean="0"/>
                        <a:t>AScmRadioDeviceType </a:t>
                      </a:r>
                      <a:r>
                        <a:rPr lang="en-US" sz="1600" u="none" strike="noStrike" dirty="0"/>
                        <a:t>: ScmReceiver </a:t>
                      </a:r>
                      <a:endParaRPr lang="en-US" sz="1600" b="0" i="0" u="none" strike="noStrike" dirty="0">
                        <a:solidFill>
                          <a:srgbClr val="000000"/>
                        </a:solidFill>
                        <a:latin typeface="Calibri"/>
                      </a:endParaRPr>
                    </a:p>
                  </a:txBody>
                  <a:tcPr marL="9525" marR="9525" marT="9525" marB="0" anchor="b"/>
                </a:tc>
              </a:tr>
              <a:tr h="288758">
                <a:tc>
                  <a:txBody>
                    <a:bodyPr/>
                    <a:lstStyle/>
                    <a:p>
                      <a:pPr algn="l" fontAlgn="b"/>
                      <a:endParaRPr lang="en-US" sz="1600" b="0" i="0" u="none" strike="noStrike" dirty="0">
                        <a:solidFill>
                          <a:srgbClr val="000000"/>
                        </a:solidFill>
                        <a:latin typeface="Calibri"/>
                      </a:endParaRPr>
                    </a:p>
                  </a:txBody>
                  <a:tcPr marL="9525" marR="9525" marT="9525" marB="0" anchor="b"/>
                </a:tc>
                <a:tc>
                  <a:txBody>
                    <a:bodyPr/>
                    <a:lstStyle/>
                    <a:p>
                      <a:pPr algn="ctr" fontAlgn="b"/>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smtClean="0"/>
                        <a:t>AScmRadioDeviceType </a:t>
                      </a:r>
                      <a:r>
                        <a:rPr lang="en-US" sz="1600" u="none" strike="noStrike" dirty="0"/>
                        <a:t>: ScmTransciever </a:t>
                      </a:r>
                      <a:endParaRPr lang="en-US" sz="1600" b="0" i="0" u="none" strike="noStrike" dirty="0">
                        <a:solidFill>
                          <a:srgbClr val="000000"/>
                        </a:solidFill>
                        <a:latin typeface="Calibri"/>
                      </a:endParaRPr>
                    </a:p>
                  </a:txBody>
                  <a:tcPr marL="9525" marR="9525" marT="9525" marB="0" anchor="b"/>
                </a:tc>
              </a:tr>
              <a:tr h="288758">
                <a:tc>
                  <a:txBody>
                    <a:bodyPr/>
                    <a:lstStyle/>
                    <a:p>
                      <a:pPr algn="l" fontAlgn="b"/>
                      <a:r>
                        <a:rPr lang="en-US" sz="1600" u="none" strike="noStrike" dirty="0"/>
                        <a:t>Constructs</a:t>
                      </a:r>
                      <a:endParaRPr lang="en-US" sz="1600" b="0" i="0" u="none" strike="noStrike" dirty="0">
                        <a:solidFill>
                          <a:srgbClr val="000000"/>
                        </a:solidFill>
                        <a:latin typeface="Calibri"/>
                      </a:endParaRPr>
                    </a:p>
                  </a:txBody>
                  <a:tcPr marL="9525" marR="9525" marT="9525" marB="0" anchor="b"/>
                </a:tc>
                <a:tc>
                  <a:txBody>
                    <a:bodyPr/>
                    <a:lstStyle/>
                    <a:p>
                      <a:pPr algn="ctr" fontAlgn="b"/>
                      <a:r>
                        <a:rPr lang="en-US" sz="1600" b="1" i="0" u="none" strike="noStrike" dirty="0" smtClean="0">
                          <a:solidFill>
                            <a:srgbClr val="000000"/>
                          </a:solidFill>
                          <a:latin typeface="Calibri"/>
                        </a:rPr>
                        <a:t>→</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a:t>SpectrumConsumptionModel</a:t>
                      </a:r>
                      <a:endParaRPr lang="en-US" sz="1600" b="0" i="0" u="none" strike="noStrike">
                        <a:solidFill>
                          <a:srgbClr val="000000"/>
                        </a:solidFill>
                        <a:latin typeface="Calibri"/>
                      </a:endParaRPr>
                    </a:p>
                  </a:txBody>
                  <a:tcPr marL="9525" marR="9525" marT="9525" marB="0" anchor="b"/>
                </a:tc>
              </a:tr>
              <a:tr h="288758">
                <a:tc>
                  <a:txBody>
                    <a:bodyPr/>
                    <a:lstStyle/>
                    <a:p>
                      <a:pPr algn="l" fontAlgn="b"/>
                      <a:r>
                        <a:rPr lang="en-US" sz="1600" u="none" strike="noStrike" dirty="0"/>
                        <a:t>Likelihood + Probability</a:t>
                      </a:r>
                      <a:endParaRPr lang="en-US" sz="1600" b="0" i="0" u="none" strike="noStrike" dirty="0">
                        <a:solidFill>
                          <a:srgbClr val="000000"/>
                        </a:solidFill>
                        <a:latin typeface="Calibri"/>
                      </a:endParaRPr>
                    </a:p>
                  </a:txBody>
                  <a:tcPr marL="9525" marR="9525" marT="9525" marB="0" anchor="b"/>
                </a:tc>
                <a:tc>
                  <a:txBody>
                    <a:bodyPr/>
                    <a:lstStyle/>
                    <a:p>
                      <a:pPr algn="ctr" fontAlgn="b"/>
                      <a:r>
                        <a:rPr lang="en-US" sz="1600" b="1" i="0" u="none" strike="noStrike" dirty="0" smtClean="0">
                          <a:solidFill>
                            <a:srgbClr val="000000"/>
                          </a:solidFill>
                          <a:latin typeface="Calibri"/>
                        </a:rPr>
                        <a:t>→</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a:t>AScmConfidenceType</a:t>
                      </a:r>
                      <a:endParaRPr lang="en-US" sz="1600" b="0" i="0" u="none" strike="noStrike">
                        <a:solidFill>
                          <a:srgbClr val="000000"/>
                        </a:solidFill>
                        <a:latin typeface="Calibri"/>
                      </a:endParaRPr>
                    </a:p>
                  </a:txBody>
                  <a:tcPr marL="9525" marR="9525" marT="9525" marB="0" anchor="b"/>
                </a:tc>
              </a:tr>
              <a:tr h="288758">
                <a:tc>
                  <a:txBody>
                    <a:bodyPr/>
                    <a:lstStyle/>
                    <a:p>
                      <a:pPr algn="l" fontAlgn="b"/>
                      <a:r>
                        <a:rPr lang="en-US" sz="1600" u="none" strike="noStrike" dirty="0"/>
                        <a:t>Location + </a:t>
                      </a:r>
                      <a:r>
                        <a:rPr lang="en-US" sz="1600" u="none" strike="noStrike" dirty="0" smtClean="0"/>
                        <a:t>14 sub-types</a:t>
                      </a:r>
                      <a:endParaRPr lang="en-US" sz="1600" b="0" i="0" u="none" strike="noStrike" dirty="0">
                        <a:solidFill>
                          <a:srgbClr val="000000"/>
                        </a:solidFill>
                        <a:latin typeface="Calibri"/>
                      </a:endParaRPr>
                    </a:p>
                  </a:txBody>
                  <a:tcPr marL="9525" marR="9525" marT="9525" marB="0" anchor="b"/>
                </a:tc>
                <a:tc>
                  <a:txBody>
                    <a:bodyPr/>
                    <a:lstStyle/>
                    <a:p>
                      <a:pPr algn="ctr" fontAlgn="b"/>
                      <a:r>
                        <a:rPr lang="en-US" sz="1600" b="1" i="0" u="none" strike="noStrike" dirty="0" smtClean="0">
                          <a:solidFill>
                            <a:srgbClr val="000000"/>
                          </a:solidFill>
                          <a:latin typeface="Calibri"/>
                        </a:rPr>
                        <a:t>→</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a:t>ScmLocation</a:t>
                      </a:r>
                      <a:endParaRPr lang="en-US" sz="1600" b="0" i="0" u="none" strike="noStrike">
                        <a:solidFill>
                          <a:srgbClr val="000000"/>
                        </a:solidFill>
                        <a:latin typeface="Calibri"/>
                      </a:endParaRPr>
                    </a:p>
                  </a:txBody>
                  <a:tcPr marL="9525" marR="9525" marT="9525" marB="0" anchor="b"/>
                </a:tc>
              </a:tr>
              <a:tr h="288758">
                <a:tc>
                  <a:txBody>
                    <a:bodyPr/>
                    <a:lstStyle/>
                    <a:p>
                      <a:pPr algn="l" fontAlgn="b"/>
                      <a:r>
                        <a:rPr lang="en-US" sz="1600" u="none" strike="noStrike"/>
                        <a:t>Start_Time, End_Time + Duty Cycle Types</a:t>
                      </a:r>
                      <a:endParaRPr lang="en-US" sz="1600" b="0" i="0" u="none" strike="noStrike">
                        <a:solidFill>
                          <a:srgbClr val="000000"/>
                        </a:solidFill>
                        <a:latin typeface="Calibri"/>
                      </a:endParaRPr>
                    </a:p>
                  </a:txBody>
                  <a:tcPr marL="9525" marR="9525" marT="9525" marB="0" anchor="b"/>
                </a:tc>
                <a:tc>
                  <a:txBody>
                    <a:bodyPr/>
                    <a:lstStyle/>
                    <a:p>
                      <a:pPr algn="ctr" fontAlgn="b"/>
                      <a:r>
                        <a:rPr lang="en-US" sz="1600" b="1" i="0" u="none" strike="noStrike" dirty="0" smtClean="0">
                          <a:solidFill>
                            <a:srgbClr val="000000"/>
                          </a:solidFill>
                          <a:latin typeface="Calibri"/>
                        </a:rPr>
                        <a:t>→</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a:t>ScmSchedule</a:t>
                      </a:r>
                      <a:endParaRPr lang="en-US" sz="1600" b="0" i="0" u="none" strike="noStrike">
                        <a:solidFill>
                          <a:srgbClr val="000000"/>
                        </a:solidFill>
                        <a:latin typeface="Calibri"/>
                      </a:endParaRPr>
                    </a:p>
                  </a:txBody>
                  <a:tcPr marL="9525" marR="9525" marT="9525" marB="0" anchor="b"/>
                </a:tc>
              </a:tr>
              <a:tr h="288758">
                <a:tc>
                  <a:txBody>
                    <a:bodyPr/>
                    <a:lstStyle/>
                    <a:p>
                      <a:pPr algn="l" fontAlgn="b"/>
                      <a:r>
                        <a:rPr lang="en-US" sz="1600" u="none" strike="noStrike"/>
                        <a:t>Total_Power</a:t>
                      </a:r>
                      <a:endParaRPr lang="en-US" sz="1600" b="0" i="0" u="none" strike="noStrike">
                        <a:solidFill>
                          <a:srgbClr val="000000"/>
                        </a:solidFill>
                        <a:latin typeface="Calibri"/>
                      </a:endParaRPr>
                    </a:p>
                  </a:txBody>
                  <a:tcPr marL="9525" marR="9525" marT="9525" marB="0" anchor="b"/>
                </a:tc>
                <a:tc>
                  <a:txBody>
                    <a:bodyPr/>
                    <a:lstStyle/>
                    <a:p>
                      <a:pPr algn="ctr" fontAlgn="b"/>
                      <a:r>
                        <a:rPr lang="en-US" sz="1600" b="1" i="0" u="none" strike="noStrike" dirty="0" smtClean="0">
                          <a:solidFill>
                            <a:srgbClr val="000000"/>
                          </a:solidFill>
                          <a:latin typeface="Calibri"/>
                        </a:rPr>
                        <a:t>→</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a:t>ScmPowerLevel</a:t>
                      </a:r>
                      <a:endParaRPr lang="en-US" sz="1600" b="0" i="0" u="none" strike="noStrike">
                        <a:solidFill>
                          <a:srgbClr val="000000"/>
                        </a:solidFill>
                        <a:latin typeface="Calibri"/>
                      </a:endParaRPr>
                    </a:p>
                  </a:txBody>
                  <a:tcPr marL="9525" marR="9525" marT="9525" marB="0" anchor="b"/>
                </a:tc>
              </a:tr>
              <a:tr h="288758">
                <a:tc>
                  <a:txBody>
                    <a:bodyPr/>
                    <a:lstStyle/>
                    <a:p>
                      <a:pPr algn="l" fontAlgn="b"/>
                      <a:r>
                        <a:rPr lang="en-US" sz="1600" u="none" strike="noStrike"/>
                        <a:t>Power_Map</a:t>
                      </a:r>
                      <a:endParaRPr lang="en-US" sz="1600" b="0" i="0" u="none" strike="noStrike">
                        <a:solidFill>
                          <a:srgbClr val="000000"/>
                        </a:solidFill>
                        <a:latin typeface="Calibri"/>
                      </a:endParaRPr>
                    </a:p>
                  </a:txBody>
                  <a:tcPr marL="9525" marR="9525" marT="9525" marB="0" anchor="b"/>
                </a:tc>
                <a:tc>
                  <a:txBody>
                    <a:bodyPr/>
                    <a:lstStyle/>
                    <a:p>
                      <a:pPr algn="ctr" fontAlgn="b"/>
                      <a:r>
                        <a:rPr lang="en-US" sz="1600" b="1" i="0" u="none" strike="noStrike" dirty="0" smtClean="0">
                          <a:solidFill>
                            <a:srgbClr val="000000"/>
                          </a:solidFill>
                          <a:latin typeface="Calibri"/>
                        </a:rPr>
                        <a:t>→</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a:t>ScmPowerGain</a:t>
                      </a:r>
                      <a:endParaRPr lang="en-US" sz="1600" b="0" i="0" u="none" strike="noStrike">
                        <a:solidFill>
                          <a:srgbClr val="000000"/>
                        </a:solidFill>
                        <a:latin typeface="Calibri"/>
                      </a:endParaRPr>
                    </a:p>
                  </a:txBody>
                  <a:tcPr marL="9525" marR="9525" marT="9525" marB="0" anchor="b"/>
                </a:tc>
              </a:tr>
              <a:tr h="288758">
                <a:tc>
                  <a:txBody>
                    <a:bodyPr/>
                    <a:lstStyle/>
                    <a:p>
                      <a:pPr algn="l" fontAlgn="b"/>
                      <a:r>
                        <a:rPr lang="en-US" sz="1600" u="none" strike="noStrike"/>
                        <a:t>Spectrum_Mask</a:t>
                      </a:r>
                      <a:endParaRPr lang="en-US" sz="1600" b="0" i="0" u="none" strike="noStrike">
                        <a:solidFill>
                          <a:srgbClr val="000000"/>
                        </a:solidFill>
                        <a:latin typeface="Calibri"/>
                      </a:endParaRPr>
                    </a:p>
                  </a:txBody>
                  <a:tcPr marL="9525" marR="9525" marT="9525" marB="0" anchor="b"/>
                </a:tc>
                <a:tc>
                  <a:txBody>
                    <a:bodyPr/>
                    <a:lstStyle/>
                    <a:p>
                      <a:pPr algn="ctr" fontAlgn="b"/>
                      <a:r>
                        <a:rPr lang="en-US" sz="1600" b="1" i="0" u="none" strike="noStrike" dirty="0" smtClean="0">
                          <a:solidFill>
                            <a:srgbClr val="000000"/>
                          </a:solidFill>
                          <a:latin typeface="Calibri"/>
                        </a:rPr>
                        <a:t>→</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a:t>ScmSpectrumMask</a:t>
                      </a:r>
                      <a:endParaRPr lang="en-US" sz="1600" b="0" i="0" u="none" strike="noStrike">
                        <a:solidFill>
                          <a:srgbClr val="000000"/>
                        </a:solidFill>
                        <a:latin typeface="Calibri"/>
                      </a:endParaRPr>
                    </a:p>
                  </a:txBody>
                  <a:tcPr marL="9525" marR="9525" marT="9525" marB="0" anchor="b"/>
                </a:tc>
              </a:tr>
              <a:tr h="288758">
                <a:tc>
                  <a:txBody>
                    <a:bodyPr/>
                    <a:lstStyle/>
                    <a:p>
                      <a:pPr algn="l" fontAlgn="b"/>
                      <a:r>
                        <a:rPr lang="en-US" sz="1600" u="none" strike="noStrike"/>
                        <a:t>Underlay_Mask</a:t>
                      </a:r>
                      <a:endParaRPr lang="en-US" sz="1600" b="0" i="0" u="none" strike="noStrike">
                        <a:solidFill>
                          <a:srgbClr val="000000"/>
                        </a:solidFill>
                        <a:latin typeface="Calibri"/>
                      </a:endParaRPr>
                    </a:p>
                  </a:txBody>
                  <a:tcPr marL="9525" marR="9525" marT="9525" marB="0" anchor="b"/>
                </a:tc>
                <a:tc>
                  <a:txBody>
                    <a:bodyPr/>
                    <a:lstStyle/>
                    <a:p>
                      <a:pPr algn="ctr" fontAlgn="b"/>
                      <a:r>
                        <a:rPr lang="en-US" sz="1600" b="1" i="0" u="none" strike="noStrike" dirty="0" smtClean="0">
                          <a:solidFill>
                            <a:srgbClr val="000000"/>
                          </a:solidFill>
                          <a:latin typeface="Calibri"/>
                        </a:rPr>
                        <a:t>→</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a:t>ScmUnderlayMask</a:t>
                      </a:r>
                      <a:endParaRPr lang="en-US" sz="1600" b="0" i="0" u="none" strike="noStrike">
                        <a:solidFill>
                          <a:srgbClr val="000000"/>
                        </a:solidFill>
                        <a:latin typeface="Calibri"/>
                      </a:endParaRPr>
                    </a:p>
                  </a:txBody>
                  <a:tcPr marL="9525" marR="9525" marT="9525" marB="0" anchor="b"/>
                </a:tc>
              </a:tr>
              <a:tr h="288758">
                <a:tc>
                  <a:txBody>
                    <a:bodyPr/>
                    <a:lstStyle/>
                    <a:p>
                      <a:pPr algn="l" fontAlgn="b"/>
                      <a:r>
                        <a:rPr lang="en-US" sz="1600" u="none" strike="noStrike"/>
                        <a:t>Propagation_Map</a:t>
                      </a:r>
                      <a:endParaRPr lang="en-US" sz="1600" b="0" i="0" u="none" strike="noStrike">
                        <a:solidFill>
                          <a:srgbClr val="000000"/>
                        </a:solidFill>
                        <a:latin typeface="Calibri"/>
                      </a:endParaRPr>
                    </a:p>
                  </a:txBody>
                  <a:tcPr marL="9525" marR="9525" marT="9525" marB="0" anchor="b"/>
                </a:tc>
                <a:tc>
                  <a:txBody>
                    <a:bodyPr/>
                    <a:lstStyle/>
                    <a:p>
                      <a:pPr algn="ctr" fontAlgn="b"/>
                      <a:r>
                        <a:rPr lang="en-US" sz="1600" b="1" i="0" u="none" strike="noStrike" dirty="0" smtClean="0">
                          <a:solidFill>
                            <a:srgbClr val="000000"/>
                          </a:solidFill>
                          <a:latin typeface="Calibri"/>
                        </a:rPr>
                        <a:t>→</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a:t>AScmPathLossType</a:t>
                      </a:r>
                      <a:endParaRPr lang="en-US" sz="1600" b="0" i="0" u="none" strike="noStrike">
                        <a:solidFill>
                          <a:srgbClr val="000000"/>
                        </a:solidFill>
                        <a:latin typeface="Calibri"/>
                      </a:endParaRPr>
                    </a:p>
                  </a:txBody>
                  <a:tcPr marL="9525" marR="9525" marT="9525" marB="0" anchor="b"/>
                </a:tc>
              </a:tr>
              <a:tr h="288758">
                <a:tc>
                  <a:txBody>
                    <a:bodyPr/>
                    <a:lstStyle/>
                    <a:p>
                      <a:pPr algn="l" fontAlgn="b"/>
                      <a:r>
                        <a:rPr lang="en-US" sz="1600" u="none" strike="noStrike"/>
                        <a:t>Intermodulation_Mask</a:t>
                      </a:r>
                      <a:endParaRPr lang="en-US" sz="1600" b="0" i="0" u="none" strike="noStrike">
                        <a:solidFill>
                          <a:srgbClr val="000000"/>
                        </a:solidFill>
                        <a:latin typeface="Calibri"/>
                      </a:endParaRPr>
                    </a:p>
                  </a:txBody>
                  <a:tcPr marL="9525" marR="9525" marT="9525" marB="0" anchor="b"/>
                </a:tc>
                <a:tc>
                  <a:txBody>
                    <a:bodyPr/>
                    <a:lstStyle/>
                    <a:p>
                      <a:pPr algn="ctr" fontAlgn="b"/>
                      <a:r>
                        <a:rPr lang="en-US" sz="1600" b="1" i="0" u="none" strike="noStrike" dirty="0" smtClean="0">
                          <a:solidFill>
                            <a:srgbClr val="000000"/>
                          </a:solidFill>
                          <a:latin typeface="Calibri"/>
                        </a:rPr>
                        <a:t>→</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a:t>ScmIntermodulationMask</a:t>
                      </a:r>
                      <a:endParaRPr lang="en-US" sz="1600" b="0" i="0" u="none" strike="noStrike">
                        <a:solidFill>
                          <a:srgbClr val="000000"/>
                        </a:solidFill>
                        <a:latin typeface="Calibri"/>
                      </a:endParaRPr>
                    </a:p>
                  </a:txBody>
                  <a:tcPr marL="9525" marR="9525" marT="9525" marB="0" anchor="b"/>
                </a:tc>
              </a:tr>
              <a:tr h="288758">
                <a:tc>
                  <a:txBody>
                    <a:bodyPr/>
                    <a:lstStyle/>
                    <a:p>
                      <a:pPr algn="l" fontAlgn="b"/>
                      <a:r>
                        <a:rPr lang="en-US" sz="1600" u="none" strike="noStrike"/>
                        <a:t>Protocol_or_Policy</a:t>
                      </a:r>
                      <a:endParaRPr lang="en-US" sz="1600" b="0" i="0" u="none" strike="noStrike">
                        <a:solidFill>
                          <a:srgbClr val="000000"/>
                        </a:solidFill>
                        <a:latin typeface="Calibri"/>
                      </a:endParaRPr>
                    </a:p>
                  </a:txBody>
                  <a:tcPr marL="9525" marR="9525" marT="9525" marB="0" anchor="b"/>
                </a:tc>
                <a:tc>
                  <a:txBody>
                    <a:bodyPr/>
                    <a:lstStyle/>
                    <a:p>
                      <a:pPr algn="ctr" fontAlgn="b"/>
                      <a:r>
                        <a:rPr lang="en-US" sz="1600" b="1" i="0" u="none" strike="noStrike" dirty="0" smtClean="0">
                          <a:solidFill>
                            <a:srgbClr val="000000"/>
                          </a:solidFill>
                          <a:latin typeface="Calibri"/>
                        </a:rPr>
                        <a:t>→</a:t>
                      </a:r>
                      <a:endParaRPr lang="en-US" sz="1600" b="0" i="0" u="none" strike="noStrike" dirty="0">
                        <a:solidFill>
                          <a:srgbClr val="000000"/>
                        </a:solidFill>
                        <a:latin typeface="Calibri"/>
                      </a:endParaRPr>
                    </a:p>
                  </a:txBody>
                  <a:tcPr marL="9525" marR="9525" marT="9525" marB="0" anchor="b"/>
                </a:tc>
                <a:tc>
                  <a:txBody>
                    <a:bodyPr/>
                    <a:lstStyle/>
                    <a:p>
                      <a:pPr algn="l" fontAlgn="b"/>
                      <a:r>
                        <a:rPr lang="en-US" sz="1600" u="none" strike="noStrike" dirty="0"/>
                        <a:t>AScmPolicyType</a:t>
                      </a:r>
                      <a:endParaRPr lang="en-US" sz="1600" b="0" i="0" u="none" strike="noStrike" dirty="0">
                        <a:solidFill>
                          <a:srgbClr val="000000"/>
                        </a:solidFill>
                        <a:latin typeface="Calibri"/>
                      </a:endParaRPr>
                    </a:p>
                  </a:txBody>
                  <a:tcPr marL="9525" marR="9525" marT="9525" marB="0" anchor="b"/>
                </a:tc>
              </a:tr>
            </a:tbl>
          </a:graphicData>
        </a:graphic>
      </p:graphicFrame>
      <p:sp>
        <p:nvSpPr>
          <p:cNvPr id="8" name="Rounded Rectangle 7"/>
          <p:cNvSpPr/>
          <p:nvPr/>
        </p:nvSpPr>
        <p:spPr bwMode="auto">
          <a:xfrm>
            <a:off x="8686800" y="2590800"/>
            <a:ext cx="424270" cy="214332"/>
          </a:xfrm>
          <a:prstGeom prst="round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none" lIns="82124" tIns="41061" rIns="82124" bIns="41061" numCol="1" rtlCol="0" anchor="ctr" anchorCtr="0" compatLnSpc="1">
            <a:prstTxWarp prst="textNoShape">
              <a:avLst/>
            </a:prstTxWarp>
            <a:spAutoFit/>
          </a:bodyPr>
          <a:lstStyle/>
          <a:p>
            <a:pPr marL="0" marR="0" indent="0" algn="ctr" defTabSz="814388" rtl="0" eaLnBrk="0" fontAlgn="base" latinLnBrk="0" hangingPunct="0">
              <a:lnSpc>
                <a:spcPct val="90000"/>
              </a:lnSpc>
              <a:spcBef>
                <a:spcPct val="0"/>
              </a:spcBef>
              <a:spcAft>
                <a:spcPct val="0"/>
              </a:spcAft>
              <a:buClrTx/>
              <a:buSzTx/>
              <a:buFontTx/>
              <a:buNone/>
              <a:tabLst/>
            </a:pPr>
            <a:r>
              <a:rPr kumimoji="0" lang="en-US" sz="800" b="1" i="0" u="none" strike="noStrike" cap="none" normalizeH="0" baseline="0" dirty="0" smtClean="0">
                <a:ln>
                  <a:noFill/>
                </a:ln>
                <a:solidFill>
                  <a:schemeClr val="tx1"/>
                </a:solidFill>
                <a:effectLst/>
                <a:latin typeface="Arial" charset="0"/>
              </a:rPr>
              <a:t>NEW</a:t>
            </a:r>
          </a:p>
        </p:txBody>
      </p:sp>
      <p:sp>
        <p:nvSpPr>
          <p:cNvPr id="9" name="Rounded Rectangle 8"/>
          <p:cNvSpPr/>
          <p:nvPr/>
        </p:nvSpPr>
        <p:spPr bwMode="auto">
          <a:xfrm>
            <a:off x="8686800" y="3200400"/>
            <a:ext cx="424270" cy="214332"/>
          </a:xfrm>
          <a:prstGeom prst="round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none" lIns="82124" tIns="41061" rIns="82124" bIns="41061" numCol="1" rtlCol="0" anchor="ctr" anchorCtr="0" compatLnSpc="1">
            <a:prstTxWarp prst="textNoShape">
              <a:avLst/>
            </a:prstTxWarp>
            <a:spAutoFit/>
          </a:bodyPr>
          <a:lstStyle/>
          <a:p>
            <a:pPr marL="0" marR="0" indent="0" algn="ctr" defTabSz="814388" rtl="0" eaLnBrk="0" fontAlgn="base" latinLnBrk="0" hangingPunct="0">
              <a:lnSpc>
                <a:spcPct val="90000"/>
              </a:lnSpc>
              <a:spcBef>
                <a:spcPct val="0"/>
              </a:spcBef>
              <a:spcAft>
                <a:spcPct val="0"/>
              </a:spcAft>
              <a:buClrTx/>
              <a:buSzTx/>
              <a:buFontTx/>
              <a:buNone/>
              <a:tabLst/>
            </a:pPr>
            <a:r>
              <a:rPr kumimoji="0" lang="en-US" sz="800" b="1" i="0" u="none" strike="noStrike" cap="none" normalizeH="0" baseline="0" dirty="0" smtClean="0">
                <a:ln>
                  <a:noFill/>
                </a:ln>
                <a:solidFill>
                  <a:schemeClr val="tx1"/>
                </a:solidFill>
                <a:effectLst/>
                <a:latin typeface="Arial" charset="0"/>
              </a:rPr>
              <a:t>NEW</a:t>
            </a:r>
          </a:p>
        </p:txBody>
      </p:sp>
      <p:sp>
        <p:nvSpPr>
          <p:cNvPr id="10" name="Rounded Rectangle 9"/>
          <p:cNvSpPr/>
          <p:nvPr/>
        </p:nvSpPr>
        <p:spPr bwMode="auto">
          <a:xfrm>
            <a:off x="8686800" y="5181600"/>
            <a:ext cx="424270" cy="214332"/>
          </a:xfrm>
          <a:prstGeom prst="round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none" lIns="82124" tIns="41061" rIns="82124" bIns="41061" numCol="1" rtlCol="0" anchor="ctr" anchorCtr="0" compatLnSpc="1">
            <a:prstTxWarp prst="textNoShape">
              <a:avLst/>
            </a:prstTxWarp>
            <a:spAutoFit/>
          </a:bodyPr>
          <a:lstStyle/>
          <a:p>
            <a:pPr marL="0" marR="0" indent="0" algn="ctr" defTabSz="814388" rtl="0" eaLnBrk="0" fontAlgn="base" latinLnBrk="0" hangingPunct="0">
              <a:lnSpc>
                <a:spcPct val="90000"/>
              </a:lnSpc>
              <a:spcBef>
                <a:spcPct val="0"/>
              </a:spcBef>
              <a:spcAft>
                <a:spcPct val="0"/>
              </a:spcAft>
              <a:buClrTx/>
              <a:buSzTx/>
              <a:buFontTx/>
              <a:buNone/>
              <a:tabLst/>
            </a:pPr>
            <a:r>
              <a:rPr kumimoji="0" lang="en-US" sz="800" b="1" i="0" u="none" strike="noStrike" cap="none" normalizeH="0" baseline="0" dirty="0" smtClean="0">
                <a:ln>
                  <a:noFill/>
                </a:ln>
                <a:solidFill>
                  <a:schemeClr val="tx1"/>
                </a:solidFill>
                <a:effectLst/>
                <a:latin typeface="Arial" charset="0"/>
              </a:rPr>
              <a:t>NEW</a:t>
            </a:r>
          </a:p>
        </p:txBody>
      </p:sp>
      <p:sp>
        <p:nvSpPr>
          <p:cNvPr id="11" name="Rounded Rectangle 10"/>
          <p:cNvSpPr/>
          <p:nvPr/>
        </p:nvSpPr>
        <p:spPr bwMode="auto">
          <a:xfrm>
            <a:off x="8686800" y="1447800"/>
            <a:ext cx="424270" cy="214332"/>
          </a:xfrm>
          <a:prstGeom prst="round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none" lIns="82124" tIns="41061" rIns="82124" bIns="41061" numCol="1" rtlCol="0" anchor="ctr" anchorCtr="0" compatLnSpc="1">
            <a:prstTxWarp prst="textNoShape">
              <a:avLst/>
            </a:prstTxWarp>
            <a:spAutoFit/>
          </a:bodyPr>
          <a:lstStyle/>
          <a:p>
            <a:pPr marL="0" marR="0" indent="0" algn="ctr" defTabSz="814388" rtl="0" eaLnBrk="0" fontAlgn="base" latinLnBrk="0" hangingPunct="0">
              <a:lnSpc>
                <a:spcPct val="90000"/>
              </a:lnSpc>
              <a:spcBef>
                <a:spcPct val="0"/>
              </a:spcBef>
              <a:spcAft>
                <a:spcPct val="0"/>
              </a:spcAft>
              <a:buClrTx/>
              <a:buSzTx/>
              <a:buFontTx/>
              <a:buNone/>
              <a:tabLst/>
            </a:pPr>
            <a:r>
              <a:rPr kumimoji="0" lang="en-US" sz="800" b="1" i="0" u="none" strike="noStrike" cap="none" normalizeH="0" baseline="0" dirty="0" smtClean="0">
                <a:ln>
                  <a:noFill/>
                </a:ln>
                <a:solidFill>
                  <a:schemeClr val="tx1"/>
                </a:solidFill>
                <a:effectLst/>
                <a:latin typeface="Arial" charset="0"/>
              </a:rPr>
              <a:t>NEW</a:t>
            </a:r>
          </a:p>
        </p:txBody>
      </p:sp>
      <p:sp>
        <p:nvSpPr>
          <p:cNvPr id="12" name="Date Placeholder 3"/>
          <p:cNvSpPr>
            <a:spLocks noGrp="1"/>
          </p:cNvSpPr>
          <p:nvPr>
            <p:ph type="dt" sz="quarter" idx="10"/>
          </p:nvPr>
        </p:nvSpPr>
        <p:spPr bwMode="auto">
          <a:xfrm>
            <a:off x="457200" y="6448425"/>
            <a:ext cx="2133600" cy="365125"/>
          </a:xfrm>
          <a:extLst>
            <a:ext uri="{909E8E84-426E-40DD-AFC4-6F175D3DCCD1}"/>
            <a:ext uri="{91240B29-F687-4F45-9708-019B960494DF}"/>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270FB49C-B973-47B3-8824-59828FE342B8}" type="datetime1">
              <a:rPr lang="en-US" smtClean="0">
                <a:solidFill>
                  <a:srgbClr val="000099"/>
                </a:solidFill>
              </a:rPr>
              <a:pPr fontAlgn="base">
                <a:spcBef>
                  <a:spcPct val="0"/>
                </a:spcBef>
                <a:spcAft>
                  <a:spcPct val="0"/>
                </a:spcAft>
                <a:defRPr/>
              </a:pPr>
              <a:t>8/25/2014</a:t>
            </a:fld>
            <a:endParaRPr lang="en-US" smtClean="0">
              <a:solidFill>
                <a:srgbClr val="000099"/>
              </a:solidFill>
            </a:endParaRPr>
          </a:p>
        </p:txBody>
      </p:sp>
      <p:sp>
        <p:nvSpPr>
          <p:cNvPr id="13" name="Footer Placeholder 3"/>
          <p:cNvSpPr>
            <a:spLocks noGrp="1"/>
          </p:cNvSpPr>
          <p:nvPr>
            <p:ph type="ftr" sz="quarter" idx="11"/>
          </p:nvPr>
        </p:nvSpPr>
        <p:spPr>
          <a:xfrm>
            <a:off x="3124200" y="6448425"/>
            <a:ext cx="2895600" cy="365125"/>
          </a:xfrm>
        </p:spPr>
        <p:txBody>
          <a:bodyPr/>
          <a:lstStyle/>
          <a:p>
            <a:pPr>
              <a:defRPr/>
            </a:pPr>
            <a:r>
              <a:rPr lang="en-US" dirty="0"/>
              <a:t>Doc #:  </a:t>
            </a:r>
            <a:r>
              <a:rPr lang="en-US" dirty="0" smtClean="0"/>
              <a:t>5-14-0075-00-subs</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a:xfrm>
            <a:off x="304800" y="152400"/>
            <a:ext cx="8229600" cy="563563"/>
          </a:xfrm>
        </p:spPr>
        <p:txBody>
          <a:bodyPr/>
          <a:lstStyle/>
          <a:p>
            <a:pPr eaLnBrk="1" hangingPunct="1"/>
            <a:r>
              <a:rPr lang="en-US" dirty="0" smtClean="0"/>
              <a:t>We’ve also taken some editorial license</a:t>
            </a:r>
          </a:p>
        </p:txBody>
      </p:sp>
      <p:sp>
        <p:nvSpPr>
          <p:cNvPr id="27650" name="Text Placeholder 5"/>
          <p:cNvSpPr>
            <a:spLocks noGrp="1"/>
          </p:cNvSpPr>
          <p:nvPr>
            <p:ph type="body" idx="1"/>
          </p:nvPr>
        </p:nvSpPr>
        <p:spPr>
          <a:xfrm>
            <a:off x="460375" y="1143000"/>
            <a:ext cx="4040188" cy="639763"/>
          </a:xfrm>
        </p:spPr>
        <p:txBody>
          <a:bodyPr/>
          <a:lstStyle/>
          <a:p>
            <a:pPr eaLnBrk="1" hangingPunct="1"/>
            <a:r>
              <a:rPr lang="en-US" dirty="0" smtClean="0"/>
              <a:t>From</a:t>
            </a:r>
          </a:p>
        </p:txBody>
      </p:sp>
      <p:sp>
        <p:nvSpPr>
          <p:cNvPr id="4" name="Content Placeholder 3"/>
          <p:cNvSpPr>
            <a:spLocks noGrp="1"/>
          </p:cNvSpPr>
          <p:nvPr>
            <p:ph sz="half" idx="2"/>
          </p:nvPr>
        </p:nvSpPr>
        <p:spPr>
          <a:xfrm>
            <a:off x="457200" y="2027238"/>
            <a:ext cx="4040188" cy="4144962"/>
          </a:xfrm>
        </p:spPr>
        <p:txBody>
          <a:bodyPr/>
          <a:lstStyle/>
          <a:p>
            <a:pPr marL="0" indent="0" eaLnBrk="1" hangingPunct="1">
              <a:buFont typeface="Wingdings" pitchFamily="2" charset="2"/>
              <a:buNone/>
              <a:defRPr/>
            </a:pPr>
            <a:r>
              <a:rPr lang="en-US" sz="1400" dirty="0" smtClean="0"/>
              <a:t>The purpose of the spectrum mask construct is to convey the spectral content of RF emissions and their power spectral density.  RF signals occupy a band of spectrum and may extend beyond the nominal bounds of their channel or fit well within that channel.  The spectrum mask attempts to convey the bounds to the spectral content of the signal.  This construct enables SCM to be used to determine when adjacent band interference will occur</a:t>
            </a:r>
          </a:p>
          <a:p>
            <a:pPr eaLnBrk="1" hangingPunct="1">
              <a:buFont typeface="Wingdings" pitchFamily="2" charset="2"/>
              <a:buNone/>
              <a:defRPr/>
            </a:pPr>
            <a:endParaRPr lang="en-US" sz="1400" dirty="0"/>
          </a:p>
        </p:txBody>
      </p:sp>
      <p:sp>
        <p:nvSpPr>
          <p:cNvPr id="27652" name="Text Placeholder 6"/>
          <p:cNvSpPr>
            <a:spLocks noGrp="1"/>
          </p:cNvSpPr>
          <p:nvPr>
            <p:ph type="body" sz="quarter" idx="3"/>
          </p:nvPr>
        </p:nvSpPr>
        <p:spPr>
          <a:xfrm>
            <a:off x="4648200" y="1143000"/>
            <a:ext cx="4041775" cy="639763"/>
          </a:xfrm>
        </p:spPr>
        <p:txBody>
          <a:bodyPr/>
          <a:lstStyle/>
          <a:p>
            <a:pPr eaLnBrk="1" hangingPunct="1"/>
            <a:r>
              <a:rPr lang="en-US" smtClean="0"/>
              <a:t>To</a:t>
            </a:r>
          </a:p>
        </p:txBody>
      </p:sp>
      <p:sp>
        <p:nvSpPr>
          <p:cNvPr id="27653" name="Content Placeholder 7"/>
          <p:cNvSpPr>
            <a:spLocks noGrp="1"/>
          </p:cNvSpPr>
          <p:nvPr>
            <p:ph sz="quarter" idx="4"/>
          </p:nvPr>
        </p:nvSpPr>
        <p:spPr>
          <a:xfrm>
            <a:off x="4645025" y="2027238"/>
            <a:ext cx="4041775" cy="4144962"/>
          </a:xfrm>
        </p:spPr>
        <p:txBody>
          <a:bodyPr/>
          <a:lstStyle/>
          <a:p>
            <a:pPr marL="0" indent="0" eaLnBrk="1" hangingPunct="1">
              <a:buFont typeface="Wingdings" pitchFamily="2" charset="2"/>
              <a:buNone/>
            </a:pPr>
            <a:r>
              <a:rPr lang="en-US" sz="1400" smtClean="0"/>
              <a:t>A ScmSpectrumMask describes the spectrum and power components of a radio frequency emission, which  may extend beyond a modeled transmitter’s channel assignment. </a:t>
            </a:r>
          </a:p>
        </p:txBody>
      </p:sp>
      <p:sp>
        <p:nvSpPr>
          <p:cNvPr id="27654" name="TextBox 8"/>
          <p:cNvSpPr txBox="1">
            <a:spLocks noChangeArrowheads="1"/>
          </p:cNvSpPr>
          <p:nvPr/>
        </p:nvSpPr>
        <p:spPr bwMode="auto">
          <a:xfrm>
            <a:off x="685800" y="4876800"/>
            <a:ext cx="7467600" cy="1016000"/>
          </a:xfrm>
          <a:prstGeom prst="rect">
            <a:avLst/>
          </a:prstGeom>
          <a:noFill/>
          <a:ln w="9525">
            <a:noFill/>
            <a:miter lim="800000"/>
            <a:headEnd/>
            <a:tailEnd/>
          </a:ln>
        </p:spPr>
        <p:txBody>
          <a:bodyPr>
            <a:spAutoFit/>
          </a:bodyPr>
          <a:lstStyle/>
          <a:p>
            <a:r>
              <a:rPr lang="en-US" sz="2000" dirty="0"/>
              <a:t>A basic understanding of RF engineering by the reader is assumed. The text has been rewritten to convey the same information in a more terse and direct manner.</a:t>
            </a:r>
          </a:p>
        </p:txBody>
      </p:sp>
      <p:sp>
        <p:nvSpPr>
          <p:cNvPr id="8" name="TextBox 8"/>
          <p:cNvSpPr txBox="1">
            <a:spLocks noChangeArrowheads="1"/>
          </p:cNvSpPr>
          <p:nvPr/>
        </p:nvSpPr>
        <p:spPr bwMode="auto">
          <a:xfrm>
            <a:off x="457200" y="971490"/>
            <a:ext cx="7467600" cy="400110"/>
          </a:xfrm>
          <a:prstGeom prst="rect">
            <a:avLst/>
          </a:prstGeom>
          <a:noFill/>
          <a:ln w="9525">
            <a:noFill/>
            <a:miter lim="800000"/>
            <a:headEnd/>
            <a:tailEnd/>
          </a:ln>
        </p:spPr>
        <p:txBody>
          <a:bodyPr>
            <a:spAutoFit/>
          </a:bodyPr>
          <a:lstStyle/>
          <a:p>
            <a:r>
              <a:rPr lang="en-US" sz="2000" b="1" dirty="0" smtClean="0"/>
              <a:t>Various sections rewritten using plain language</a:t>
            </a:r>
            <a:endParaRPr lang="en-US" sz="2000" b="1" dirty="0"/>
          </a:p>
        </p:txBody>
      </p:sp>
      <p:sp>
        <p:nvSpPr>
          <p:cNvPr id="9" name="Date Placeholder 3"/>
          <p:cNvSpPr>
            <a:spLocks noGrp="1"/>
          </p:cNvSpPr>
          <p:nvPr>
            <p:ph type="dt" sz="quarter" idx="10"/>
          </p:nvPr>
        </p:nvSpPr>
        <p:spPr bwMode="auto">
          <a:xfrm>
            <a:off x="457200" y="6448425"/>
            <a:ext cx="2133600" cy="365125"/>
          </a:xfrm>
          <a:extLst>
            <a:ext uri="{909E8E84-426E-40DD-AFC4-6F175D3DCCD1}"/>
            <a:ext uri="{91240B29-F687-4F45-9708-019B960494DF}"/>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270FB49C-B973-47B3-8824-59828FE342B8}" type="datetime1">
              <a:rPr lang="en-US" smtClean="0">
                <a:solidFill>
                  <a:srgbClr val="000099"/>
                </a:solidFill>
              </a:rPr>
              <a:pPr fontAlgn="base">
                <a:spcBef>
                  <a:spcPct val="0"/>
                </a:spcBef>
                <a:spcAft>
                  <a:spcPct val="0"/>
                </a:spcAft>
                <a:defRPr/>
              </a:pPr>
              <a:t>8/25/2014</a:t>
            </a:fld>
            <a:endParaRPr lang="en-US" smtClean="0">
              <a:solidFill>
                <a:srgbClr val="000099"/>
              </a:solidFill>
            </a:endParaRPr>
          </a:p>
        </p:txBody>
      </p:sp>
      <p:sp>
        <p:nvSpPr>
          <p:cNvPr id="10" name="Footer Placeholder 3"/>
          <p:cNvSpPr>
            <a:spLocks noGrp="1"/>
          </p:cNvSpPr>
          <p:nvPr>
            <p:ph type="ftr" sz="quarter" idx="11"/>
          </p:nvPr>
        </p:nvSpPr>
        <p:spPr>
          <a:xfrm>
            <a:off x="3124200" y="6448425"/>
            <a:ext cx="2895600" cy="365125"/>
          </a:xfrm>
        </p:spPr>
        <p:txBody>
          <a:bodyPr/>
          <a:lstStyle/>
          <a:p>
            <a:pPr>
              <a:defRPr/>
            </a:pPr>
            <a:r>
              <a:rPr lang="en-US" dirty="0"/>
              <a:t>Doc #:  </a:t>
            </a:r>
            <a:r>
              <a:rPr lang="en-US" dirty="0" smtClean="0"/>
              <a:t>5-14-0075-00-subs</a:t>
            </a:r>
            <a:endParaRPr lang="en-US" dirty="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465138" y="228600"/>
            <a:ext cx="7764462" cy="533400"/>
          </a:xfrm>
        </p:spPr>
        <p:txBody>
          <a:bodyPr/>
          <a:lstStyle/>
          <a:p>
            <a:pPr eaLnBrk="1" hangingPunct="1"/>
            <a:r>
              <a:rPr lang="en-US" dirty="0" smtClean="0"/>
              <a:t>Summary</a:t>
            </a:r>
          </a:p>
        </p:txBody>
      </p:sp>
      <p:sp>
        <p:nvSpPr>
          <p:cNvPr id="3" name="Content Placeholder 2"/>
          <p:cNvSpPr>
            <a:spLocks noGrp="1"/>
          </p:cNvSpPr>
          <p:nvPr>
            <p:ph idx="1"/>
          </p:nvPr>
        </p:nvSpPr>
        <p:spPr>
          <a:xfrm>
            <a:off x="655638" y="1371600"/>
            <a:ext cx="7940675" cy="4800600"/>
          </a:xfrm>
        </p:spPr>
        <p:txBody>
          <a:bodyPr/>
          <a:lstStyle/>
          <a:p>
            <a:pPr marL="457200" indent="-457200" eaLnBrk="1" hangingPunct="1">
              <a:lnSpc>
                <a:spcPct val="150000"/>
              </a:lnSpc>
              <a:defRPr/>
            </a:pPr>
            <a:r>
              <a:rPr lang="en-US" sz="3200" dirty="0" smtClean="0"/>
              <a:t>Focused on building software</a:t>
            </a:r>
          </a:p>
          <a:p>
            <a:pPr marL="457200" indent="-457200" eaLnBrk="1" hangingPunct="1">
              <a:lnSpc>
                <a:spcPct val="150000"/>
              </a:lnSpc>
              <a:defRPr/>
            </a:pPr>
            <a:r>
              <a:rPr lang="en-US" sz="3200" dirty="0" smtClean="0"/>
              <a:t>Simplified the data model</a:t>
            </a:r>
          </a:p>
          <a:p>
            <a:pPr marL="457200" indent="-457200" eaLnBrk="1" hangingPunct="1">
              <a:lnSpc>
                <a:spcPct val="150000"/>
              </a:lnSpc>
              <a:defRPr/>
            </a:pPr>
            <a:r>
              <a:rPr lang="en-US" sz="3200" dirty="0" smtClean="0"/>
              <a:t>Edited many sections to use plain language</a:t>
            </a:r>
          </a:p>
          <a:p>
            <a:pPr eaLnBrk="1" hangingPunct="1">
              <a:lnSpc>
                <a:spcPct val="150000"/>
              </a:lnSpc>
              <a:defRPr/>
            </a:pPr>
            <a:endParaRPr lang="en-US" sz="3200" dirty="0"/>
          </a:p>
        </p:txBody>
      </p:sp>
      <p:sp>
        <p:nvSpPr>
          <p:cNvPr id="4" name="Date Placeholder 3"/>
          <p:cNvSpPr>
            <a:spLocks noGrp="1"/>
          </p:cNvSpPr>
          <p:nvPr>
            <p:ph type="dt" sz="quarter" idx="10"/>
          </p:nvPr>
        </p:nvSpPr>
        <p:spPr bwMode="auto">
          <a:xfrm>
            <a:off x="457200" y="6448425"/>
            <a:ext cx="2133600" cy="365125"/>
          </a:xfrm>
          <a:extLst>
            <a:ext uri="{909E8E84-426E-40DD-AFC4-6F175D3DCCD1}"/>
            <a:ext uri="{91240B29-F687-4F45-9708-019B960494DF}"/>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270FB49C-B973-47B3-8824-59828FE342B8}" type="datetime1">
              <a:rPr lang="en-US" smtClean="0">
                <a:solidFill>
                  <a:srgbClr val="000099"/>
                </a:solidFill>
              </a:rPr>
              <a:pPr fontAlgn="base">
                <a:spcBef>
                  <a:spcPct val="0"/>
                </a:spcBef>
                <a:spcAft>
                  <a:spcPct val="0"/>
                </a:spcAft>
                <a:defRPr/>
              </a:pPr>
              <a:t>8/25/2014</a:t>
            </a:fld>
            <a:endParaRPr lang="en-US" smtClean="0">
              <a:solidFill>
                <a:srgbClr val="000099"/>
              </a:solidFill>
            </a:endParaRPr>
          </a:p>
        </p:txBody>
      </p:sp>
      <p:sp>
        <p:nvSpPr>
          <p:cNvPr id="5" name="Footer Placeholder 3"/>
          <p:cNvSpPr>
            <a:spLocks noGrp="1"/>
          </p:cNvSpPr>
          <p:nvPr>
            <p:ph type="ftr" sz="quarter" idx="11"/>
          </p:nvPr>
        </p:nvSpPr>
        <p:spPr>
          <a:xfrm>
            <a:off x="3124200" y="6448425"/>
            <a:ext cx="2895600" cy="365125"/>
          </a:xfrm>
        </p:spPr>
        <p:txBody>
          <a:bodyPr/>
          <a:lstStyle/>
          <a:p>
            <a:pPr>
              <a:defRPr/>
            </a:pPr>
            <a:r>
              <a:rPr lang="en-US" dirty="0"/>
              <a:t>Doc #:  </a:t>
            </a:r>
            <a:r>
              <a:rPr lang="en-US" dirty="0" smtClean="0"/>
              <a:t>5-14-0075-00-subs</a:t>
            </a:r>
            <a:endParaRPr lang="en-US" dirty="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Issues</a:t>
            </a:r>
            <a:endParaRPr lang="en-US" dirty="0"/>
          </a:p>
        </p:txBody>
      </p:sp>
      <p:sp>
        <p:nvSpPr>
          <p:cNvPr id="3" name="Content Placeholder 2"/>
          <p:cNvSpPr>
            <a:spLocks noGrp="1"/>
          </p:cNvSpPr>
          <p:nvPr>
            <p:ph idx="1"/>
          </p:nvPr>
        </p:nvSpPr>
        <p:spPr>
          <a:xfrm>
            <a:off x="655640" y="1143000"/>
            <a:ext cx="7940675" cy="4800599"/>
          </a:xfrm>
        </p:spPr>
        <p:txBody>
          <a:bodyPr/>
          <a:lstStyle/>
          <a:p>
            <a:r>
              <a:rPr lang="en-US" sz="3200" dirty="0" smtClean="0"/>
              <a:t>Our data model is structurally different</a:t>
            </a:r>
          </a:p>
          <a:p>
            <a:r>
              <a:rPr lang="en-US" sz="3200" dirty="0" smtClean="0"/>
              <a:t>Initial review with the Author show some deficiencies</a:t>
            </a:r>
          </a:p>
          <a:p>
            <a:r>
              <a:rPr lang="en-US" sz="3200" dirty="0" smtClean="0"/>
              <a:t>Documents need to be harmonized</a:t>
            </a:r>
          </a:p>
          <a:p>
            <a:pPr lvl="1"/>
            <a:r>
              <a:rPr lang="en-US" sz="3000" dirty="0" smtClean="0"/>
              <a:t>Data models to be synchronized</a:t>
            </a:r>
          </a:p>
          <a:p>
            <a:pPr lvl="1"/>
            <a:r>
              <a:rPr lang="en-US" sz="3000" dirty="0" smtClean="0"/>
              <a:t>Compatibility must to be reconfirmed</a:t>
            </a:r>
          </a:p>
        </p:txBody>
      </p:sp>
      <p:sp>
        <p:nvSpPr>
          <p:cNvPr id="4" name="Date Placeholder 3"/>
          <p:cNvSpPr>
            <a:spLocks noGrp="1"/>
          </p:cNvSpPr>
          <p:nvPr>
            <p:ph type="dt" sz="quarter" idx="10"/>
          </p:nvPr>
        </p:nvSpPr>
        <p:spPr bwMode="auto">
          <a:xfrm>
            <a:off x="457200" y="6448425"/>
            <a:ext cx="2133600" cy="365125"/>
          </a:xfrm>
          <a:extLst>
            <a:ext uri="{909E8E84-426E-40DD-AFC4-6F175D3DCCD1}"/>
            <a:ext uri="{91240B29-F687-4F45-9708-019B960494DF}"/>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270FB49C-B973-47B3-8824-59828FE342B8}" type="datetime1">
              <a:rPr lang="en-US" smtClean="0">
                <a:solidFill>
                  <a:srgbClr val="000099"/>
                </a:solidFill>
              </a:rPr>
              <a:pPr fontAlgn="base">
                <a:spcBef>
                  <a:spcPct val="0"/>
                </a:spcBef>
                <a:spcAft>
                  <a:spcPct val="0"/>
                </a:spcAft>
                <a:defRPr/>
              </a:pPr>
              <a:t>8/25/2014</a:t>
            </a:fld>
            <a:endParaRPr lang="en-US" smtClean="0">
              <a:solidFill>
                <a:srgbClr val="000099"/>
              </a:solidFill>
            </a:endParaRPr>
          </a:p>
        </p:txBody>
      </p:sp>
      <p:sp>
        <p:nvSpPr>
          <p:cNvPr id="5" name="Footer Placeholder 3"/>
          <p:cNvSpPr>
            <a:spLocks noGrp="1"/>
          </p:cNvSpPr>
          <p:nvPr>
            <p:ph type="ftr" sz="quarter" idx="11"/>
          </p:nvPr>
        </p:nvSpPr>
        <p:spPr>
          <a:xfrm>
            <a:off x="3124200" y="6448425"/>
            <a:ext cx="2895600" cy="365125"/>
          </a:xfrm>
        </p:spPr>
        <p:txBody>
          <a:bodyPr/>
          <a:lstStyle/>
          <a:p>
            <a:pPr>
              <a:defRPr/>
            </a:pPr>
            <a:r>
              <a:rPr lang="en-US" dirty="0"/>
              <a:t>Doc #:  </a:t>
            </a:r>
            <a:r>
              <a:rPr lang="en-US" dirty="0" smtClean="0"/>
              <a:t>5-14-0075-00-subs</a:t>
            </a:r>
            <a:endParaRPr lang="en-US" dirty="0"/>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TotalTime>
  <Words>3009</Words>
  <Application>Microsoft Office PowerPoint</Application>
  <PresentationFormat>On-screen Show (4:3)</PresentationFormat>
  <Paragraphs>373</Paragraphs>
  <Slides>29</Slides>
  <Notes>29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Calibri</vt:lpstr>
      <vt:lpstr>Arial</vt:lpstr>
      <vt:lpstr>Times New Roman</vt:lpstr>
      <vt:lpstr>Monotype Sorts</vt:lpstr>
      <vt:lpstr>Office Theme</vt:lpstr>
      <vt:lpstr>Slide 1</vt:lpstr>
      <vt:lpstr>1900.5.2 Specification   </vt:lpstr>
      <vt:lpstr>3 Goals of this Effort</vt:lpstr>
      <vt:lpstr>Summary of our Approach</vt:lpstr>
      <vt:lpstr>Major Revisions at the Top;  Minor Revisions Throughout</vt:lpstr>
      <vt:lpstr>List of Data Model Revisions</vt:lpstr>
      <vt:lpstr>We’ve also taken some editorial license</vt:lpstr>
      <vt:lpstr>Summary</vt:lpstr>
      <vt:lpstr>Issues</vt:lpstr>
      <vt:lpstr>Next Steps</vt:lpstr>
      <vt:lpstr>Thank you.</vt:lpstr>
      <vt:lpstr>Extra Slides</vt:lpstr>
      <vt:lpstr>ScmCompatibilitySet </vt:lpstr>
      <vt:lpstr>ScmSystem</vt:lpstr>
      <vt:lpstr>AScmRadioDeviceType</vt:lpstr>
      <vt:lpstr>SpectrumConsumptionModel</vt:lpstr>
      <vt:lpstr>AScmConfidenceType</vt:lpstr>
      <vt:lpstr>ScmLocation</vt:lpstr>
      <vt:lpstr>Example ScmLocation : volume</vt:lpstr>
      <vt:lpstr>ScmSchedule</vt:lpstr>
      <vt:lpstr>ScmPowerLevel</vt:lpstr>
      <vt:lpstr>ScmPowerGain</vt:lpstr>
      <vt:lpstr>ScmTranslatedSurface</vt:lpstr>
      <vt:lpstr>ScmSpectrumMask</vt:lpstr>
      <vt:lpstr>ScmUnderlayMask</vt:lpstr>
      <vt:lpstr>AScmPathLossType</vt:lpstr>
      <vt:lpstr>ScmIntermodulationMask</vt:lpstr>
      <vt:lpstr>AScmPolicyType</vt:lpstr>
      <vt:lpstr>Slide 29</vt:lpstr>
    </vt:vector>
  </TitlesOfParts>
  <Company>BAE Systems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matthew.sherman</dc:creator>
  <cp:lastModifiedBy>Jesse Caulfield</cp:lastModifiedBy>
  <cp:revision>14</cp:revision>
  <dcterms:created xsi:type="dcterms:W3CDTF">2013-08-13T02:52:21Z</dcterms:created>
  <dcterms:modified xsi:type="dcterms:W3CDTF">2014-08-25T21:15:59Z</dcterms:modified>
</cp:coreProperties>
</file>