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257" r:id="rId2"/>
    <p:sldId id="258" r:id="rId3"/>
    <p:sldId id="259" r:id="rId4"/>
    <p:sldId id="260" r:id="rId5"/>
    <p:sldId id="262" r:id="rId6"/>
    <p:sldId id="275" r:id="rId7"/>
    <p:sldId id="261"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63" r:id="rId22"/>
    <p:sldId id="264" r:id="rId23"/>
    <p:sldId id="265" r:id="rId24"/>
    <p:sldId id="267" r:id="rId25"/>
    <p:sldId id="268" r:id="rId26"/>
    <p:sldId id="269" r:id="rId27"/>
    <p:sldId id="270" r:id="rId28"/>
    <p:sldId id="271" r:id="rId29"/>
    <p:sldId id="272" r:id="rId30"/>
    <p:sldId id="273" r:id="rId31"/>
    <p:sldId id="27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CD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50" autoAdjust="0"/>
  </p:normalViewPr>
  <p:slideViewPr>
    <p:cSldViewPr snapToGrid="0">
      <p:cViewPr varScale="1">
        <p:scale>
          <a:sx n="84" d="100"/>
          <a:sy n="84" d="100"/>
        </p:scale>
        <p:origin x="-1402" y="-67"/>
      </p:cViewPr>
      <p:guideLst>
        <p:guide orient="horz" pos="4248"/>
        <p:guide pos="2891"/>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74" d="100"/>
          <a:sy n="74" d="100"/>
        </p:scale>
        <p:origin x="-1330" y="-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31.wmf"/><Relationship Id="rId13" Type="http://schemas.openxmlformats.org/officeDocument/2006/relationships/image" Target="../media/image36.wmf"/><Relationship Id="rId3" Type="http://schemas.openxmlformats.org/officeDocument/2006/relationships/image" Target="../media/image26.wmf"/><Relationship Id="rId7" Type="http://schemas.openxmlformats.org/officeDocument/2006/relationships/image" Target="../media/image30.wmf"/><Relationship Id="rId12" Type="http://schemas.openxmlformats.org/officeDocument/2006/relationships/image" Target="../media/image35.wmf"/><Relationship Id="rId17" Type="http://schemas.openxmlformats.org/officeDocument/2006/relationships/image" Target="../media/image40.wmf"/><Relationship Id="rId2" Type="http://schemas.openxmlformats.org/officeDocument/2006/relationships/image" Target="../media/image25.wmf"/><Relationship Id="rId16" Type="http://schemas.openxmlformats.org/officeDocument/2006/relationships/image" Target="../media/image39.wmf"/><Relationship Id="rId1" Type="http://schemas.openxmlformats.org/officeDocument/2006/relationships/image" Target="../media/image24.wmf"/><Relationship Id="rId6" Type="http://schemas.openxmlformats.org/officeDocument/2006/relationships/image" Target="../media/image29.wmf"/><Relationship Id="rId11" Type="http://schemas.openxmlformats.org/officeDocument/2006/relationships/image" Target="../media/image34.wmf"/><Relationship Id="rId5" Type="http://schemas.openxmlformats.org/officeDocument/2006/relationships/image" Target="../media/image28.wmf"/><Relationship Id="rId15" Type="http://schemas.openxmlformats.org/officeDocument/2006/relationships/image" Target="../media/image38.wmf"/><Relationship Id="rId10" Type="http://schemas.openxmlformats.org/officeDocument/2006/relationships/image" Target="../media/image33.wmf"/><Relationship Id="rId4" Type="http://schemas.openxmlformats.org/officeDocument/2006/relationships/image" Target="../media/image27.wmf"/><Relationship Id="rId9" Type="http://schemas.openxmlformats.org/officeDocument/2006/relationships/image" Target="../media/image32.wmf"/><Relationship Id="rId14"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5DC58A4-1F39-4E10-B40C-ECB2E4998083}" type="datetimeFigureOut">
              <a:rPr lang="en-US" smtClean="0"/>
              <a:t>8/22/2014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5BFFE62-8B6F-4B6C-87A1-15BE8E6B70A8}" type="slidenum">
              <a:rPr lang="en-US" smtClean="0"/>
              <a:t>‹#›</a:t>
            </a:fld>
            <a:endParaRPr lang="en-US"/>
          </a:p>
        </p:txBody>
      </p:sp>
    </p:spTree>
    <p:extLst>
      <p:ext uri="{BB962C8B-B14F-4D97-AF65-F5344CB8AC3E}">
        <p14:creationId xmlns:p14="http://schemas.microsoft.com/office/powerpoint/2010/main" val="2416561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BF3212-CA4A-4372-B18F-FDBCACCE5573}" type="datetimeFigureOut">
              <a:rPr lang="en-US" smtClean="0"/>
              <a:t>8/22/2014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CCDFB8-CE1E-4CEA-A9A7-0392F69410F3}" type="slidenum">
              <a:rPr lang="en-US" smtClean="0"/>
              <a:t>‹#›</a:t>
            </a:fld>
            <a:endParaRPr lang="en-US"/>
          </a:p>
        </p:txBody>
      </p:sp>
    </p:spTree>
    <p:extLst>
      <p:ext uri="{BB962C8B-B14F-4D97-AF65-F5344CB8AC3E}">
        <p14:creationId xmlns:p14="http://schemas.microsoft.com/office/powerpoint/2010/main" val="4054868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CCDFB8-CE1E-4CEA-A9A7-0392F69410F3}" type="slidenum">
              <a:rPr lang="en-US" smtClean="0"/>
              <a:t>2</a:t>
            </a:fld>
            <a:endParaRPr lang="en-US"/>
          </a:p>
        </p:txBody>
      </p:sp>
    </p:spTree>
    <p:extLst>
      <p:ext uri="{BB962C8B-B14F-4D97-AF65-F5344CB8AC3E}">
        <p14:creationId xmlns:p14="http://schemas.microsoft.com/office/powerpoint/2010/main" val="29844014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ext Box 34"/>
          <p:cNvSpPr txBox="1">
            <a:spLocks noChangeArrowheads="1"/>
          </p:cNvSpPr>
          <p:nvPr userDrawn="1"/>
        </p:nvSpPr>
        <p:spPr bwMode="auto">
          <a:xfrm>
            <a:off x="6314380" y="6533104"/>
            <a:ext cx="2550698" cy="215444"/>
          </a:xfrm>
          <a:prstGeom prst="rect">
            <a:avLst/>
          </a:prstGeom>
          <a:noFill/>
          <a:ln w="9525">
            <a:noFill/>
            <a:miter lim="800000"/>
            <a:headEnd/>
            <a:tailEnd/>
          </a:ln>
          <a:effectLst/>
        </p:spPr>
        <p:txBody>
          <a:bodyPr wrap="none">
            <a:spAutoFit/>
          </a:bodyPr>
          <a:lstStyle/>
          <a:p>
            <a:pPr algn="r">
              <a:lnSpc>
                <a:spcPct val="100000"/>
              </a:lnSpc>
              <a:spcAft>
                <a:spcPct val="0"/>
              </a:spcAft>
              <a:buClrTx/>
            </a:pPr>
            <a:r>
              <a:rPr lang="en-US" altLang="en-US" sz="800" b="0" dirty="0" smtClean="0">
                <a:solidFill>
                  <a:schemeClr val="tx1">
                    <a:lumMod val="50000"/>
                    <a:lumOff val="50000"/>
                  </a:schemeClr>
                </a:solidFill>
                <a:latin typeface="Arial" pitchFamily="34" charset="0"/>
                <a:cs typeface="Arial" pitchFamily="34" charset="0"/>
              </a:rPr>
              <a:t>© 2014</a:t>
            </a:r>
            <a:r>
              <a:rPr lang="en-US" altLang="en-US" sz="800" b="0" baseline="0" dirty="0" smtClean="0">
                <a:solidFill>
                  <a:schemeClr val="tx1">
                    <a:lumMod val="50000"/>
                    <a:lumOff val="50000"/>
                  </a:schemeClr>
                </a:solidFill>
                <a:latin typeface="Arial" pitchFamily="34" charset="0"/>
                <a:cs typeface="Arial" pitchFamily="34" charset="0"/>
              </a:rPr>
              <a:t> </a:t>
            </a:r>
            <a:r>
              <a:rPr lang="en-US" altLang="en-US" sz="800" b="0" dirty="0" smtClean="0">
                <a:solidFill>
                  <a:schemeClr val="tx1">
                    <a:lumMod val="50000"/>
                    <a:lumOff val="50000"/>
                  </a:schemeClr>
                </a:solidFill>
                <a:latin typeface="Arial" pitchFamily="34" charset="0"/>
                <a:cs typeface="Arial" pitchFamily="34" charset="0"/>
              </a:rPr>
              <a:t>The MITRE Corporation. All rights reserved.</a:t>
            </a:r>
            <a:endParaRPr lang="en-US" altLang="en-US" sz="800" b="0" dirty="0">
              <a:solidFill>
                <a:schemeClr val="tx1">
                  <a:lumMod val="50000"/>
                  <a:lumOff val="50000"/>
                </a:schemeClr>
              </a:solidFill>
              <a:latin typeface="Arial" pitchFamily="34" charset="0"/>
              <a:cs typeface="Arial" pitchFamily="34" charset="0"/>
            </a:endParaRPr>
          </a:p>
        </p:txBody>
      </p:sp>
      <p:sp>
        <p:nvSpPr>
          <p:cNvPr id="8" name="Rectangle 4"/>
          <p:cNvSpPr>
            <a:spLocks noGrp="1" noChangeArrowheads="1"/>
          </p:cNvSpPr>
          <p:nvPr>
            <p:ph type="subTitle" idx="1" hasCustomPrompt="1"/>
          </p:nvPr>
        </p:nvSpPr>
        <p:spPr>
          <a:xfrm>
            <a:off x="783116" y="2568939"/>
            <a:ext cx="5741509" cy="389922"/>
          </a:xfrm>
        </p:spPr>
        <p:txBody>
          <a:bodyPr/>
          <a:lstStyle>
            <a:lvl1pPr marL="0" indent="0">
              <a:buFont typeface="Wingdings" pitchFamily="2" charset="2"/>
              <a:buNone/>
              <a:defRPr b="1" spc="0" baseline="0">
                <a:solidFill>
                  <a:schemeClr val="tx2"/>
                </a:solidFill>
                <a:latin typeface="Arial" pitchFamily="34" charset="0"/>
                <a:cs typeface="Arial" pitchFamily="34" charset="0"/>
              </a:defRPr>
            </a:lvl1pPr>
          </a:lstStyle>
          <a:p>
            <a:r>
              <a:rPr lang="en-US" altLang="en-US" dirty="0" smtClean="0"/>
              <a:t>Author</a:t>
            </a:r>
            <a:endParaRPr lang="en-US" altLang="en-US" dirty="0"/>
          </a:p>
        </p:txBody>
      </p:sp>
      <p:sp>
        <p:nvSpPr>
          <p:cNvPr id="9" name="Rectangle 9"/>
          <p:cNvSpPr>
            <a:spLocks noGrp="1" noChangeArrowheads="1"/>
          </p:cNvSpPr>
          <p:nvPr>
            <p:ph type="ctrTitle" sz="quarter" hasCustomPrompt="1"/>
          </p:nvPr>
        </p:nvSpPr>
        <p:spPr>
          <a:xfrm>
            <a:off x="757146" y="368932"/>
            <a:ext cx="7246620" cy="1981200"/>
          </a:xfrm>
        </p:spPr>
        <p:txBody>
          <a:bodyPr anchor="b" anchorCtr="0">
            <a:normAutofit/>
          </a:bodyPr>
          <a:lstStyle>
            <a:lvl1pPr algn="l">
              <a:lnSpc>
                <a:spcPts val="4400"/>
              </a:lnSpc>
              <a:defRPr sz="4000" b="1">
                <a:solidFill>
                  <a:schemeClr val="tx2"/>
                </a:solidFill>
                <a:latin typeface="Arial" pitchFamily="34" charset="0"/>
                <a:cs typeface="Arial" pitchFamily="34" charset="0"/>
              </a:defRPr>
            </a:lvl1pPr>
          </a:lstStyle>
          <a:p>
            <a:r>
              <a:rPr lang="en-US" dirty="0" smtClean="0"/>
              <a:t>Title here</a:t>
            </a:r>
            <a:endParaRPr lang="en-US" dirty="0"/>
          </a:p>
        </p:txBody>
      </p:sp>
      <p:sp>
        <p:nvSpPr>
          <p:cNvPr id="12" name="Rectangle 11"/>
          <p:cNvSpPr/>
          <p:nvPr userDrawn="1"/>
        </p:nvSpPr>
        <p:spPr bwMode="auto">
          <a:xfrm>
            <a:off x="0" y="0"/>
            <a:ext cx="407324" cy="2398143"/>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1"/>
              </a:solidFill>
              <a:effectLst/>
              <a:latin typeface="Arial" charset="0"/>
            </a:endParaRPr>
          </a:p>
        </p:txBody>
      </p:sp>
      <p:cxnSp>
        <p:nvCxnSpPr>
          <p:cNvPr id="15" name="Straight Connector 14"/>
          <p:cNvCxnSpPr/>
          <p:nvPr userDrawn="1"/>
        </p:nvCxnSpPr>
        <p:spPr bwMode="auto">
          <a:xfrm>
            <a:off x="823649" y="2448468"/>
            <a:ext cx="7944793" cy="0"/>
          </a:xfrm>
          <a:prstGeom prst="line">
            <a:avLst/>
          </a:prstGeom>
          <a:solidFill>
            <a:srgbClr val="FFCC99"/>
          </a:solidFill>
          <a:ln w="12700" cap="flat" cmpd="sng" algn="ctr">
            <a:solidFill>
              <a:srgbClr val="C1CD23"/>
            </a:solidFill>
            <a:prstDash val="solid"/>
            <a:round/>
            <a:headEnd type="none" w="med" len="med"/>
            <a:tailEnd type="none" w="med" len="med"/>
          </a:ln>
          <a:effectLst/>
        </p:spPr>
      </p:cxnSp>
      <p:sp>
        <p:nvSpPr>
          <p:cNvPr id="14" name="Rectangle 13"/>
          <p:cNvSpPr/>
          <p:nvPr userDrawn="1"/>
        </p:nvSpPr>
        <p:spPr bwMode="auto">
          <a:xfrm>
            <a:off x="0" y="2510287"/>
            <a:ext cx="407324" cy="4347713"/>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2"/>
              </a:solidFill>
              <a:effectLst/>
              <a:latin typeface="Arial" charset="0"/>
            </a:endParaRPr>
          </a:p>
        </p:txBody>
      </p:sp>
      <p:cxnSp>
        <p:nvCxnSpPr>
          <p:cNvPr id="16" name="Straight Connector 15"/>
          <p:cNvCxnSpPr/>
          <p:nvPr userDrawn="1"/>
        </p:nvCxnSpPr>
        <p:spPr bwMode="auto">
          <a:xfrm>
            <a:off x="823649" y="6534227"/>
            <a:ext cx="7944793" cy="0"/>
          </a:xfrm>
          <a:prstGeom prst="line">
            <a:avLst/>
          </a:prstGeom>
          <a:solidFill>
            <a:srgbClr val="FFCC99"/>
          </a:solidFill>
          <a:ln w="12700" cap="flat" cmpd="sng" algn="ctr">
            <a:solidFill>
              <a:srgbClr val="C1CD23"/>
            </a:solidFill>
            <a:prstDash val="solid"/>
            <a:round/>
            <a:headEnd type="none" w="med" len="med"/>
            <a:tailEnd type="none" w="med" len="med"/>
          </a:ln>
          <a:effectLst/>
        </p:spPr>
      </p:cxn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0433" y="6250820"/>
            <a:ext cx="670505" cy="243820"/>
          </a:xfrm>
          <a:prstGeom prst="rect">
            <a:avLst/>
          </a:prstGeom>
        </p:spPr>
      </p:pic>
      <p:sp>
        <p:nvSpPr>
          <p:cNvPr id="5" name="Text Placeholder 4"/>
          <p:cNvSpPr>
            <a:spLocks noGrp="1"/>
          </p:cNvSpPr>
          <p:nvPr>
            <p:ph type="body" sz="quarter" idx="10" hasCustomPrompt="1"/>
          </p:nvPr>
        </p:nvSpPr>
        <p:spPr>
          <a:xfrm>
            <a:off x="4286251" y="76200"/>
            <a:ext cx="4572000" cy="247649"/>
          </a:xfrm>
        </p:spPr>
        <p:txBody>
          <a:bodyPr/>
          <a:lstStyle>
            <a:lvl1pPr marL="0" marR="0" indent="0" algn="r" defTabSz="914400" rtl="0" eaLnBrk="1" fontAlgn="auto" latinLnBrk="0" hangingPunct="1">
              <a:lnSpc>
                <a:spcPct val="100000"/>
              </a:lnSpc>
              <a:spcBef>
                <a:spcPts val="0"/>
              </a:spcBef>
              <a:spcAft>
                <a:spcPts val="600"/>
              </a:spcAft>
              <a:buClrTx/>
              <a:buSzTx/>
              <a:buFontTx/>
              <a:buNone/>
              <a:tabLst/>
              <a:defRPr sz="1200" b="1">
                <a:solidFill>
                  <a:schemeClr val="tx2"/>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smtClean="0">
                <a:ln>
                  <a:noFill/>
                </a:ln>
                <a:solidFill>
                  <a:srgbClr val="005F9E"/>
                </a:solidFill>
                <a:effectLst/>
                <a:uLnTx/>
                <a:uFillTx/>
                <a:latin typeface="Arial" pitchFamily="34" charset="0"/>
                <a:ea typeface="Verdana" pitchFamily="34" charset="0"/>
                <a:cs typeface="Verdana" pitchFamily="34" charset="0"/>
              </a:rPr>
              <a:t>Organization Name Here</a:t>
            </a:r>
            <a:endParaRPr kumimoji="0" lang="en-US" sz="1200" b="0" i="0" u="none" strike="noStrike" kern="1200" cap="none" spc="0" normalizeH="0" baseline="0" noProof="0" dirty="0">
              <a:ln>
                <a:noFill/>
              </a:ln>
              <a:solidFill>
                <a:srgbClr val="005F9E"/>
              </a:solidFill>
              <a:effectLst/>
              <a:uLnTx/>
              <a:uFillTx/>
              <a:latin typeface="Arial" pitchFamily="34" charset="0"/>
              <a:ea typeface="Verdana" pitchFamily="34" charset="0"/>
              <a:cs typeface="Verdana" pitchFamily="34" charset="0"/>
            </a:endParaRPr>
          </a:p>
        </p:txBody>
      </p:sp>
      <p:sp>
        <p:nvSpPr>
          <p:cNvPr id="13" name="Text Placeholder 12"/>
          <p:cNvSpPr>
            <a:spLocks noGrp="1"/>
          </p:cNvSpPr>
          <p:nvPr>
            <p:ph type="body" sz="quarter" idx="11" hasCustomPrompt="1"/>
          </p:nvPr>
        </p:nvSpPr>
        <p:spPr>
          <a:xfrm>
            <a:off x="800100" y="3086100"/>
            <a:ext cx="2562225" cy="447675"/>
          </a:xfrm>
        </p:spPr>
        <p:txBody>
          <a:bodyPr/>
          <a:lstStyle>
            <a:lvl1pPr marL="0" indent="0" algn="l" defTabSz="914400" rtl="0" eaLnBrk="1" latinLnBrk="0" hangingPunct="1">
              <a:spcBef>
                <a:spcPts val="0"/>
              </a:spcBef>
              <a:spcAft>
                <a:spcPts val="600"/>
              </a:spcAft>
              <a:buClr>
                <a:schemeClr val="tx2"/>
              </a:buClr>
              <a:buSzPct val="120000"/>
              <a:buFont typeface="Wingdings" pitchFamily="2" charset="2"/>
              <a:buNone/>
              <a:defRPr lang="en-US" sz="1800" b="1" kern="1200" spc="0" baseline="0" dirty="0">
                <a:solidFill>
                  <a:schemeClr val="tx2"/>
                </a:solidFill>
                <a:latin typeface="Arial" pitchFamily="34" charset="0"/>
                <a:ea typeface="+mn-ea"/>
                <a:cs typeface="Arial" pitchFamily="34" charset="0"/>
              </a:defRPr>
            </a:lvl1pPr>
            <a:lvl2pPr marL="287338" indent="0">
              <a:buNone/>
              <a:defRPr/>
            </a:lvl2pPr>
            <a:lvl3pPr marL="515938" indent="0">
              <a:buNone/>
              <a:defRPr/>
            </a:lvl3pPr>
            <a:lvl4pPr marL="801688" indent="0">
              <a:buNone/>
              <a:defRPr/>
            </a:lvl4pPr>
            <a:lvl5pPr marL="1090613" indent="0">
              <a:buNone/>
              <a:defRPr/>
            </a:lvl5pPr>
          </a:lstStyle>
          <a:p>
            <a:pPr lvl="0"/>
            <a:r>
              <a:rPr lang="en-US" dirty="0" smtClean="0"/>
              <a:t>Date</a:t>
            </a:r>
            <a:endParaRPr lang="en-US" dirty="0"/>
          </a:p>
        </p:txBody>
      </p:sp>
      <p:sp>
        <p:nvSpPr>
          <p:cNvPr id="17" name="Footer Placeholder 4"/>
          <p:cNvSpPr txBox="1">
            <a:spLocks/>
          </p:cNvSpPr>
          <p:nvPr userDrawn="1"/>
        </p:nvSpPr>
        <p:spPr>
          <a:xfrm>
            <a:off x="823649" y="6375633"/>
            <a:ext cx="5670958" cy="408333"/>
          </a:xfrm>
          <a:prstGeom prst="rect">
            <a:avLst/>
          </a:prstGeom>
        </p:spPr>
        <p:txBody>
          <a:bodyPr vert="horz" lIns="91440" tIns="45720" rIns="91440" bIns="45720" rtlCol="0" anchor="b"/>
          <a:lstStyle>
            <a:defPPr>
              <a:defRPr lang="en-US"/>
            </a:defPPr>
            <a:lvl1pPr marL="0" algn="l" defTabSz="914400" rtl="0" eaLnBrk="1" latinLnBrk="0" hangingPunct="1">
              <a:lnSpc>
                <a:spcPts val="1300"/>
              </a:lnSpc>
              <a:spcAft>
                <a:spcPct val="0"/>
              </a:spcAft>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en-US" sz="1200" b="1" dirty="0" smtClean="0">
                <a:solidFill>
                  <a:schemeClr val="tx1">
                    <a:lumMod val="50000"/>
                    <a:lumOff val="50000"/>
                  </a:schemeClr>
                </a:solidFill>
                <a:latin typeface="Calibri" panose="020F0502020204030204" pitchFamily="34" charset="0"/>
              </a:rPr>
              <a:t>Approved for Public Release; Distribution Unlimited.</a:t>
            </a:r>
            <a:r>
              <a:rPr lang="en-US" altLang="en-US" sz="1200" b="1" baseline="0" dirty="0" smtClean="0">
                <a:solidFill>
                  <a:schemeClr val="tx1">
                    <a:lumMod val="50000"/>
                    <a:lumOff val="50000"/>
                  </a:schemeClr>
                </a:solidFill>
                <a:latin typeface="Calibri" panose="020F0502020204030204" pitchFamily="34" charset="0"/>
              </a:rPr>
              <a:t> </a:t>
            </a:r>
            <a:r>
              <a:rPr lang="en-US" altLang="en-US" sz="1200" b="1" dirty="0" smtClean="0">
                <a:solidFill>
                  <a:schemeClr val="tx1">
                    <a:lumMod val="50000"/>
                    <a:lumOff val="50000"/>
                  </a:schemeClr>
                </a:solidFill>
                <a:latin typeface="Calibri" panose="020F0502020204030204" pitchFamily="34" charset="0"/>
              </a:rPr>
              <a:t>Case Number 14-2754</a:t>
            </a:r>
            <a:endParaRPr lang="en-US" sz="1200" b="1" dirty="0">
              <a:solidFill>
                <a:schemeClr val="tx1">
                  <a:lumMod val="50000"/>
                  <a:lumOff val="50000"/>
                </a:schemeClr>
              </a:solidFill>
              <a:latin typeface="Calibri" panose="020F0502020204030204" pitchFamily="34"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09600" y="274638"/>
            <a:ext cx="8229600" cy="868362"/>
          </a:xfrm>
          <a:prstGeom prst="rect">
            <a:avLst/>
          </a:prstGeom>
        </p:spPr>
        <p:txBody>
          <a:bodyPr vert="horz" lIns="91440" tIns="45720" rIns="91440" bIns="45720" rtlCol="0" anchor="ctr" anchorCtr="0">
            <a:normAutofit/>
          </a:bodyPr>
          <a:lstStyle>
            <a:lvl1pPr>
              <a:lnSpc>
                <a:spcPts val="3200"/>
              </a:lnSpc>
              <a:defRPr lang="en-US"/>
            </a:lvl1pPr>
          </a:lstStyle>
          <a:p>
            <a:r>
              <a:rPr lang="en-US" smtClean="0"/>
              <a:t>Click to edit Master title style</a:t>
            </a:r>
            <a:endParaRPr lang="en-US"/>
          </a:p>
        </p:txBody>
      </p:sp>
      <p:sp>
        <p:nvSpPr>
          <p:cNvPr id="8" name="Text Placeholder 2"/>
          <p:cNvSpPr>
            <a:spLocks noGrp="1"/>
          </p:cNvSpPr>
          <p:nvPr>
            <p:ph idx="1"/>
          </p:nvPr>
        </p:nvSpPr>
        <p:spPr>
          <a:xfrm>
            <a:off x="609600" y="1447800"/>
            <a:ext cx="8229600" cy="4962525"/>
          </a:xfrm>
          <a:prstGeom prst="rect">
            <a:avLst/>
          </a:prstGeom>
        </p:spPr>
        <p:txBody>
          <a:bodyPr vert="horz" lIns="91440" tIns="45720" rIns="91440" bIns="45720" rtlCol="0">
            <a:normAutofit/>
          </a:bodyPr>
          <a:lstStyle>
            <a:lvl1pPr>
              <a:spcAft>
                <a:spcPts val="600"/>
              </a:spcAft>
              <a:defRPr lang="en-US" smtClean="0"/>
            </a:lvl1pPr>
            <a:lvl2pPr>
              <a:spcAft>
                <a:spcPts val="600"/>
              </a:spcAft>
              <a:defRPr lang="en-US" smtClean="0"/>
            </a:lvl2pPr>
            <a:lvl3pPr>
              <a:spcAft>
                <a:spcPts val="600"/>
              </a:spcAft>
              <a:defRPr lang="en-US" smtClean="0"/>
            </a:lvl3pPr>
            <a:lvl4pPr marL="1027113" indent="-280988">
              <a:buClr>
                <a:schemeClr val="tx2"/>
              </a:buClr>
              <a:defRPr lang="en-US" smtClean="0"/>
            </a:lvl4pPr>
            <a:lvl5pPr marL="1319213" indent="-228600">
              <a:buClr>
                <a:schemeClr val="tx2"/>
              </a:buClr>
              <a:buSzPct val="60000"/>
              <a:buFont typeface="Wingdings" pitchFamily="2" charset="2"/>
              <a:buChar char="q"/>
              <a:tabLst/>
              <a:defRPr lang="en-US" smtClean="0"/>
            </a:lvl5pPr>
            <a:lvl6pPr marL="1608138" indent="-228600">
              <a:buClr>
                <a:schemeClr val="tx2"/>
              </a:buClr>
              <a:buFont typeface="Helvetica LT Std" pitchFamily="34" charset="0"/>
              <a:buChar char="–"/>
              <a:tabLst/>
              <a:defRPr lang="en-US" smtClean="0"/>
            </a:lvl6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lternate_Title_Slide">
    <p:spTree>
      <p:nvGrpSpPr>
        <p:cNvPr id="1" name=""/>
        <p:cNvGrpSpPr/>
        <p:nvPr/>
      </p:nvGrpSpPr>
      <p:grpSpPr>
        <a:xfrm>
          <a:off x="0" y="0"/>
          <a:ext cx="0" cy="0"/>
          <a:chOff x="0" y="0"/>
          <a:chExt cx="0" cy="0"/>
        </a:xfrm>
      </p:grpSpPr>
      <p:sp>
        <p:nvSpPr>
          <p:cNvPr id="31" name="Rectangle 30"/>
          <p:cNvSpPr/>
          <p:nvPr userDrawn="1"/>
        </p:nvSpPr>
        <p:spPr>
          <a:xfrm>
            <a:off x="2638425" y="3771900"/>
            <a:ext cx="1760538" cy="2076450"/>
          </a:xfrm>
          <a:prstGeom prst="rect">
            <a:avLst/>
          </a:prstGeom>
          <a:solidFill>
            <a:schemeClr val="bg1">
              <a:lumMod val="85000"/>
            </a:schemeClr>
          </a:solidFill>
          <a:ln w="6350">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endParaRPr>
          </a:p>
        </p:txBody>
      </p:sp>
      <p:sp>
        <p:nvSpPr>
          <p:cNvPr id="32" name="Rectangle 31"/>
          <p:cNvSpPr/>
          <p:nvPr userDrawn="1"/>
        </p:nvSpPr>
        <p:spPr>
          <a:xfrm>
            <a:off x="790574" y="3771900"/>
            <a:ext cx="1760538" cy="2076450"/>
          </a:xfrm>
          <a:prstGeom prst="rect">
            <a:avLst/>
          </a:prstGeom>
          <a:solidFill>
            <a:schemeClr val="bg1">
              <a:lumMod val="85000"/>
            </a:schemeClr>
          </a:solidFill>
          <a:ln w="6350">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endParaRPr>
          </a:p>
        </p:txBody>
      </p:sp>
      <p:sp>
        <p:nvSpPr>
          <p:cNvPr id="27" name="Rectangle 26"/>
          <p:cNvSpPr/>
          <p:nvPr userDrawn="1"/>
        </p:nvSpPr>
        <p:spPr>
          <a:xfrm>
            <a:off x="6315076" y="3771900"/>
            <a:ext cx="1760538" cy="2076450"/>
          </a:xfrm>
          <a:prstGeom prst="rect">
            <a:avLst/>
          </a:prstGeom>
          <a:solidFill>
            <a:schemeClr val="bg1">
              <a:lumMod val="85000"/>
            </a:schemeClr>
          </a:solidFill>
          <a:ln w="6350">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endParaRPr>
          </a:p>
        </p:txBody>
      </p:sp>
      <p:sp>
        <p:nvSpPr>
          <p:cNvPr id="30" name="Rectangle 29"/>
          <p:cNvSpPr/>
          <p:nvPr userDrawn="1"/>
        </p:nvSpPr>
        <p:spPr>
          <a:xfrm>
            <a:off x="4467225" y="3771900"/>
            <a:ext cx="1760538" cy="2076450"/>
          </a:xfrm>
          <a:prstGeom prst="rect">
            <a:avLst/>
          </a:prstGeom>
          <a:solidFill>
            <a:schemeClr val="bg1">
              <a:lumMod val="85000"/>
            </a:schemeClr>
          </a:solidFill>
          <a:ln w="6350">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endParaRPr>
          </a:p>
        </p:txBody>
      </p:sp>
      <p:sp>
        <p:nvSpPr>
          <p:cNvPr id="7" name="Text Box 34"/>
          <p:cNvSpPr txBox="1">
            <a:spLocks noChangeArrowheads="1"/>
          </p:cNvSpPr>
          <p:nvPr userDrawn="1"/>
        </p:nvSpPr>
        <p:spPr bwMode="auto">
          <a:xfrm>
            <a:off x="6283922" y="6541093"/>
            <a:ext cx="2581156" cy="215444"/>
          </a:xfrm>
          <a:prstGeom prst="rect">
            <a:avLst/>
          </a:prstGeom>
          <a:noFill/>
          <a:ln w="9525">
            <a:noFill/>
            <a:miter lim="800000"/>
            <a:headEnd/>
            <a:tailEnd/>
          </a:ln>
          <a:effectLst/>
        </p:spPr>
        <p:txBody>
          <a:bodyPr wrap="none">
            <a:spAutoFit/>
          </a:bodyPr>
          <a:lstStyle/>
          <a:p>
            <a:pPr algn="r">
              <a:lnSpc>
                <a:spcPct val="100000"/>
              </a:lnSpc>
              <a:spcAft>
                <a:spcPct val="0"/>
              </a:spcAft>
              <a:buClrTx/>
            </a:pPr>
            <a:r>
              <a:rPr lang="en-US" altLang="en-US" sz="800" b="0" dirty="0" smtClean="0">
                <a:solidFill>
                  <a:schemeClr val="tx1">
                    <a:lumMod val="50000"/>
                    <a:lumOff val="50000"/>
                  </a:schemeClr>
                </a:solidFill>
                <a:latin typeface="Arial" pitchFamily="34" charset="0"/>
              </a:rPr>
              <a:t>© 2014</a:t>
            </a:r>
            <a:r>
              <a:rPr lang="en-US" altLang="en-US" sz="800" b="0" baseline="0" dirty="0" smtClean="0">
                <a:solidFill>
                  <a:schemeClr val="tx1">
                    <a:lumMod val="50000"/>
                    <a:lumOff val="50000"/>
                  </a:schemeClr>
                </a:solidFill>
                <a:latin typeface="Arial" pitchFamily="34" charset="0"/>
              </a:rPr>
              <a:t> </a:t>
            </a:r>
            <a:r>
              <a:rPr lang="en-US" altLang="en-US" sz="800" b="0" dirty="0" smtClean="0">
                <a:solidFill>
                  <a:schemeClr val="tx1">
                    <a:lumMod val="50000"/>
                    <a:lumOff val="50000"/>
                  </a:schemeClr>
                </a:solidFill>
                <a:latin typeface="Arial" pitchFamily="34" charset="0"/>
              </a:rPr>
              <a:t>The MITRE Corporation. All rights reserved.</a:t>
            </a:r>
            <a:endParaRPr lang="en-US" altLang="en-US" sz="800" b="0" dirty="0">
              <a:solidFill>
                <a:schemeClr val="tx1">
                  <a:lumMod val="50000"/>
                  <a:lumOff val="50000"/>
                </a:schemeClr>
              </a:solidFill>
              <a:latin typeface="Arial" pitchFamily="34" charset="0"/>
            </a:endParaRPr>
          </a:p>
        </p:txBody>
      </p:sp>
      <p:sp>
        <p:nvSpPr>
          <p:cNvPr id="8" name="Rectangle 4"/>
          <p:cNvSpPr>
            <a:spLocks noGrp="1" noChangeArrowheads="1"/>
          </p:cNvSpPr>
          <p:nvPr>
            <p:ph type="subTitle" idx="1" hasCustomPrompt="1"/>
          </p:nvPr>
        </p:nvSpPr>
        <p:spPr>
          <a:xfrm>
            <a:off x="783116" y="2568939"/>
            <a:ext cx="4602163" cy="389922"/>
          </a:xfrm>
        </p:spPr>
        <p:txBody>
          <a:bodyPr/>
          <a:lstStyle>
            <a:lvl1pPr marL="0" indent="0">
              <a:buFont typeface="Wingdings" pitchFamily="2" charset="2"/>
              <a:buNone/>
              <a:defRPr b="1" spc="0" baseline="0">
                <a:solidFill>
                  <a:schemeClr val="tx2"/>
                </a:solidFill>
                <a:latin typeface="Arial" pitchFamily="34" charset="0"/>
                <a:cs typeface="Calibri" pitchFamily="34" charset="0"/>
              </a:defRPr>
            </a:lvl1pPr>
          </a:lstStyle>
          <a:p>
            <a:r>
              <a:rPr lang="en-US" altLang="en-US" dirty="0" smtClean="0"/>
              <a:t>Author</a:t>
            </a:r>
            <a:endParaRPr lang="en-US" altLang="en-US" dirty="0"/>
          </a:p>
        </p:txBody>
      </p:sp>
      <p:sp>
        <p:nvSpPr>
          <p:cNvPr id="9" name="Rectangle 9"/>
          <p:cNvSpPr>
            <a:spLocks noGrp="1" noChangeArrowheads="1"/>
          </p:cNvSpPr>
          <p:nvPr>
            <p:ph type="ctrTitle" sz="quarter" hasCustomPrompt="1"/>
          </p:nvPr>
        </p:nvSpPr>
        <p:spPr>
          <a:xfrm>
            <a:off x="757146" y="368932"/>
            <a:ext cx="7246620" cy="1981200"/>
          </a:xfrm>
        </p:spPr>
        <p:txBody>
          <a:bodyPr anchor="b" anchorCtr="0">
            <a:noAutofit/>
          </a:bodyPr>
          <a:lstStyle>
            <a:lvl1pPr algn="l">
              <a:lnSpc>
                <a:spcPts val="4400"/>
              </a:lnSpc>
              <a:defRPr sz="4000" b="1">
                <a:solidFill>
                  <a:schemeClr val="tx2"/>
                </a:solidFill>
                <a:latin typeface="Arial" pitchFamily="34" charset="0"/>
                <a:cs typeface="Times New Roman" pitchFamily="18" charset="0"/>
              </a:defRPr>
            </a:lvl1pPr>
          </a:lstStyle>
          <a:p>
            <a:r>
              <a:rPr lang="en-US" dirty="0" smtClean="0"/>
              <a:t>Title here</a:t>
            </a:r>
            <a:endParaRPr lang="en-US" dirty="0"/>
          </a:p>
        </p:txBody>
      </p:sp>
      <p:sp>
        <p:nvSpPr>
          <p:cNvPr id="10" name="Text Box 27"/>
          <p:cNvSpPr txBox="1">
            <a:spLocks noChangeArrowheads="1"/>
          </p:cNvSpPr>
          <p:nvPr userDrawn="1"/>
        </p:nvSpPr>
        <p:spPr bwMode="auto">
          <a:xfrm>
            <a:off x="740520" y="6541093"/>
            <a:ext cx="1981200" cy="240707"/>
          </a:xfrm>
          <a:prstGeom prst="rect">
            <a:avLst/>
          </a:prstGeom>
          <a:noFill/>
          <a:ln w="9525">
            <a:noFill/>
            <a:miter lim="800000"/>
            <a:headEnd/>
            <a:tailEnd/>
          </a:ln>
          <a:effectLst/>
        </p:spPr>
        <p:txBody>
          <a:bodyPr>
            <a:spAutoFit/>
          </a:bodyPr>
          <a:lstStyle/>
          <a:p>
            <a:pPr algn="l" defTabSz="914400">
              <a:lnSpc>
                <a:spcPts val="1300"/>
              </a:lnSpc>
              <a:spcAft>
                <a:spcPct val="0"/>
              </a:spcAft>
            </a:pPr>
            <a:r>
              <a:rPr lang="en-US" sz="800" b="0">
                <a:solidFill>
                  <a:schemeClr val="tx1">
                    <a:lumMod val="50000"/>
                    <a:lumOff val="50000"/>
                  </a:schemeClr>
                </a:solidFill>
                <a:latin typeface="Arial" pitchFamily="34" charset="0"/>
              </a:rPr>
              <a:t>For </a:t>
            </a:r>
            <a:r>
              <a:rPr lang="en-US" sz="800" b="0" smtClean="0">
                <a:solidFill>
                  <a:schemeClr val="tx1">
                    <a:lumMod val="50000"/>
                    <a:lumOff val="50000"/>
                  </a:schemeClr>
                </a:solidFill>
                <a:latin typeface="Arial" pitchFamily="34" charset="0"/>
              </a:rPr>
              <a:t>internal </a:t>
            </a:r>
            <a:r>
              <a:rPr lang="en-US" sz="800" b="0">
                <a:solidFill>
                  <a:schemeClr val="tx1">
                    <a:lumMod val="50000"/>
                    <a:lumOff val="50000"/>
                  </a:schemeClr>
                </a:solidFill>
                <a:latin typeface="Arial" pitchFamily="34" charset="0"/>
              </a:rPr>
              <a:t>MITRE </a:t>
            </a:r>
            <a:r>
              <a:rPr lang="en-US" sz="800" b="0" smtClean="0">
                <a:solidFill>
                  <a:schemeClr val="tx1">
                    <a:lumMod val="50000"/>
                    <a:lumOff val="50000"/>
                  </a:schemeClr>
                </a:solidFill>
                <a:latin typeface="Arial" pitchFamily="34" charset="0"/>
              </a:rPr>
              <a:t>use</a:t>
            </a:r>
            <a:endParaRPr lang="en-US" sz="800" b="0" dirty="0">
              <a:solidFill>
                <a:schemeClr val="tx1">
                  <a:lumMod val="50000"/>
                  <a:lumOff val="50000"/>
                </a:schemeClr>
              </a:solidFill>
              <a:latin typeface="Arial" pitchFamily="34" charset="0"/>
            </a:endParaRPr>
          </a:p>
        </p:txBody>
      </p:sp>
      <p:sp>
        <p:nvSpPr>
          <p:cNvPr id="12" name="Rectangle 11"/>
          <p:cNvSpPr/>
          <p:nvPr userDrawn="1"/>
        </p:nvSpPr>
        <p:spPr bwMode="auto">
          <a:xfrm>
            <a:off x="0" y="0"/>
            <a:ext cx="407324" cy="2398143"/>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1"/>
              </a:solidFill>
              <a:effectLst/>
              <a:latin typeface="Arial" charset="0"/>
            </a:endParaRPr>
          </a:p>
        </p:txBody>
      </p:sp>
      <p:cxnSp>
        <p:nvCxnSpPr>
          <p:cNvPr id="15" name="Straight Connector 14"/>
          <p:cNvCxnSpPr/>
          <p:nvPr userDrawn="1"/>
        </p:nvCxnSpPr>
        <p:spPr bwMode="auto">
          <a:xfrm>
            <a:off x="823649" y="2448468"/>
            <a:ext cx="7944793" cy="0"/>
          </a:xfrm>
          <a:prstGeom prst="line">
            <a:avLst/>
          </a:prstGeom>
          <a:solidFill>
            <a:srgbClr val="FFCC99"/>
          </a:solidFill>
          <a:ln w="12700" cap="flat" cmpd="sng" algn="ctr">
            <a:solidFill>
              <a:srgbClr val="C1CD23"/>
            </a:solidFill>
            <a:prstDash val="solid"/>
            <a:round/>
            <a:headEnd type="none" w="med" len="med"/>
            <a:tailEnd type="none" w="med" len="med"/>
          </a:ln>
          <a:effectLst/>
        </p:spPr>
      </p:cxnSp>
      <p:sp>
        <p:nvSpPr>
          <p:cNvPr id="14" name="Rectangle 13"/>
          <p:cNvSpPr/>
          <p:nvPr userDrawn="1"/>
        </p:nvSpPr>
        <p:spPr bwMode="auto">
          <a:xfrm>
            <a:off x="0" y="2510287"/>
            <a:ext cx="407324" cy="4347713"/>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2"/>
              </a:solidFill>
              <a:effectLst/>
              <a:latin typeface="Arial" charset="0"/>
            </a:endParaRPr>
          </a:p>
        </p:txBody>
      </p:sp>
      <p:cxnSp>
        <p:nvCxnSpPr>
          <p:cNvPr id="16" name="Straight Connector 15"/>
          <p:cNvCxnSpPr/>
          <p:nvPr userDrawn="1"/>
        </p:nvCxnSpPr>
        <p:spPr bwMode="auto">
          <a:xfrm>
            <a:off x="823649" y="6534227"/>
            <a:ext cx="7944793" cy="0"/>
          </a:xfrm>
          <a:prstGeom prst="line">
            <a:avLst/>
          </a:prstGeom>
          <a:solidFill>
            <a:srgbClr val="FFCC99"/>
          </a:solidFill>
          <a:ln w="12700" cap="flat" cmpd="sng" algn="ctr">
            <a:solidFill>
              <a:srgbClr val="C1CD23"/>
            </a:solidFill>
            <a:prstDash val="solid"/>
            <a:round/>
            <a:headEnd type="none" w="med" len="med"/>
            <a:tailEnd type="none" w="med" len="med"/>
          </a:ln>
          <a:effectLst/>
        </p:spPr>
      </p:cxn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0433" y="6250820"/>
            <a:ext cx="670505" cy="243820"/>
          </a:xfrm>
          <a:prstGeom prst="rect">
            <a:avLst/>
          </a:prstGeom>
        </p:spPr>
      </p:pic>
      <p:sp>
        <p:nvSpPr>
          <p:cNvPr id="37" name="TextBox 36"/>
          <p:cNvSpPr txBox="1"/>
          <p:nvPr userDrawn="1"/>
        </p:nvSpPr>
        <p:spPr>
          <a:xfrm>
            <a:off x="6747387" y="4391928"/>
            <a:ext cx="901208" cy="784830"/>
          </a:xfrm>
          <a:prstGeom prst="rect">
            <a:avLst/>
          </a:prstGeom>
          <a:noFill/>
        </p:spPr>
        <p:txBody>
          <a:bodyPr wrap="none" rtlCol="0">
            <a:spAutoFit/>
          </a:bodyPr>
          <a:lstStyle/>
          <a:p>
            <a:pPr algn="ctr">
              <a:lnSpc>
                <a:spcPts val="1400"/>
              </a:lnSpc>
              <a:spcAft>
                <a:spcPts val="600"/>
              </a:spcAft>
            </a:pPr>
            <a:r>
              <a:rPr lang="en-US" sz="1400" smtClean="0">
                <a:latin typeface="Arial" pitchFamily="34" charset="0"/>
                <a:ea typeface="Verdana" pitchFamily="34" charset="0"/>
                <a:cs typeface="Verdana" pitchFamily="34" charset="0"/>
              </a:rPr>
              <a:t>Optional</a:t>
            </a:r>
            <a:r>
              <a:rPr lang="en-US" sz="1400" baseline="0" smtClean="0">
                <a:latin typeface="Arial" pitchFamily="34" charset="0"/>
                <a:ea typeface="Verdana" pitchFamily="34" charset="0"/>
                <a:cs typeface="Verdana" pitchFamily="34" charset="0"/>
              </a:rPr>
              <a:t> </a:t>
            </a:r>
          </a:p>
          <a:p>
            <a:pPr algn="ctr">
              <a:lnSpc>
                <a:spcPts val="1400"/>
              </a:lnSpc>
              <a:spcAft>
                <a:spcPts val="600"/>
              </a:spcAft>
            </a:pPr>
            <a:r>
              <a:rPr lang="en-US" sz="1400" smtClean="0">
                <a:latin typeface="Arial" pitchFamily="34" charset="0"/>
                <a:ea typeface="Verdana" pitchFamily="34" charset="0"/>
                <a:cs typeface="Verdana" pitchFamily="34" charset="0"/>
              </a:rPr>
              <a:t>Image</a:t>
            </a:r>
            <a:endParaRPr lang="en-US" sz="1400" dirty="0" smtClean="0">
              <a:latin typeface="Arial" pitchFamily="34" charset="0"/>
              <a:ea typeface="Verdana" pitchFamily="34" charset="0"/>
              <a:cs typeface="Verdana" pitchFamily="34" charset="0"/>
            </a:endParaRPr>
          </a:p>
          <a:p>
            <a:pPr algn="ctr">
              <a:lnSpc>
                <a:spcPts val="1400"/>
              </a:lnSpc>
              <a:spcAft>
                <a:spcPts val="600"/>
              </a:spcAft>
            </a:pPr>
            <a:r>
              <a:rPr lang="en-US" sz="1400" dirty="0" smtClean="0">
                <a:latin typeface="Arial" pitchFamily="34" charset="0"/>
                <a:ea typeface="Verdana" pitchFamily="34" charset="0"/>
                <a:cs typeface="Verdana" pitchFamily="34" charset="0"/>
              </a:rPr>
              <a:t>Here</a:t>
            </a:r>
            <a:endParaRPr lang="en-US" sz="1400" dirty="0">
              <a:latin typeface="Arial" pitchFamily="34" charset="0"/>
              <a:ea typeface="Verdana" pitchFamily="34" charset="0"/>
              <a:cs typeface="Verdana" pitchFamily="34" charset="0"/>
            </a:endParaRPr>
          </a:p>
        </p:txBody>
      </p:sp>
      <p:sp>
        <p:nvSpPr>
          <p:cNvPr id="33" name="TextBox 32"/>
          <p:cNvSpPr txBox="1"/>
          <p:nvPr userDrawn="1"/>
        </p:nvSpPr>
        <p:spPr>
          <a:xfrm>
            <a:off x="4867275" y="4391928"/>
            <a:ext cx="901208" cy="784830"/>
          </a:xfrm>
          <a:prstGeom prst="rect">
            <a:avLst/>
          </a:prstGeom>
          <a:noFill/>
        </p:spPr>
        <p:txBody>
          <a:bodyPr wrap="none" rtlCol="0">
            <a:spAutoFit/>
          </a:bodyPr>
          <a:lstStyle/>
          <a:p>
            <a:pPr algn="ctr">
              <a:lnSpc>
                <a:spcPts val="1400"/>
              </a:lnSpc>
              <a:spcAft>
                <a:spcPts val="600"/>
              </a:spcAft>
            </a:pPr>
            <a:r>
              <a:rPr lang="en-US" sz="1400" smtClean="0">
                <a:latin typeface="Arial" pitchFamily="34" charset="0"/>
                <a:ea typeface="Verdana" pitchFamily="34" charset="0"/>
                <a:cs typeface="Verdana" pitchFamily="34" charset="0"/>
              </a:rPr>
              <a:t>Optional</a:t>
            </a:r>
            <a:r>
              <a:rPr lang="en-US" sz="1400" baseline="0" smtClean="0">
                <a:latin typeface="Arial" pitchFamily="34" charset="0"/>
                <a:ea typeface="Verdana" pitchFamily="34" charset="0"/>
                <a:cs typeface="Verdana" pitchFamily="34" charset="0"/>
              </a:rPr>
              <a:t> </a:t>
            </a:r>
          </a:p>
          <a:p>
            <a:pPr algn="ctr">
              <a:lnSpc>
                <a:spcPts val="1400"/>
              </a:lnSpc>
              <a:spcAft>
                <a:spcPts val="600"/>
              </a:spcAft>
            </a:pPr>
            <a:r>
              <a:rPr lang="en-US" sz="1400" smtClean="0">
                <a:latin typeface="Arial" pitchFamily="34" charset="0"/>
                <a:ea typeface="Verdana" pitchFamily="34" charset="0"/>
                <a:cs typeface="Verdana" pitchFamily="34" charset="0"/>
              </a:rPr>
              <a:t>Image</a:t>
            </a:r>
            <a:endParaRPr lang="en-US" sz="1400" dirty="0" smtClean="0">
              <a:latin typeface="Arial" pitchFamily="34" charset="0"/>
              <a:ea typeface="Verdana" pitchFamily="34" charset="0"/>
              <a:cs typeface="Verdana" pitchFamily="34" charset="0"/>
            </a:endParaRPr>
          </a:p>
          <a:p>
            <a:pPr algn="ctr">
              <a:lnSpc>
                <a:spcPts val="1400"/>
              </a:lnSpc>
              <a:spcAft>
                <a:spcPts val="600"/>
              </a:spcAft>
            </a:pPr>
            <a:r>
              <a:rPr lang="en-US" sz="1400" dirty="0" smtClean="0">
                <a:latin typeface="Arial" pitchFamily="34" charset="0"/>
                <a:ea typeface="Verdana" pitchFamily="34" charset="0"/>
                <a:cs typeface="Verdana" pitchFamily="34" charset="0"/>
              </a:rPr>
              <a:t>Here</a:t>
            </a:r>
            <a:endParaRPr lang="en-US" sz="1400" dirty="0">
              <a:latin typeface="Arial" pitchFamily="34" charset="0"/>
              <a:ea typeface="Verdana" pitchFamily="34" charset="0"/>
              <a:cs typeface="Verdana" pitchFamily="34" charset="0"/>
            </a:endParaRPr>
          </a:p>
        </p:txBody>
      </p:sp>
      <p:sp>
        <p:nvSpPr>
          <p:cNvPr id="34" name="TextBox 33"/>
          <p:cNvSpPr txBox="1"/>
          <p:nvPr userDrawn="1"/>
        </p:nvSpPr>
        <p:spPr>
          <a:xfrm>
            <a:off x="3057525" y="4391928"/>
            <a:ext cx="901208" cy="784830"/>
          </a:xfrm>
          <a:prstGeom prst="rect">
            <a:avLst/>
          </a:prstGeom>
          <a:noFill/>
        </p:spPr>
        <p:txBody>
          <a:bodyPr wrap="none" rtlCol="0">
            <a:spAutoFit/>
          </a:bodyPr>
          <a:lstStyle/>
          <a:p>
            <a:pPr algn="ctr">
              <a:lnSpc>
                <a:spcPts val="1400"/>
              </a:lnSpc>
              <a:spcAft>
                <a:spcPts val="600"/>
              </a:spcAft>
            </a:pPr>
            <a:r>
              <a:rPr lang="en-US" sz="1400" smtClean="0">
                <a:latin typeface="Arial" pitchFamily="34" charset="0"/>
                <a:ea typeface="Verdana" pitchFamily="34" charset="0"/>
                <a:cs typeface="Verdana" pitchFamily="34" charset="0"/>
              </a:rPr>
              <a:t>Optional</a:t>
            </a:r>
            <a:r>
              <a:rPr lang="en-US" sz="1400" baseline="0" smtClean="0">
                <a:latin typeface="Arial" pitchFamily="34" charset="0"/>
                <a:ea typeface="Verdana" pitchFamily="34" charset="0"/>
                <a:cs typeface="Verdana" pitchFamily="34" charset="0"/>
              </a:rPr>
              <a:t> </a:t>
            </a:r>
          </a:p>
          <a:p>
            <a:pPr algn="ctr">
              <a:lnSpc>
                <a:spcPts val="1400"/>
              </a:lnSpc>
              <a:spcAft>
                <a:spcPts val="600"/>
              </a:spcAft>
            </a:pPr>
            <a:r>
              <a:rPr lang="en-US" sz="1400" smtClean="0">
                <a:latin typeface="Arial" pitchFamily="34" charset="0"/>
                <a:ea typeface="Verdana" pitchFamily="34" charset="0"/>
                <a:cs typeface="Verdana" pitchFamily="34" charset="0"/>
              </a:rPr>
              <a:t>Image</a:t>
            </a:r>
            <a:endParaRPr lang="en-US" sz="1400" dirty="0" smtClean="0">
              <a:latin typeface="Arial" pitchFamily="34" charset="0"/>
              <a:ea typeface="Verdana" pitchFamily="34" charset="0"/>
              <a:cs typeface="Verdana" pitchFamily="34" charset="0"/>
            </a:endParaRPr>
          </a:p>
          <a:p>
            <a:pPr algn="ctr">
              <a:lnSpc>
                <a:spcPts val="1400"/>
              </a:lnSpc>
              <a:spcAft>
                <a:spcPts val="600"/>
              </a:spcAft>
            </a:pPr>
            <a:r>
              <a:rPr lang="en-US" sz="1400" dirty="0" smtClean="0">
                <a:latin typeface="Arial" pitchFamily="34" charset="0"/>
                <a:ea typeface="Verdana" pitchFamily="34" charset="0"/>
                <a:cs typeface="Verdana" pitchFamily="34" charset="0"/>
              </a:rPr>
              <a:t>Here</a:t>
            </a:r>
            <a:endParaRPr lang="en-US" sz="1400" dirty="0">
              <a:latin typeface="Arial" pitchFamily="34" charset="0"/>
              <a:ea typeface="Verdana" pitchFamily="34" charset="0"/>
              <a:cs typeface="Verdana" pitchFamily="34" charset="0"/>
            </a:endParaRPr>
          </a:p>
        </p:txBody>
      </p:sp>
      <p:sp>
        <p:nvSpPr>
          <p:cNvPr id="40" name="TextBox 39"/>
          <p:cNvSpPr txBox="1"/>
          <p:nvPr userDrawn="1"/>
        </p:nvSpPr>
        <p:spPr>
          <a:xfrm>
            <a:off x="1209675" y="4391928"/>
            <a:ext cx="901208" cy="784830"/>
          </a:xfrm>
          <a:prstGeom prst="rect">
            <a:avLst/>
          </a:prstGeom>
          <a:noFill/>
        </p:spPr>
        <p:txBody>
          <a:bodyPr wrap="none" rtlCol="0">
            <a:spAutoFit/>
          </a:bodyPr>
          <a:lstStyle/>
          <a:p>
            <a:pPr algn="ctr">
              <a:lnSpc>
                <a:spcPts val="1400"/>
              </a:lnSpc>
              <a:spcAft>
                <a:spcPts val="600"/>
              </a:spcAft>
            </a:pPr>
            <a:r>
              <a:rPr lang="en-US" sz="1400" smtClean="0">
                <a:latin typeface="Arial" pitchFamily="34" charset="0"/>
                <a:ea typeface="Verdana" pitchFamily="34" charset="0"/>
                <a:cs typeface="Verdana" pitchFamily="34" charset="0"/>
              </a:rPr>
              <a:t>Optional</a:t>
            </a:r>
            <a:r>
              <a:rPr lang="en-US" sz="1400" baseline="0" smtClean="0">
                <a:latin typeface="Arial" pitchFamily="34" charset="0"/>
                <a:ea typeface="Verdana" pitchFamily="34" charset="0"/>
                <a:cs typeface="Verdana" pitchFamily="34" charset="0"/>
              </a:rPr>
              <a:t> </a:t>
            </a:r>
          </a:p>
          <a:p>
            <a:pPr algn="ctr">
              <a:lnSpc>
                <a:spcPts val="1400"/>
              </a:lnSpc>
              <a:spcAft>
                <a:spcPts val="600"/>
              </a:spcAft>
            </a:pPr>
            <a:r>
              <a:rPr lang="en-US" sz="1400" smtClean="0">
                <a:latin typeface="Arial" pitchFamily="34" charset="0"/>
                <a:ea typeface="Verdana" pitchFamily="34" charset="0"/>
                <a:cs typeface="Verdana" pitchFamily="34" charset="0"/>
              </a:rPr>
              <a:t>Image</a:t>
            </a:r>
            <a:endParaRPr lang="en-US" sz="1400" dirty="0" smtClean="0">
              <a:latin typeface="Arial" pitchFamily="34" charset="0"/>
              <a:ea typeface="Verdana" pitchFamily="34" charset="0"/>
              <a:cs typeface="Verdana" pitchFamily="34" charset="0"/>
            </a:endParaRPr>
          </a:p>
          <a:p>
            <a:pPr algn="ctr">
              <a:lnSpc>
                <a:spcPts val="1400"/>
              </a:lnSpc>
              <a:spcAft>
                <a:spcPts val="600"/>
              </a:spcAft>
            </a:pPr>
            <a:r>
              <a:rPr lang="en-US" sz="1400" dirty="0" smtClean="0">
                <a:latin typeface="Arial" pitchFamily="34" charset="0"/>
                <a:ea typeface="Verdana" pitchFamily="34" charset="0"/>
                <a:cs typeface="Verdana" pitchFamily="34" charset="0"/>
              </a:rPr>
              <a:t>Here</a:t>
            </a:r>
            <a:endParaRPr lang="en-US" sz="1400" dirty="0">
              <a:latin typeface="Arial" pitchFamily="34" charset="0"/>
              <a:ea typeface="Verdana" pitchFamily="34" charset="0"/>
              <a:cs typeface="Verdana" pitchFamily="34" charset="0"/>
            </a:endParaRPr>
          </a:p>
        </p:txBody>
      </p:sp>
      <p:sp>
        <p:nvSpPr>
          <p:cNvPr id="41" name="Text Placeholder 4"/>
          <p:cNvSpPr>
            <a:spLocks noGrp="1"/>
          </p:cNvSpPr>
          <p:nvPr>
            <p:ph type="body" sz="quarter" idx="10" hasCustomPrompt="1"/>
          </p:nvPr>
        </p:nvSpPr>
        <p:spPr>
          <a:xfrm>
            <a:off x="4286251" y="76200"/>
            <a:ext cx="4572000" cy="247649"/>
          </a:xfrm>
        </p:spPr>
        <p:txBody>
          <a:bodyPr/>
          <a:lstStyle>
            <a:lvl1pPr marL="0" marR="0" indent="0" algn="r" defTabSz="914400" rtl="0" eaLnBrk="1" fontAlgn="auto" latinLnBrk="0" hangingPunct="1">
              <a:lnSpc>
                <a:spcPct val="100000"/>
              </a:lnSpc>
              <a:spcBef>
                <a:spcPts val="0"/>
              </a:spcBef>
              <a:spcAft>
                <a:spcPts val="600"/>
              </a:spcAft>
              <a:buClrTx/>
              <a:buSzTx/>
              <a:buFontTx/>
              <a:buNone/>
              <a:tabLst/>
              <a:defRPr sz="1200" b="1">
                <a:solidFill>
                  <a:schemeClr val="tx2"/>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smtClean="0">
                <a:ln>
                  <a:noFill/>
                </a:ln>
                <a:solidFill>
                  <a:srgbClr val="005F9E"/>
                </a:solidFill>
                <a:effectLst/>
                <a:uLnTx/>
                <a:uFillTx/>
                <a:latin typeface="Arial" pitchFamily="34" charset="0"/>
                <a:ea typeface="Verdana" pitchFamily="34" charset="0"/>
                <a:cs typeface="Verdana" pitchFamily="34" charset="0"/>
              </a:rPr>
              <a:t>Organization Name Here</a:t>
            </a:r>
            <a:endParaRPr kumimoji="0" lang="en-US" sz="1200" b="0" i="0" u="none" strike="noStrike" kern="1200" cap="none" spc="0" normalizeH="0" baseline="0" noProof="0" dirty="0">
              <a:ln>
                <a:noFill/>
              </a:ln>
              <a:solidFill>
                <a:srgbClr val="005F9E"/>
              </a:solidFill>
              <a:effectLst/>
              <a:uLnTx/>
              <a:uFillTx/>
              <a:latin typeface="Arial" pitchFamily="34" charset="0"/>
              <a:ea typeface="Verdana" pitchFamily="34" charset="0"/>
              <a:cs typeface="Verdana" pitchFamily="34" charset="0"/>
            </a:endParaRPr>
          </a:p>
        </p:txBody>
      </p:sp>
      <p:sp>
        <p:nvSpPr>
          <p:cNvPr id="42" name="Text Placeholder 12"/>
          <p:cNvSpPr>
            <a:spLocks noGrp="1"/>
          </p:cNvSpPr>
          <p:nvPr>
            <p:ph type="body" sz="quarter" idx="11" hasCustomPrompt="1"/>
          </p:nvPr>
        </p:nvSpPr>
        <p:spPr>
          <a:xfrm>
            <a:off x="800100" y="3086100"/>
            <a:ext cx="2562225" cy="447675"/>
          </a:xfrm>
        </p:spPr>
        <p:txBody>
          <a:bodyPr/>
          <a:lstStyle>
            <a:lvl1pPr marL="0" indent="0" algn="l" defTabSz="914400" rtl="0" eaLnBrk="1" latinLnBrk="0" hangingPunct="1">
              <a:spcBef>
                <a:spcPts val="0"/>
              </a:spcBef>
              <a:spcAft>
                <a:spcPts val="600"/>
              </a:spcAft>
              <a:buClr>
                <a:schemeClr val="tx2"/>
              </a:buClr>
              <a:buSzPct val="120000"/>
              <a:buFont typeface="Wingdings" pitchFamily="2" charset="2"/>
              <a:buNone/>
              <a:defRPr lang="en-US" sz="1800" b="1" kern="1200" spc="0" baseline="0" dirty="0">
                <a:solidFill>
                  <a:schemeClr val="tx2"/>
                </a:solidFill>
                <a:latin typeface="Arial" pitchFamily="34" charset="0"/>
                <a:ea typeface="+mn-ea"/>
                <a:cs typeface="Arial" pitchFamily="34" charset="0"/>
              </a:defRPr>
            </a:lvl1pPr>
            <a:lvl2pPr marL="287338" indent="0">
              <a:buNone/>
              <a:defRPr/>
            </a:lvl2pPr>
            <a:lvl3pPr marL="515938" indent="0">
              <a:buNone/>
              <a:defRPr/>
            </a:lvl3pPr>
            <a:lvl4pPr marL="801688" indent="0">
              <a:buNone/>
              <a:defRPr/>
            </a:lvl4pPr>
            <a:lvl5pPr marL="1090613" indent="0">
              <a:buNone/>
              <a:defRPr/>
            </a:lvl5pPr>
          </a:lstStyle>
          <a:p>
            <a:pPr lvl="0"/>
            <a:r>
              <a:rPr lang="en-US" dirty="0" smtClean="0"/>
              <a:t>Date</a:t>
            </a:r>
            <a:endParaRPr lang="en-US" dirty="0"/>
          </a:p>
        </p:txBody>
      </p:sp>
    </p:spTree>
    <p:extLst>
      <p:ext uri="{BB962C8B-B14F-4D97-AF65-F5344CB8AC3E}">
        <p14:creationId xmlns:p14="http://schemas.microsoft.com/office/powerpoint/2010/main" val="13149472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Layout">
    <p:spTree>
      <p:nvGrpSpPr>
        <p:cNvPr id="1" name=""/>
        <p:cNvGrpSpPr/>
        <p:nvPr/>
      </p:nvGrpSpPr>
      <p:grpSpPr>
        <a:xfrm>
          <a:off x="0" y="0"/>
          <a:ext cx="0" cy="0"/>
          <a:chOff x="0" y="0"/>
          <a:chExt cx="0" cy="0"/>
        </a:xfrm>
      </p:grpSpPr>
      <p:cxnSp>
        <p:nvCxnSpPr>
          <p:cNvPr id="10" name="Straight Connector 9"/>
          <p:cNvCxnSpPr/>
          <p:nvPr userDrawn="1"/>
        </p:nvCxnSpPr>
        <p:spPr bwMode="auto">
          <a:xfrm>
            <a:off x="838200" y="3276600"/>
            <a:ext cx="7780020" cy="0"/>
          </a:xfrm>
          <a:prstGeom prst="line">
            <a:avLst/>
          </a:prstGeom>
          <a:solidFill>
            <a:srgbClr val="FFCC99"/>
          </a:solidFill>
          <a:ln w="12700" cap="flat" cmpd="sng" algn="ctr">
            <a:solidFill>
              <a:srgbClr val="C1CD23"/>
            </a:solidFill>
            <a:prstDash val="solid"/>
            <a:round/>
            <a:headEnd type="none" w="med" len="med"/>
            <a:tailEnd type="none" w="med" len="med"/>
          </a:ln>
          <a:effectLst/>
        </p:spPr>
      </p:cxnSp>
      <p:sp>
        <p:nvSpPr>
          <p:cNvPr id="15" name="Text Box 34"/>
          <p:cNvSpPr txBox="1">
            <a:spLocks noChangeArrowheads="1"/>
          </p:cNvSpPr>
          <p:nvPr userDrawn="1"/>
        </p:nvSpPr>
        <p:spPr bwMode="auto">
          <a:xfrm>
            <a:off x="6288502" y="6590252"/>
            <a:ext cx="2550698" cy="215444"/>
          </a:xfrm>
          <a:prstGeom prst="rect">
            <a:avLst/>
          </a:prstGeom>
          <a:noFill/>
          <a:ln w="9525">
            <a:noFill/>
            <a:miter lim="800000"/>
            <a:headEnd/>
            <a:tailEnd/>
          </a:ln>
          <a:effectLst/>
        </p:spPr>
        <p:txBody>
          <a:bodyPr wrap="none">
            <a:spAutoFit/>
          </a:bodyPr>
          <a:lstStyle/>
          <a:p>
            <a:pPr algn="r">
              <a:lnSpc>
                <a:spcPct val="100000"/>
              </a:lnSpc>
              <a:spcAft>
                <a:spcPct val="0"/>
              </a:spcAft>
              <a:buClrTx/>
            </a:pPr>
            <a:r>
              <a:rPr lang="en-US" altLang="en-US" sz="800" b="0" dirty="0" smtClean="0">
                <a:solidFill>
                  <a:schemeClr val="tx1">
                    <a:lumMod val="50000"/>
                    <a:lumOff val="50000"/>
                  </a:schemeClr>
                </a:solidFill>
                <a:latin typeface="+mn-lt"/>
              </a:rPr>
              <a:t>© 2014</a:t>
            </a:r>
            <a:r>
              <a:rPr lang="en-US" altLang="en-US" sz="800" b="0" baseline="0" dirty="0" smtClean="0">
                <a:solidFill>
                  <a:schemeClr val="tx1">
                    <a:lumMod val="50000"/>
                    <a:lumOff val="50000"/>
                  </a:schemeClr>
                </a:solidFill>
                <a:latin typeface="+mn-lt"/>
              </a:rPr>
              <a:t> </a:t>
            </a:r>
            <a:r>
              <a:rPr lang="en-US" altLang="en-US" sz="800" b="0" dirty="0" smtClean="0">
                <a:solidFill>
                  <a:schemeClr val="tx1">
                    <a:lumMod val="50000"/>
                    <a:lumOff val="50000"/>
                  </a:schemeClr>
                </a:solidFill>
                <a:latin typeface="+mn-lt"/>
              </a:rPr>
              <a:t>The MITRE Corporation. All rights reserved.</a:t>
            </a:r>
            <a:endParaRPr lang="en-US" altLang="en-US" sz="800" b="0" dirty="0">
              <a:solidFill>
                <a:schemeClr val="tx1">
                  <a:lumMod val="50000"/>
                  <a:lumOff val="50000"/>
                </a:schemeClr>
              </a:solidFill>
              <a:latin typeface="+mn-lt"/>
            </a:endParaRPr>
          </a:p>
        </p:txBody>
      </p:sp>
      <p:sp>
        <p:nvSpPr>
          <p:cNvPr id="16" name="Text Box 27"/>
          <p:cNvSpPr txBox="1">
            <a:spLocks noChangeArrowheads="1"/>
          </p:cNvSpPr>
          <p:nvPr userDrawn="1"/>
        </p:nvSpPr>
        <p:spPr bwMode="auto">
          <a:xfrm>
            <a:off x="740520" y="6564989"/>
            <a:ext cx="1981200" cy="259045"/>
          </a:xfrm>
          <a:prstGeom prst="rect">
            <a:avLst/>
          </a:prstGeom>
          <a:noFill/>
          <a:ln w="9525">
            <a:noFill/>
            <a:miter lim="800000"/>
            <a:headEnd/>
            <a:tailEnd/>
          </a:ln>
          <a:effectLst/>
        </p:spPr>
        <p:txBody>
          <a:bodyPr>
            <a:spAutoFit/>
          </a:bodyPr>
          <a:lstStyle/>
          <a:p>
            <a:pPr algn="l" defTabSz="914400">
              <a:lnSpc>
                <a:spcPts val="1300"/>
              </a:lnSpc>
              <a:spcAft>
                <a:spcPct val="0"/>
              </a:spcAft>
            </a:pPr>
            <a:r>
              <a:rPr lang="en-US" sz="800" b="0">
                <a:solidFill>
                  <a:schemeClr val="tx1">
                    <a:lumMod val="50000"/>
                    <a:lumOff val="50000"/>
                  </a:schemeClr>
                </a:solidFill>
                <a:latin typeface="+mn-lt"/>
              </a:rPr>
              <a:t>For </a:t>
            </a:r>
            <a:r>
              <a:rPr lang="en-US" sz="800" b="0" smtClean="0">
                <a:solidFill>
                  <a:schemeClr val="tx1">
                    <a:lumMod val="50000"/>
                    <a:lumOff val="50000"/>
                  </a:schemeClr>
                </a:solidFill>
                <a:latin typeface="+mn-lt"/>
              </a:rPr>
              <a:t>internal </a:t>
            </a:r>
            <a:r>
              <a:rPr lang="en-US" sz="800" b="0">
                <a:solidFill>
                  <a:schemeClr val="tx1">
                    <a:lumMod val="50000"/>
                    <a:lumOff val="50000"/>
                  </a:schemeClr>
                </a:solidFill>
                <a:latin typeface="+mn-lt"/>
              </a:rPr>
              <a:t>MITRE </a:t>
            </a:r>
            <a:r>
              <a:rPr lang="en-US" sz="800" b="0" smtClean="0">
                <a:solidFill>
                  <a:schemeClr val="tx1">
                    <a:lumMod val="50000"/>
                    <a:lumOff val="50000"/>
                  </a:schemeClr>
                </a:solidFill>
                <a:latin typeface="+mn-lt"/>
              </a:rPr>
              <a:t>use</a:t>
            </a:r>
            <a:endParaRPr lang="en-US" sz="800" b="0" dirty="0">
              <a:solidFill>
                <a:schemeClr val="tx1">
                  <a:lumMod val="50000"/>
                  <a:lumOff val="50000"/>
                </a:schemeClr>
              </a:solidFill>
              <a:latin typeface="+mn-lt"/>
            </a:endParaRPr>
          </a:p>
        </p:txBody>
      </p:sp>
      <p:sp>
        <p:nvSpPr>
          <p:cNvPr id="17" name="Rectangle 16"/>
          <p:cNvSpPr/>
          <p:nvPr userDrawn="1"/>
        </p:nvSpPr>
        <p:spPr bwMode="auto">
          <a:xfrm>
            <a:off x="0" y="0"/>
            <a:ext cx="407324" cy="3124200"/>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8" name="Rectangle 17"/>
          <p:cNvSpPr/>
          <p:nvPr userDrawn="1"/>
        </p:nvSpPr>
        <p:spPr bwMode="auto">
          <a:xfrm>
            <a:off x="0" y="3352800"/>
            <a:ext cx="407324" cy="35052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2"/>
              </a:solidFill>
              <a:effectLst/>
              <a:latin typeface="Arial" charset="0"/>
            </a:endParaRPr>
          </a:p>
        </p:txBody>
      </p:sp>
      <p:cxnSp>
        <p:nvCxnSpPr>
          <p:cNvPr id="12" name="Straight Connector 11"/>
          <p:cNvCxnSpPr/>
          <p:nvPr userDrawn="1"/>
        </p:nvCxnSpPr>
        <p:spPr bwMode="auto">
          <a:xfrm>
            <a:off x="823649" y="6534227"/>
            <a:ext cx="7944793" cy="0"/>
          </a:xfrm>
          <a:prstGeom prst="line">
            <a:avLst/>
          </a:prstGeom>
          <a:solidFill>
            <a:srgbClr val="FFCC99"/>
          </a:solidFill>
          <a:ln w="12700" cap="flat" cmpd="sng" algn="ctr">
            <a:solidFill>
              <a:srgbClr val="C1CD23"/>
            </a:solidFill>
            <a:prstDash val="solid"/>
            <a:round/>
            <a:headEnd type="none" w="med" len="med"/>
            <a:tailEnd type="none" w="med" len="med"/>
          </a:ln>
          <a:effectLst/>
        </p:spPr>
      </p:cxn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3649" y="6250820"/>
            <a:ext cx="670505" cy="243820"/>
          </a:xfrm>
          <a:prstGeom prst="rect">
            <a:avLst/>
          </a:prstGeom>
        </p:spPr>
      </p:pic>
      <p:sp>
        <p:nvSpPr>
          <p:cNvPr id="13" name="Rectangle 4"/>
          <p:cNvSpPr>
            <a:spLocks noGrp="1" noChangeArrowheads="1"/>
          </p:cNvSpPr>
          <p:nvPr>
            <p:ph type="subTitle" idx="1" hasCustomPrompt="1"/>
          </p:nvPr>
        </p:nvSpPr>
        <p:spPr>
          <a:xfrm>
            <a:off x="823649" y="3463137"/>
            <a:ext cx="4602163" cy="389922"/>
          </a:xfrm>
        </p:spPr>
        <p:txBody>
          <a:bodyPr/>
          <a:lstStyle>
            <a:lvl1pPr marL="0" indent="0">
              <a:buFont typeface="Wingdings" pitchFamily="2" charset="2"/>
              <a:buNone/>
              <a:defRPr b="1" spc="300" baseline="0">
                <a:solidFill>
                  <a:schemeClr val="tx2"/>
                </a:solidFill>
                <a:latin typeface="Arial" pitchFamily="34" charset="0"/>
                <a:cs typeface="Calibri" pitchFamily="34" charset="0"/>
              </a:defRPr>
            </a:lvl1pPr>
          </a:lstStyle>
          <a:p>
            <a:r>
              <a:rPr lang="en-US" altLang="en-US" smtClean="0"/>
              <a:t>Subtitle</a:t>
            </a:r>
            <a:endParaRPr lang="en-US" altLang="en-US" dirty="0"/>
          </a:p>
        </p:txBody>
      </p:sp>
      <p:sp>
        <p:nvSpPr>
          <p:cNvPr id="21" name="Rectangle 9"/>
          <p:cNvSpPr>
            <a:spLocks noGrp="1" noChangeArrowheads="1"/>
          </p:cNvSpPr>
          <p:nvPr>
            <p:ph type="ctrTitle" sz="quarter" hasCustomPrompt="1"/>
          </p:nvPr>
        </p:nvSpPr>
        <p:spPr>
          <a:xfrm>
            <a:off x="762000" y="1041287"/>
            <a:ext cx="7246620" cy="1981200"/>
          </a:xfrm>
        </p:spPr>
        <p:txBody>
          <a:bodyPr anchor="b" anchorCtr="0">
            <a:noAutofit/>
          </a:bodyPr>
          <a:lstStyle>
            <a:lvl1pPr algn="l">
              <a:lnSpc>
                <a:spcPts val="4400"/>
              </a:lnSpc>
              <a:defRPr sz="4000" b="1">
                <a:solidFill>
                  <a:schemeClr val="tx2"/>
                </a:solidFill>
                <a:latin typeface="Arial" pitchFamily="34" charset="0"/>
                <a:cs typeface="Times New Roman" pitchFamily="18" charset="0"/>
              </a:defRPr>
            </a:lvl1pPr>
          </a:lstStyle>
          <a:p>
            <a:r>
              <a:rPr lang="en-US" smtClean="0"/>
              <a:t>Section Title</a:t>
            </a:r>
            <a:endParaRPr lang="en-US" dirty="0"/>
          </a:p>
        </p:txBody>
      </p:sp>
      <p:sp>
        <p:nvSpPr>
          <p:cNvPr id="14" name="TextBox 13"/>
          <p:cNvSpPr txBox="1"/>
          <p:nvPr userDrawn="1"/>
        </p:nvSpPr>
        <p:spPr>
          <a:xfrm>
            <a:off x="7252242" y="64168"/>
            <a:ext cx="1604210" cy="246221"/>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600"/>
              </a:spcAft>
              <a:buClrTx/>
              <a:buSzTx/>
              <a:buFontTx/>
              <a:buNone/>
              <a:tabLst/>
              <a:defRPr/>
            </a:pPr>
            <a:r>
              <a:rPr lang="en-US" sz="1000" smtClean="0">
                <a:solidFill>
                  <a:srgbClr val="C1CD23"/>
                </a:solidFill>
                <a:latin typeface="Arial" pitchFamily="34" charset="0"/>
              </a:rPr>
              <a:t>|</a:t>
            </a:r>
            <a:r>
              <a:rPr lang="en-US" sz="1000" smtClean="0">
                <a:latin typeface="Arial" pitchFamily="34" charset="0"/>
              </a:rPr>
              <a:t> </a:t>
            </a:r>
            <a:fld id="{295008BC-DA31-4D19-837B-EFA4386B05F5}" type="slidenum">
              <a:rPr lang="en-US" sz="1000" smtClean="0">
                <a:solidFill>
                  <a:schemeClr val="tx1">
                    <a:lumMod val="50000"/>
                    <a:lumOff val="50000"/>
                  </a:schemeClr>
                </a:solidFill>
                <a:latin typeface="Arial" pitchFamily="34" charset="0"/>
              </a:rPr>
              <a:pPr marL="0" marR="0" indent="0" algn="r" defTabSz="914400" rtl="0" eaLnBrk="1" fontAlgn="auto" latinLnBrk="0" hangingPunct="1">
                <a:lnSpc>
                  <a:spcPct val="100000"/>
                </a:lnSpc>
                <a:spcBef>
                  <a:spcPts val="0"/>
                </a:spcBef>
                <a:spcAft>
                  <a:spcPts val="600"/>
                </a:spcAft>
                <a:buClrTx/>
                <a:buSzTx/>
                <a:buFontTx/>
                <a:buNone/>
                <a:tabLst/>
                <a:defRPr/>
              </a:pPr>
              <a:t>‹#›</a:t>
            </a:fld>
            <a:r>
              <a:rPr lang="en-US" sz="1000" smtClean="0">
                <a:latin typeface="Arial" pitchFamily="34" charset="0"/>
              </a:rPr>
              <a:t> </a:t>
            </a:r>
            <a:r>
              <a:rPr lang="en-US" sz="1000" smtClean="0">
                <a:solidFill>
                  <a:srgbClr val="C1CD23"/>
                </a:solidFill>
                <a:latin typeface="Arial" pitchFamily="34" charset="0"/>
              </a:rPr>
              <a:t>|</a:t>
            </a:r>
            <a:r>
              <a:rPr lang="en-US" sz="1000" smtClean="0">
                <a:ea typeface="Verdana" pitchFamily="34" charset="0"/>
                <a:cs typeface="Verdana" pitchFamily="34" charset="0"/>
              </a:rPr>
              <a:t> </a:t>
            </a:r>
            <a:endParaRPr lang="en-US" sz="1000">
              <a:ea typeface="Verdana" pitchFamily="34" charset="0"/>
              <a:cs typeface="Verdana" pitchFamily="34" charset="0"/>
            </a:endParaRPr>
          </a:p>
        </p:txBody>
      </p:sp>
      <p:sp>
        <p:nvSpPr>
          <p:cNvPr id="20" name="Text Box 15"/>
          <p:cNvSpPr txBox="1">
            <a:spLocks noChangeArrowheads="1"/>
          </p:cNvSpPr>
          <p:nvPr userDrawn="1"/>
        </p:nvSpPr>
        <p:spPr bwMode="auto">
          <a:xfrm>
            <a:off x="857250" y="4310146"/>
            <a:ext cx="2409825" cy="861774"/>
          </a:xfrm>
          <a:prstGeom prst="rect">
            <a:avLst/>
          </a:prstGeom>
          <a:solidFill>
            <a:schemeClr val="accent5">
              <a:lumMod val="20000"/>
              <a:lumOff val="80000"/>
            </a:schemeClr>
          </a:solidFill>
          <a:ln w="12700" algn="ctr">
            <a:noFill/>
            <a:miter lim="800000"/>
            <a:headEnd/>
            <a:tailEnd/>
          </a:ln>
        </p:spPr>
        <p:txBody>
          <a:bodyPr wrap="square">
            <a:spAutoFit/>
          </a:bodyPr>
          <a:lstStyle/>
          <a:p>
            <a:pPr marL="0" marR="0" lvl="0" indent="0" defTabSz="1030288" eaLnBrk="0" fontAlgn="auto" latinLnBrk="0" hangingPunct="0">
              <a:lnSpc>
                <a:spcPts val="1200"/>
              </a:lnSpc>
              <a:spcBef>
                <a:spcPts val="0"/>
              </a:spcBef>
              <a:spcAft>
                <a:spcPts val="0"/>
              </a:spcAft>
              <a:buClr>
                <a:srgbClr val="000000"/>
              </a:buClr>
              <a:buSzTx/>
              <a:buFontTx/>
              <a:buNone/>
              <a:tabLst/>
              <a:defRPr/>
            </a:pPr>
            <a:r>
              <a:rPr kumimoji="0" lang="en-US" sz="1000" b="1" i="0" strike="noStrike" kern="0" cap="none" spc="0" normalizeH="0" baseline="0" noProof="0" dirty="0" smtClean="0">
                <a:ln>
                  <a:noFill/>
                </a:ln>
                <a:solidFill>
                  <a:sysClr val="windowText" lastClr="000000"/>
                </a:solidFill>
                <a:effectLst/>
                <a:uLnTx/>
                <a:uFillTx/>
              </a:rPr>
              <a:t>Note:</a:t>
            </a:r>
            <a:r>
              <a:rPr kumimoji="0" lang="en-US" sz="1000" b="0" i="0" u="none" strike="noStrike" kern="0" cap="none" spc="0" normalizeH="0" baseline="0" noProof="0" dirty="0" smtClean="0">
                <a:ln>
                  <a:noFill/>
                </a:ln>
                <a:solidFill>
                  <a:sysClr val="windowText" lastClr="000000"/>
                </a:solidFill>
                <a:effectLst/>
                <a:uLnTx/>
                <a:uFillTx/>
              </a:rPr>
              <a:t> Use this as a divider slide when separating sections of your briefing.</a:t>
            </a:r>
          </a:p>
          <a:p>
            <a:pPr marL="0" marR="0" lvl="0" indent="0" defTabSz="1030288" eaLnBrk="0" fontAlgn="auto" latinLnBrk="0" hangingPunct="0">
              <a:lnSpc>
                <a:spcPts val="1200"/>
              </a:lnSpc>
              <a:spcBef>
                <a:spcPts val="0"/>
              </a:spcBef>
              <a:spcAft>
                <a:spcPts val="0"/>
              </a:spcAft>
              <a:buClr>
                <a:srgbClr val="000000"/>
              </a:buClr>
              <a:buSzTx/>
              <a:buFontTx/>
              <a:buNone/>
              <a:tabLst/>
              <a:defRPr/>
            </a:pPr>
            <a:r>
              <a:rPr kumimoji="0" lang="en-US" sz="1000" b="0" i="0" u="none" strike="noStrike" kern="0" cap="none" spc="0" normalizeH="0" baseline="0" noProof="0" dirty="0" smtClean="0">
                <a:ln>
                  <a:noFill/>
                </a:ln>
                <a:solidFill>
                  <a:sysClr val="windowText" lastClr="000000"/>
                </a:solidFill>
                <a:effectLst/>
                <a:uLnTx/>
                <a:uFillTx/>
              </a:rPr>
              <a:t>To remove or change information in the footer, view the Slide Master and edit from there.</a:t>
            </a:r>
            <a:endParaRPr kumimoji="0" lang="en-US" sz="10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9956341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09600" y="274638"/>
            <a:ext cx="8229600" cy="868362"/>
          </a:xfrm>
          <a:prstGeom prst="rect">
            <a:avLst/>
          </a:prstGeom>
        </p:spPr>
        <p:txBody>
          <a:bodyPr vert="horz" lIns="91440" tIns="45720" rIns="91440" bIns="45720" rtlCol="0" anchor="ctr" anchorCtr="0">
            <a:normAutofit/>
          </a:bodyPr>
          <a:lstStyle>
            <a:lvl1pPr>
              <a:lnSpc>
                <a:spcPts val="3200"/>
              </a:lnSpc>
              <a:defRPr lang="en-US"/>
            </a:lvl1p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1"/>
          <p:cNvSpPr/>
          <p:nvPr userDrawn="1"/>
        </p:nvSpPr>
        <p:spPr>
          <a:xfrm>
            <a:off x="600075" y="1162050"/>
            <a:ext cx="8286750" cy="25717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Tree>
    <p:extLst>
      <p:ext uri="{BB962C8B-B14F-4D97-AF65-F5344CB8AC3E}">
        <p14:creationId xmlns:p14="http://schemas.microsoft.com/office/powerpoint/2010/main" val="2033812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Rectangle 1"/>
          <p:cNvSpPr/>
          <p:nvPr userDrawn="1"/>
        </p:nvSpPr>
        <p:spPr>
          <a:xfrm>
            <a:off x="600075" y="1162050"/>
            <a:ext cx="8286750" cy="25717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4" name="Rectangle 3"/>
          <p:cNvSpPr/>
          <p:nvPr userDrawn="1"/>
        </p:nvSpPr>
        <p:spPr>
          <a:xfrm>
            <a:off x="0" y="0"/>
            <a:ext cx="600075" cy="6858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6" name="Text Placeholder 5"/>
          <p:cNvSpPr>
            <a:spLocks noGrp="1"/>
          </p:cNvSpPr>
          <p:nvPr>
            <p:ph type="body" sz="quarter" idx="10" hasCustomPrompt="1"/>
          </p:nvPr>
        </p:nvSpPr>
        <p:spPr>
          <a:xfrm>
            <a:off x="1484313" y="2486024"/>
            <a:ext cx="6210300" cy="1666876"/>
          </a:xfrm>
        </p:spPr>
        <p:txBody>
          <a:bodyPr/>
          <a:lstStyle>
            <a:lvl1pPr marL="0" indent="0" algn="ctr">
              <a:buNone/>
              <a:defRPr sz="3600">
                <a:solidFill>
                  <a:schemeClr val="tx2"/>
                </a:solidFill>
              </a:defRPr>
            </a:lvl1pPr>
          </a:lstStyle>
          <a:p>
            <a:pPr lvl="0"/>
            <a:r>
              <a:rPr lang="en-US" dirty="0" smtClean="0"/>
              <a:t>Section Header</a:t>
            </a:r>
            <a:br>
              <a:rPr lang="en-US" dirty="0" smtClean="0"/>
            </a:br>
            <a:r>
              <a:rPr lang="en-US" dirty="0" smtClean="0"/>
              <a:t>here</a:t>
            </a:r>
          </a:p>
        </p:txBody>
      </p:sp>
      <p:cxnSp>
        <p:nvCxnSpPr>
          <p:cNvPr id="8" name="Straight Connector 7"/>
          <p:cNvCxnSpPr/>
          <p:nvPr userDrawn="1"/>
        </p:nvCxnSpPr>
        <p:spPr>
          <a:xfrm>
            <a:off x="409575" y="2200275"/>
            <a:ext cx="83058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09575" y="4343400"/>
            <a:ext cx="83058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8560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498596"/>
            <a:ext cx="4038600" cy="4525963"/>
          </a:xfrm>
        </p:spPr>
        <p:txBody>
          <a:bodyPr>
            <a:noAutofit/>
          </a:bodyPr>
          <a:lstStyle>
            <a:lvl1pPr>
              <a:defRPr sz="2000">
                <a:latin typeface="Arial" pitchFamily="34" charset="0"/>
              </a:defRPr>
            </a:lvl1pPr>
            <a:lvl2pPr>
              <a:defRPr sz="2000">
                <a:latin typeface="Arial" pitchFamily="34" charset="0"/>
              </a:defRPr>
            </a:lvl2pPr>
            <a:lvl3pPr>
              <a:defRPr sz="1800">
                <a:latin typeface="Arial" pitchFamily="34" charset="0"/>
              </a:defRPr>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800600" y="1498596"/>
            <a:ext cx="4038600" cy="4525963"/>
          </a:xfrm>
        </p:spPr>
        <p:txBody>
          <a:bodyPr>
            <a:noAutofit/>
          </a:bodyPr>
          <a:lstStyle>
            <a:lvl1pPr>
              <a:defRPr sz="2000">
                <a:latin typeface="Arial" pitchFamily="34" charset="0"/>
              </a:defRPr>
            </a:lvl1pPr>
            <a:lvl2pPr>
              <a:defRPr sz="2000">
                <a:latin typeface="Arial" pitchFamily="34" charset="0"/>
              </a:defRPr>
            </a:lvl2pPr>
            <a:lvl3pPr>
              <a:defRPr sz="1800">
                <a:latin typeface="Arial" pitchFamily="34" charset="0"/>
              </a:defRPr>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Rectangle 2"/>
          <p:cNvSpPr/>
          <p:nvPr userDrawn="1"/>
        </p:nvSpPr>
        <p:spPr>
          <a:xfrm>
            <a:off x="1210234" y="3032639"/>
            <a:ext cx="6838391" cy="1938992"/>
          </a:xfrm>
          <a:prstGeom prst="rect">
            <a:avLst/>
          </a:prstGeom>
        </p:spPr>
        <p:txBody>
          <a:bodyPr wrap="square">
            <a:spAutoFit/>
          </a:bodyPr>
          <a:lstStyle/>
          <a:p>
            <a:pPr lvl="0" eaLnBrk="0" fontAlgn="base" hangingPunct="0">
              <a:spcBef>
                <a:spcPct val="0"/>
              </a:spcBef>
              <a:spcAft>
                <a:spcPct val="0"/>
              </a:spcAft>
            </a:pPr>
            <a:r>
              <a:rPr lang="en-US" sz="1200" dirty="0" smtClean="0">
                <a:solidFill>
                  <a:srgbClr val="000000"/>
                </a:solidFill>
              </a:rPr>
              <a:t>The views, opinions, and/or findings contained in this report are those of The MITRE Corporation and should not be construed as an official government position, policy, or decision, unless designated by other documentation.</a:t>
            </a:r>
            <a:br>
              <a:rPr lang="en-US" sz="1200" dirty="0" smtClean="0">
                <a:solidFill>
                  <a:srgbClr val="000000"/>
                </a:solidFill>
              </a:rPr>
            </a:br>
            <a:endParaRPr lang="en-US" sz="1200" dirty="0" smtClean="0">
              <a:solidFill>
                <a:srgbClr val="000000"/>
              </a:solidFill>
            </a:endParaRPr>
          </a:p>
          <a:p>
            <a:pPr lvl="0" eaLnBrk="0" fontAlgn="base" hangingPunct="0">
              <a:spcBef>
                <a:spcPct val="0"/>
              </a:spcBef>
              <a:spcAft>
                <a:spcPct val="0"/>
              </a:spcAft>
            </a:pPr>
            <a:r>
              <a:rPr lang="en-US" sz="1200" dirty="0" smtClean="0">
                <a:solidFill>
                  <a:srgbClr val="000000"/>
                </a:solidFill>
              </a:rPr>
              <a:t>For internal MITRE use. This document was prepared for authorized distribution only. It has not been approved for public release. (</a:t>
            </a:r>
            <a:r>
              <a:rPr lang="en-US" sz="1200" dirty="0" err="1" smtClean="0">
                <a:solidFill>
                  <a:srgbClr val="000000"/>
                </a:solidFill>
              </a:rPr>
              <a:t>FastJump</a:t>
            </a:r>
            <a:r>
              <a:rPr lang="en-US" sz="1200" dirty="0" smtClean="0">
                <a:solidFill>
                  <a:srgbClr val="000000"/>
                </a:solidFill>
              </a:rPr>
              <a:t>: release statements for applicable release statement).</a:t>
            </a:r>
            <a:br>
              <a:rPr lang="en-US" sz="1200" dirty="0" smtClean="0">
                <a:solidFill>
                  <a:srgbClr val="000000"/>
                </a:solidFill>
              </a:rPr>
            </a:br>
            <a:endParaRPr lang="en-US" sz="1200" dirty="0" smtClean="0">
              <a:solidFill>
                <a:srgbClr val="000000"/>
              </a:solidFill>
            </a:endParaRPr>
          </a:p>
          <a:p>
            <a:pPr lvl="0" eaLnBrk="0" fontAlgn="base" hangingPunct="0">
              <a:spcBef>
                <a:spcPct val="0"/>
              </a:spcBef>
              <a:spcAft>
                <a:spcPct val="0"/>
              </a:spcAft>
            </a:pPr>
            <a:r>
              <a:rPr lang="en-US" sz="1200" dirty="0" smtClean="0">
                <a:solidFill>
                  <a:srgbClr val="000000"/>
                </a:solidFill>
              </a:rPr>
              <a:t>Insert data rights legend information here, if applicable (FJ: data rights legend).</a:t>
            </a:r>
          </a:p>
          <a:p>
            <a:pPr lvl="0" eaLnBrk="0" fontAlgn="base" hangingPunct="0">
              <a:spcBef>
                <a:spcPct val="0"/>
              </a:spcBef>
              <a:spcAft>
                <a:spcPct val="0"/>
              </a:spcAft>
            </a:pPr>
            <a:endParaRPr lang="en-US" sz="1200" dirty="0" smtClean="0">
              <a:solidFill>
                <a:srgbClr val="000000"/>
              </a:solidFill>
            </a:endParaRPr>
          </a:p>
        </p:txBody>
      </p:sp>
      <p:sp>
        <p:nvSpPr>
          <p:cNvPr id="7" name="Text Box 15"/>
          <p:cNvSpPr txBox="1">
            <a:spLocks noChangeArrowheads="1"/>
          </p:cNvSpPr>
          <p:nvPr userDrawn="1"/>
        </p:nvSpPr>
        <p:spPr bwMode="auto">
          <a:xfrm>
            <a:off x="615297" y="776626"/>
            <a:ext cx="3612216" cy="400110"/>
          </a:xfrm>
          <a:prstGeom prst="rect">
            <a:avLst/>
          </a:prstGeom>
          <a:solidFill>
            <a:schemeClr val="accent5">
              <a:lumMod val="20000"/>
              <a:lumOff val="80000"/>
            </a:schemeClr>
          </a:solidFill>
          <a:ln w="12700" algn="ctr">
            <a:noFill/>
            <a:miter lim="800000"/>
            <a:headEnd/>
            <a:tailEnd/>
          </a:ln>
        </p:spPr>
        <p:txBody>
          <a:bodyPr wrap="square">
            <a:spAutoFit/>
          </a:bodyPr>
          <a:lstStyle/>
          <a:p>
            <a:pPr marL="0" marR="0" lvl="0" indent="0" defTabSz="1030288" eaLnBrk="0" fontAlgn="auto" latinLnBrk="0" hangingPunct="0">
              <a:lnSpc>
                <a:spcPts val="1200"/>
              </a:lnSpc>
              <a:spcBef>
                <a:spcPts val="0"/>
              </a:spcBef>
              <a:spcAft>
                <a:spcPts val="0"/>
              </a:spcAft>
              <a:buClr>
                <a:srgbClr val="000000"/>
              </a:buClr>
              <a:buSzTx/>
              <a:buFontTx/>
              <a:buNone/>
              <a:tabLst/>
              <a:defRPr/>
            </a:pPr>
            <a:r>
              <a:rPr kumimoji="0" lang="en-US" sz="1000" b="1" i="0" strike="noStrike" kern="0" cap="none" spc="0" normalizeH="0" baseline="0" noProof="0" dirty="0" smtClean="0">
                <a:ln>
                  <a:noFill/>
                </a:ln>
                <a:solidFill>
                  <a:sysClr val="windowText" lastClr="000000"/>
                </a:solidFill>
                <a:effectLst/>
                <a:uLnTx/>
                <a:uFillTx/>
              </a:rPr>
              <a:t>Note:</a:t>
            </a:r>
            <a:r>
              <a:rPr kumimoji="0" lang="en-US" sz="1000" b="0" i="0" u="none" strike="noStrike" kern="0" cap="none" spc="0" normalizeH="0" baseline="0" noProof="0" dirty="0" smtClean="0">
                <a:ln>
                  <a:noFill/>
                </a:ln>
                <a:solidFill>
                  <a:sysClr val="windowText" lastClr="000000"/>
                </a:solidFill>
                <a:effectLst/>
                <a:uLnTx/>
                <a:uFillTx/>
              </a:rPr>
              <a:t> . If needed , this slide (and all copyright information) should be the last slide of your briefing when being delivered.</a:t>
            </a:r>
            <a:endParaRPr kumimoji="0" lang="en-US" sz="1000" b="0" i="0" u="none" strike="noStrike" kern="0" cap="none" spc="0" normalizeH="0" baseline="0" noProof="0" dirty="0">
              <a:ln>
                <a:noFill/>
              </a:ln>
              <a:solidFill>
                <a:sysClr val="windowText" lastClr="000000"/>
              </a:solidFill>
              <a:effectLst/>
              <a:uLnTx/>
              <a:uFillTx/>
            </a:endParaRPr>
          </a:p>
        </p:txBody>
      </p:sp>
      <p:sp>
        <p:nvSpPr>
          <p:cNvPr id="8" name="Rectangle 7"/>
          <p:cNvSpPr/>
          <p:nvPr userDrawn="1"/>
        </p:nvSpPr>
        <p:spPr>
          <a:xfrm>
            <a:off x="1210234" y="1609725"/>
            <a:ext cx="6838391" cy="1200329"/>
          </a:xfrm>
          <a:prstGeom prst="rect">
            <a:avLst/>
          </a:prstGeom>
        </p:spPr>
        <p:txBody>
          <a:bodyPr wrap="square">
            <a:spAutoFit/>
          </a:bodyPr>
          <a:lstStyle/>
          <a:p>
            <a:pPr lvl="0" eaLnBrk="0" fontAlgn="base" hangingPunct="0">
              <a:spcBef>
                <a:spcPct val="0"/>
              </a:spcBef>
              <a:spcAft>
                <a:spcPct val="0"/>
              </a:spcAft>
            </a:pPr>
            <a:r>
              <a:rPr lang="en-US" sz="1200" dirty="0" smtClean="0">
                <a:solidFill>
                  <a:srgbClr val="000000"/>
                </a:solidFill>
              </a:rPr>
              <a:t>Sponsor: </a:t>
            </a:r>
          </a:p>
          <a:p>
            <a:pPr lvl="0" eaLnBrk="0" fontAlgn="base" hangingPunct="0">
              <a:spcBef>
                <a:spcPct val="0"/>
              </a:spcBef>
              <a:spcAft>
                <a:spcPct val="0"/>
              </a:spcAft>
            </a:pPr>
            <a:r>
              <a:rPr lang="en-US" sz="1200" dirty="0" smtClean="0">
                <a:solidFill>
                  <a:srgbClr val="000000"/>
                </a:solidFill>
              </a:rPr>
              <a:t>Dept. No.: </a:t>
            </a:r>
          </a:p>
          <a:p>
            <a:pPr lvl="0" eaLnBrk="0" fontAlgn="base" hangingPunct="0">
              <a:spcBef>
                <a:spcPct val="0"/>
              </a:spcBef>
              <a:spcAft>
                <a:spcPct val="0"/>
              </a:spcAft>
            </a:pPr>
            <a:r>
              <a:rPr lang="en-US" sz="1200" dirty="0" smtClean="0">
                <a:solidFill>
                  <a:srgbClr val="000000"/>
                </a:solidFill>
              </a:rPr>
              <a:t>Contract No.: </a:t>
            </a:r>
          </a:p>
          <a:p>
            <a:pPr lvl="0" eaLnBrk="0" fontAlgn="base" hangingPunct="0">
              <a:spcBef>
                <a:spcPct val="0"/>
              </a:spcBef>
              <a:spcAft>
                <a:spcPct val="0"/>
              </a:spcAft>
            </a:pPr>
            <a:r>
              <a:rPr lang="en-US" sz="1200" dirty="0" smtClean="0">
                <a:solidFill>
                  <a:srgbClr val="000000"/>
                </a:solidFill>
              </a:rPr>
              <a:t>Project No.: </a:t>
            </a:r>
          </a:p>
          <a:p>
            <a:pPr lvl="0" eaLnBrk="0" fontAlgn="base" hangingPunct="0">
              <a:spcBef>
                <a:spcPct val="0"/>
              </a:spcBef>
              <a:spcAft>
                <a:spcPct val="0"/>
              </a:spcAft>
            </a:pPr>
            <a:r>
              <a:rPr lang="en-US" sz="1200" dirty="0" smtClean="0">
                <a:solidFill>
                  <a:srgbClr val="000000"/>
                </a:solidFill>
              </a:rPr>
              <a:t>Derived From:  </a:t>
            </a:r>
          </a:p>
          <a:p>
            <a:pPr lvl="0" eaLnBrk="0" fontAlgn="base" hangingPunct="0">
              <a:spcBef>
                <a:spcPct val="0"/>
              </a:spcBef>
              <a:spcAft>
                <a:spcPct val="0"/>
              </a:spcAft>
            </a:pPr>
            <a:r>
              <a:rPr lang="en-US" sz="1200" dirty="0" smtClean="0">
                <a:solidFill>
                  <a:srgbClr val="000000"/>
                </a:solidFill>
              </a:rPr>
              <a:t>Declassify On: </a:t>
            </a:r>
          </a:p>
        </p:txBody>
      </p:sp>
    </p:spTree>
    <p:extLst>
      <p:ext uri="{BB962C8B-B14F-4D97-AF65-F5344CB8AC3E}">
        <p14:creationId xmlns:p14="http://schemas.microsoft.com/office/powerpoint/2010/main" val="3074143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8229600" cy="868362"/>
          </a:xfrm>
          <a:prstGeom prst="rect">
            <a:avLst/>
          </a:prstGeom>
        </p:spPr>
        <p:txBody>
          <a:bodyPr vert="horz" lIns="91440" tIns="45720" rIns="91440" bIns="45720" rtlCol="0" anchor="ctr" anchorCtr="0">
            <a:noAutofit/>
          </a:bodyPr>
          <a:lstStyle/>
          <a:p>
            <a:r>
              <a:rPr lang="en-US" smtClean="0"/>
              <a:t>Click to edit Master title style</a:t>
            </a:r>
            <a:endParaRPr lang="en-US"/>
          </a:p>
        </p:txBody>
      </p:sp>
      <p:sp>
        <p:nvSpPr>
          <p:cNvPr id="3" name="Text Placeholder 2"/>
          <p:cNvSpPr>
            <a:spLocks noGrp="1"/>
          </p:cNvSpPr>
          <p:nvPr>
            <p:ph type="body" idx="1"/>
          </p:nvPr>
        </p:nvSpPr>
        <p:spPr>
          <a:xfrm>
            <a:off x="609600" y="1447800"/>
            <a:ext cx="8229600" cy="4943475"/>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9" name="Straight Connector 8"/>
          <p:cNvCxnSpPr/>
          <p:nvPr/>
        </p:nvCxnSpPr>
        <p:spPr bwMode="auto">
          <a:xfrm>
            <a:off x="618308" y="1295400"/>
            <a:ext cx="8220892" cy="0"/>
          </a:xfrm>
          <a:prstGeom prst="line">
            <a:avLst/>
          </a:prstGeom>
          <a:solidFill>
            <a:srgbClr val="FFCC99"/>
          </a:solidFill>
          <a:ln w="12700" cap="flat" cmpd="sng" algn="ctr">
            <a:solidFill>
              <a:srgbClr val="C1CD23"/>
            </a:solidFill>
            <a:prstDash val="solid"/>
            <a:round/>
            <a:headEnd type="none" w="med" len="med"/>
            <a:tailEnd type="none" w="med" len="med"/>
          </a:ln>
          <a:effectLst/>
        </p:spPr>
      </p:cxnSp>
      <p:sp>
        <p:nvSpPr>
          <p:cNvPr id="10" name="Rectangle 9"/>
          <p:cNvSpPr/>
          <p:nvPr/>
        </p:nvSpPr>
        <p:spPr bwMode="auto">
          <a:xfrm>
            <a:off x="0" y="1"/>
            <a:ext cx="407324" cy="1219200"/>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0" y="1371601"/>
            <a:ext cx="407324" cy="54864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2"/>
              </a:solidFill>
              <a:effectLst/>
              <a:latin typeface="Arial" charset="0"/>
            </a:endParaRPr>
          </a:p>
        </p:txBody>
      </p:sp>
      <p:pic>
        <p:nvPicPr>
          <p:cNvPr id="6"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85947" y="6540145"/>
            <a:ext cx="670505" cy="243820"/>
          </a:xfrm>
          <a:prstGeom prst="rect">
            <a:avLst/>
          </a:prstGeom>
        </p:spPr>
      </p:pic>
      <p:sp>
        <p:nvSpPr>
          <p:cNvPr id="13" name="TextBox 12"/>
          <p:cNvSpPr txBox="1"/>
          <p:nvPr/>
        </p:nvSpPr>
        <p:spPr>
          <a:xfrm>
            <a:off x="7324431" y="64168"/>
            <a:ext cx="1604210" cy="246221"/>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600"/>
              </a:spcAft>
              <a:buClrTx/>
              <a:buSzTx/>
              <a:buFontTx/>
              <a:buNone/>
              <a:tabLst/>
              <a:defRPr/>
            </a:pPr>
            <a:r>
              <a:rPr lang="en-US" sz="1000" smtClean="0">
                <a:solidFill>
                  <a:srgbClr val="C1CD23"/>
                </a:solidFill>
                <a:latin typeface="Arial" pitchFamily="34" charset="0"/>
              </a:rPr>
              <a:t>|</a:t>
            </a:r>
            <a:r>
              <a:rPr lang="en-US" sz="1000" smtClean="0">
                <a:latin typeface="Arial" pitchFamily="34" charset="0"/>
              </a:rPr>
              <a:t> </a:t>
            </a:r>
            <a:fld id="{295008BC-DA31-4D19-837B-EFA4386B05F5}" type="slidenum">
              <a:rPr lang="en-US" sz="1000" smtClean="0">
                <a:solidFill>
                  <a:schemeClr val="tx1">
                    <a:lumMod val="50000"/>
                    <a:lumOff val="50000"/>
                  </a:schemeClr>
                </a:solidFill>
                <a:latin typeface="Arial" pitchFamily="34" charset="0"/>
              </a:rPr>
              <a:pPr marL="0" marR="0" indent="0" algn="r" defTabSz="914400" rtl="0" eaLnBrk="1" fontAlgn="auto" latinLnBrk="0" hangingPunct="1">
                <a:lnSpc>
                  <a:spcPct val="100000"/>
                </a:lnSpc>
                <a:spcBef>
                  <a:spcPts val="0"/>
                </a:spcBef>
                <a:spcAft>
                  <a:spcPts val="600"/>
                </a:spcAft>
                <a:buClrTx/>
                <a:buSzTx/>
                <a:buFontTx/>
                <a:buNone/>
                <a:tabLst/>
                <a:defRPr/>
              </a:pPr>
              <a:t>‹#›</a:t>
            </a:fld>
            <a:r>
              <a:rPr lang="en-US" sz="1000" smtClean="0">
                <a:latin typeface="Arial" pitchFamily="34" charset="0"/>
              </a:rPr>
              <a:t> </a:t>
            </a:r>
            <a:r>
              <a:rPr lang="en-US" sz="1000" smtClean="0">
                <a:solidFill>
                  <a:srgbClr val="C1CD23"/>
                </a:solidFill>
                <a:latin typeface="Arial" pitchFamily="34" charset="0"/>
              </a:rPr>
              <a:t>|</a:t>
            </a:r>
            <a:r>
              <a:rPr lang="en-US" sz="1000" smtClean="0">
                <a:ea typeface="Verdana" pitchFamily="34" charset="0"/>
                <a:cs typeface="Verdana" pitchFamily="34" charset="0"/>
              </a:rPr>
              <a:t> </a:t>
            </a:r>
            <a:endParaRPr lang="en-US" sz="1000">
              <a:ea typeface="Verdana" pitchFamily="34" charset="0"/>
              <a:cs typeface="Verdana" pitchFamily="34" charset="0"/>
            </a:endParaRPr>
          </a:p>
        </p:txBody>
      </p:sp>
      <p:sp>
        <p:nvSpPr>
          <p:cNvPr id="14" name="Footer Placeholder 4"/>
          <p:cNvSpPr txBox="1">
            <a:spLocks/>
          </p:cNvSpPr>
          <p:nvPr/>
        </p:nvSpPr>
        <p:spPr>
          <a:xfrm>
            <a:off x="609599" y="6660696"/>
            <a:ext cx="2695576" cy="159204"/>
          </a:xfrm>
          <a:prstGeom prst="rect">
            <a:avLst/>
          </a:prstGeom>
        </p:spPr>
        <p:txBody>
          <a:bodyPr vert="horz" lIns="91440" tIns="45720" rIns="91440" bIns="45720" rtlCol="0" anchor="b"/>
          <a:lstStyle>
            <a:defPPr>
              <a:defRPr lang="en-US"/>
            </a:defPPr>
            <a:lvl1pPr marL="0" algn="l" defTabSz="914400" rtl="0" eaLnBrk="1" latinLnBrk="0" hangingPunct="1">
              <a:lnSpc>
                <a:spcPts val="1300"/>
              </a:lnSpc>
              <a:spcAft>
                <a:spcPct val="0"/>
              </a:spcAft>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dirty="0" smtClean="0">
                <a:solidFill>
                  <a:schemeClr val="tx1">
                    <a:lumMod val="50000"/>
                    <a:lumOff val="50000"/>
                  </a:schemeClr>
                </a:solidFill>
              </a:rPr>
              <a:t>© 2014 The MITRE Corporation. All rights reserved.  </a:t>
            </a:r>
            <a:endParaRPr lang="en-US" dirty="0">
              <a:solidFill>
                <a:schemeClr val="tx1">
                  <a:lumMod val="50000"/>
                  <a:lumOff val="50000"/>
                </a:scheme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8" r:id="rId4"/>
    <p:sldLayoutId id="2147483655" r:id="rId5"/>
    <p:sldLayoutId id="2147483661" r:id="rId6"/>
    <p:sldLayoutId id="2147483662" r:id="rId7"/>
    <p:sldLayoutId id="2147483652" r:id="rId8"/>
    <p:sldLayoutId id="2147483660" r:id="rId9"/>
  </p:sldLayoutIdLst>
  <p:timing>
    <p:tnLst>
      <p:par>
        <p:cTn id="1" dur="indefinite" restart="never" nodeType="tmRoot"/>
      </p:par>
    </p:tnLst>
  </p:timing>
  <p:hf hdr="0" dt="0"/>
  <p:txStyles>
    <p:titleStyle>
      <a:lvl1pPr algn="l" defTabSz="914400" rtl="0" eaLnBrk="1" latinLnBrk="0" hangingPunct="1">
        <a:lnSpc>
          <a:spcPts val="3200"/>
        </a:lnSpc>
        <a:spcBef>
          <a:spcPct val="0"/>
        </a:spcBef>
        <a:buNone/>
        <a:defRPr lang="en-US" sz="3200" b="1" kern="1200">
          <a:solidFill>
            <a:schemeClr val="tx2"/>
          </a:solidFill>
          <a:latin typeface="Arial" pitchFamily="34" charset="0"/>
          <a:ea typeface="Verdana" pitchFamily="34" charset="0"/>
          <a:cs typeface="Arial" pitchFamily="34" charset="0"/>
        </a:defRPr>
      </a:lvl1pPr>
    </p:titleStyle>
    <p:bodyStyle>
      <a:lvl1pPr marL="231775" indent="-231775" algn="l" defTabSz="914400" rtl="0" eaLnBrk="1" latinLnBrk="0" hangingPunct="1">
        <a:spcBef>
          <a:spcPts val="0"/>
        </a:spcBef>
        <a:spcAft>
          <a:spcPts val="600"/>
        </a:spcAft>
        <a:buClr>
          <a:schemeClr val="tx2"/>
        </a:buClr>
        <a:buSzPct val="120000"/>
        <a:buFont typeface="Wingdings" pitchFamily="2" charset="2"/>
        <a:buChar char="§"/>
        <a:defRPr sz="2000" b="1" kern="1200">
          <a:solidFill>
            <a:schemeClr val="tx1"/>
          </a:solidFill>
          <a:latin typeface="Arial" pitchFamily="34" charset="0"/>
          <a:ea typeface="+mn-ea"/>
          <a:cs typeface="Arial" pitchFamily="34" charset="0"/>
        </a:defRPr>
      </a:lvl1pPr>
      <a:lvl2pPr marL="515938" indent="-228600" algn="l" defTabSz="914400" rtl="0" eaLnBrk="1" latinLnBrk="0" hangingPunct="1">
        <a:spcBef>
          <a:spcPts val="0"/>
        </a:spcBef>
        <a:spcAft>
          <a:spcPts val="600"/>
        </a:spcAft>
        <a:buClr>
          <a:schemeClr val="tx2"/>
        </a:buClr>
        <a:buFont typeface="Arial" pitchFamily="34" charset="0"/>
        <a:buChar char="–"/>
        <a:defRPr sz="2000" kern="1200">
          <a:solidFill>
            <a:schemeClr val="tx1"/>
          </a:solidFill>
          <a:latin typeface="Arial" pitchFamily="34" charset="0"/>
          <a:ea typeface="+mn-ea"/>
          <a:cs typeface="Arial" pitchFamily="34" charset="0"/>
        </a:defRPr>
      </a:lvl2pPr>
      <a:lvl3pPr marL="747713" indent="-231775" algn="l" defTabSz="914400" rtl="0" eaLnBrk="1" latinLnBrk="0" hangingPunct="1">
        <a:spcBef>
          <a:spcPts val="0"/>
        </a:spcBef>
        <a:spcAft>
          <a:spcPts val="600"/>
        </a:spcAft>
        <a:buClr>
          <a:schemeClr val="tx2"/>
        </a:buClr>
        <a:buSzPct val="110000"/>
        <a:buFont typeface="Wingdings" pitchFamily="2" charset="2"/>
        <a:buChar char="§"/>
        <a:defRPr sz="1800" kern="1200">
          <a:solidFill>
            <a:schemeClr val="tx1"/>
          </a:solidFill>
          <a:latin typeface="Arial" pitchFamily="34" charset="0"/>
          <a:ea typeface="+mn-ea"/>
          <a:cs typeface="Arial" pitchFamily="34" charset="0"/>
        </a:defRPr>
      </a:lvl3pPr>
      <a:lvl4pPr marL="1030288" indent="-228600" algn="l" defTabSz="914400" rtl="0" eaLnBrk="1" latinLnBrk="0" hangingPunct="1">
        <a:spcBef>
          <a:spcPts val="0"/>
        </a:spcBef>
        <a:spcAft>
          <a:spcPts val="600"/>
        </a:spcAft>
        <a:buClr>
          <a:schemeClr val="tx2"/>
        </a:buClr>
        <a:buFont typeface="Arial" pitchFamily="34" charset="0"/>
        <a:buChar char="–"/>
        <a:defRPr sz="1800" kern="1200">
          <a:solidFill>
            <a:schemeClr val="tx1"/>
          </a:solidFill>
          <a:latin typeface="Arial" pitchFamily="34" charset="0"/>
          <a:ea typeface="+mn-ea"/>
          <a:cs typeface="Arial" pitchFamily="34" charset="0"/>
        </a:defRPr>
      </a:lvl4pPr>
      <a:lvl5pPr marL="1319213" indent="-228600" algn="l" defTabSz="914400" rtl="0" eaLnBrk="1" latinLnBrk="0" hangingPunct="1">
        <a:spcBef>
          <a:spcPts val="0"/>
        </a:spcBef>
        <a:spcAft>
          <a:spcPts val="600"/>
        </a:spcAft>
        <a:buClr>
          <a:schemeClr val="tx2"/>
        </a:buClr>
        <a:buSzPct val="60000"/>
        <a:buFont typeface="Wingdings" pitchFamily="2" charset="2"/>
        <a:buChar char="q"/>
        <a:defRPr sz="1800" kern="1200">
          <a:solidFill>
            <a:schemeClr val="tx1"/>
          </a:solidFill>
          <a:latin typeface="Arial" pitchFamily="34" charset="0"/>
          <a:ea typeface="+mn-ea"/>
          <a:cs typeface="Arial" pitchFamily="34" charset="0"/>
        </a:defRPr>
      </a:lvl5pPr>
      <a:lvl6pPr marL="1608138" indent="-228600" algn="l" defTabSz="914400" rtl="0" eaLnBrk="1" latinLnBrk="0" hangingPunct="1">
        <a:spcBef>
          <a:spcPts val="0"/>
        </a:spcBef>
        <a:spcAft>
          <a:spcPts val="600"/>
        </a:spcAft>
        <a:buClr>
          <a:schemeClr val="tx2"/>
        </a:buClr>
        <a:buFont typeface="Helvetica LT Std" pitchFamily="34" charset="0"/>
        <a:buChar char="–"/>
        <a:defRPr sz="1800" kern="1200">
          <a:solidFill>
            <a:schemeClr val="tx1"/>
          </a:solidFill>
          <a:latin typeface="Arial" pitchFamily="34" charset="0"/>
          <a:ea typeface="+mn-ea"/>
          <a:cs typeface="Arial"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28.wmf"/><Relationship Id="rId18" Type="http://schemas.openxmlformats.org/officeDocument/2006/relationships/oleObject" Target="../embeddings/oleObject8.bin"/><Relationship Id="rId26" Type="http://schemas.openxmlformats.org/officeDocument/2006/relationships/oleObject" Target="../embeddings/oleObject12.bin"/><Relationship Id="rId3" Type="http://schemas.openxmlformats.org/officeDocument/2006/relationships/image" Target="../media/image23.emf"/><Relationship Id="rId21" Type="http://schemas.openxmlformats.org/officeDocument/2006/relationships/image" Target="../media/image32.wmf"/><Relationship Id="rId34" Type="http://schemas.openxmlformats.org/officeDocument/2006/relationships/image" Target="../media/image38.wmf"/><Relationship Id="rId7" Type="http://schemas.openxmlformats.org/officeDocument/2006/relationships/image" Target="../media/image25.wmf"/><Relationship Id="rId12" Type="http://schemas.openxmlformats.org/officeDocument/2006/relationships/oleObject" Target="../embeddings/oleObject5.bin"/><Relationship Id="rId17" Type="http://schemas.openxmlformats.org/officeDocument/2006/relationships/image" Target="../media/image30.wmf"/><Relationship Id="rId25" Type="http://schemas.openxmlformats.org/officeDocument/2006/relationships/image" Target="../media/image34.wmf"/><Relationship Id="rId33" Type="http://schemas.openxmlformats.org/officeDocument/2006/relationships/oleObject" Target="../embeddings/oleObject16.bin"/><Relationship Id="rId38" Type="http://schemas.openxmlformats.org/officeDocument/2006/relationships/image" Target="../media/image40.wmf"/><Relationship Id="rId2" Type="http://schemas.openxmlformats.org/officeDocument/2006/relationships/slideLayout" Target="../slideLayouts/slideLayout2.xml"/><Relationship Id="rId16" Type="http://schemas.openxmlformats.org/officeDocument/2006/relationships/oleObject" Target="../embeddings/oleObject7.bin"/><Relationship Id="rId20" Type="http://schemas.openxmlformats.org/officeDocument/2006/relationships/oleObject" Target="../embeddings/oleObject9.bin"/><Relationship Id="rId29" Type="http://schemas.openxmlformats.org/officeDocument/2006/relationships/image" Target="../media/image36.wmf"/><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7.wmf"/><Relationship Id="rId24" Type="http://schemas.openxmlformats.org/officeDocument/2006/relationships/oleObject" Target="../embeddings/oleObject11.bin"/><Relationship Id="rId32" Type="http://schemas.openxmlformats.org/officeDocument/2006/relationships/oleObject" Target="../embeddings/oleObject15.bin"/><Relationship Id="rId37" Type="http://schemas.openxmlformats.org/officeDocument/2006/relationships/oleObject" Target="../embeddings/oleObject18.bin"/><Relationship Id="rId5" Type="http://schemas.openxmlformats.org/officeDocument/2006/relationships/image" Target="../media/image24.wmf"/><Relationship Id="rId15" Type="http://schemas.openxmlformats.org/officeDocument/2006/relationships/image" Target="../media/image29.wmf"/><Relationship Id="rId23" Type="http://schemas.openxmlformats.org/officeDocument/2006/relationships/image" Target="../media/image33.wmf"/><Relationship Id="rId28" Type="http://schemas.openxmlformats.org/officeDocument/2006/relationships/oleObject" Target="../embeddings/oleObject13.bin"/><Relationship Id="rId36" Type="http://schemas.openxmlformats.org/officeDocument/2006/relationships/image" Target="../media/image39.wmf"/><Relationship Id="rId10" Type="http://schemas.openxmlformats.org/officeDocument/2006/relationships/oleObject" Target="../embeddings/oleObject4.bin"/><Relationship Id="rId19" Type="http://schemas.openxmlformats.org/officeDocument/2006/relationships/image" Target="../media/image31.wmf"/><Relationship Id="rId31" Type="http://schemas.openxmlformats.org/officeDocument/2006/relationships/image" Target="../media/image37.wmf"/><Relationship Id="rId4" Type="http://schemas.openxmlformats.org/officeDocument/2006/relationships/oleObject" Target="../embeddings/oleObject1.bin"/><Relationship Id="rId9" Type="http://schemas.openxmlformats.org/officeDocument/2006/relationships/image" Target="../media/image26.wmf"/><Relationship Id="rId14" Type="http://schemas.openxmlformats.org/officeDocument/2006/relationships/oleObject" Target="../embeddings/oleObject6.bin"/><Relationship Id="rId22" Type="http://schemas.openxmlformats.org/officeDocument/2006/relationships/oleObject" Target="../embeddings/oleObject10.bin"/><Relationship Id="rId27" Type="http://schemas.openxmlformats.org/officeDocument/2006/relationships/image" Target="../media/image35.wmf"/><Relationship Id="rId30" Type="http://schemas.openxmlformats.org/officeDocument/2006/relationships/oleObject" Target="../embeddings/oleObject14.bin"/><Relationship Id="rId35" Type="http://schemas.openxmlformats.org/officeDocument/2006/relationships/oleObject" Target="../embeddings/oleObject17.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2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p:cNvSpPr>
            <a:spLocks noGrp="1"/>
          </p:cNvSpPr>
          <p:nvPr>
            <p:ph type="subTitle" idx="1"/>
          </p:nvPr>
        </p:nvSpPr>
        <p:spPr/>
        <p:txBody>
          <a:bodyPr/>
          <a:lstStyle/>
          <a:p>
            <a:r>
              <a:rPr lang="en-US" dirty="0" smtClean="0"/>
              <a:t>Sam Schmitz</a:t>
            </a:r>
            <a:endParaRPr lang="en-US" dirty="0"/>
          </a:p>
        </p:txBody>
      </p:sp>
      <p:sp>
        <p:nvSpPr>
          <p:cNvPr id="14" name="Title 13"/>
          <p:cNvSpPr>
            <a:spLocks noGrp="1"/>
          </p:cNvSpPr>
          <p:nvPr>
            <p:ph type="ctrTitle" sz="quarter"/>
          </p:nvPr>
        </p:nvSpPr>
        <p:spPr/>
        <p:txBody>
          <a:bodyPr/>
          <a:lstStyle/>
          <a:p>
            <a:r>
              <a:rPr lang="en-US" dirty="0" smtClean="0"/>
              <a:t>Spectrum Consumption Modeling: Algorithms for Assessing Compatibility</a:t>
            </a:r>
            <a:endParaRPr lang="en-US" dirty="0"/>
          </a:p>
        </p:txBody>
      </p:sp>
      <p:sp>
        <p:nvSpPr>
          <p:cNvPr id="2" name="Rectangle 1"/>
          <p:cNvSpPr/>
          <p:nvPr/>
        </p:nvSpPr>
        <p:spPr>
          <a:xfrm>
            <a:off x="3139557" y="6050908"/>
            <a:ext cx="2864887" cy="369332"/>
          </a:xfrm>
          <a:prstGeom prst="rect">
            <a:avLst/>
          </a:prstGeom>
        </p:spPr>
        <p:txBody>
          <a:bodyPr wrap="none">
            <a:spAutoFit/>
          </a:bodyPr>
          <a:lstStyle/>
          <a:p>
            <a:pPr>
              <a:defRPr/>
            </a:pPr>
            <a:r>
              <a:rPr lang="en-US" dirty="0">
                <a:solidFill>
                  <a:schemeClr val="tx2"/>
                </a:solidFill>
              </a:rPr>
              <a:t>Doc #: 5-14-0052-02-subs</a:t>
            </a:r>
            <a:endParaRPr lang="en-US" dirty="0">
              <a:solidFill>
                <a:schemeClr val="tx2"/>
              </a:solidFill>
            </a:endParaRPr>
          </a:p>
        </p:txBody>
      </p:sp>
    </p:spTree>
    <p:extLst>
      <p:ext uri="{BB962C8B-B14F-4D97-AF65-F5344CB8AC3E}">
        <p14:creationId xmlns:p14="http://schemas.microsoft.com/office/powerpoint/2010/main" val="25370418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 Strategy</a:t>
            </a:r>
            <a:endParaRPr lang="en-US" dirty="0"/>
          </a:p>
        </p:txBody>
      </p:sp>
      <p:sp>
        <p:nvSpPr>
          <p:cNvPr id="3" name="Content Placeholder 2"/>
          <p:cNvSpPr>
            <a:spLocks noGrp="1"/>
          </p:cNvSpPr>
          <p:nvPr>
            <p:ph idx="1"/>
          </p:nvPr>
        </p:nvSpPr>
        <p:spPr/>
        <p:txBody>
          <a:bodyPr/>
          <a:lstStyle/>
          <a:p>
            <a:r>
              <a:rPr lang="en-US" dirty="0" smtClean="0"/>
              <a:t>Divide and Conquer:</a:t>
            </a:r>
          </a:p>
          <a:p>
            <a:pPr lvl="1"/>
            <a:r>
              <a:rPr lang="en-US" dirty="0" smtClean="0"/>
              <a:t>Split the problem into a number of subproblems for all possible combination of Map sectors:</a:t>
            </a:r>
          </a:p>
          <a:p>
            <a:pPr lvl="2"/>
            <a:r>
              <a:rPr lang="en-US" dirty="0" smtClean="0"/>
              <a:t>For each subproblem, minimize the distance from </a:t>
            </a:r>
            <a:r>
              <a:rPr lang="en-US" dirty="0" err="1" smtClean="0"/>
              <a:t>Tx</a:t>
            </a:r>
            <a:r>
              <a:rPr lang="en-US" dirty="0" smtClean="0"/>
              <a:t> to Rx such that:</a:t>
            </a:r>
          </a:p>
          <a:p>
            <a:pPr lvl="3"/>
            <a:r>
              <a:rPr lang="en-US" dirty="0" smtClean="0"/>
              <a:t>The </a:t>
            </a:r>
            <a:r>
              <a:rPr lang="en-US" dirty="0" err="1" smtClean="0"/>
              <a:t>Tx</a:t>
            </a:r>
            <a:r>
              <a:rPr lang="en-US" dirty="0" smtClean="0"/>
              <a:t> position is bounded by its location construct</a:t>
            </a:r>
          </a:p>
          <a:p>
            <a:pPr lvl="3"/>
            <a:r>
              <a:rPr lang="en-US" dirty="0"/>
              <a:t>The </a:t>
            </a:r>
            <a:r>
              <a:rPr lang="en-US" dirty="0" smtClean="0"/>
              <a:t>Rx </a:t>
            </a:r>
            <a:r>
              <a:rPr lang="en-US" dirty="0"/>
              <a:t>position is bounded by its location construct</a:t>
            </a:r>
          </a:p>
          <a:p>
            <a:pPr lvl="3"/>
            <a:r>
              <a:rPr lang="en-US" dirty="0" smtClean="0"/>
              <a:t>The angle from the </a:t>
            </a:r>
            <a:r>
              <a:rPr lang="en-US" dirty="0" err="1" smtClean="0"/>
              <a:t>Tx</a:t>
            </a:r>
            <a:r>
              <a:rPr lang="en-US" dirty="0" smtClean="0"/>
              <a:t> to the Rx is restricted so that only 1 sector of each Map applies</a:t>
            </a:r>
          </a:p>
          <a:p>
            <a:pPr lvl="2"/>
            <a:r>
              <a:rPr lang="en-US" dirty="0" smtClean="0"/>
              <a:t>The solution to this subproblem is called a “candidate solution”</a:t>
            </a:r>
          </a:p>
          <a:p>
            <a:pPr lvl="1"/>
            <a:r>
              <a:rPr lang="en-US" dirty="0" smtClean="0"/>
              <a:t>Apply the link budget equation to each candidate solution. The most restrictive candidate solution represents the constraining points.</a:t>
            </a:r>
          </a:p>
        </p:txBody>
      </p:sp>
    </p:spTree>
    <p:extLst>
      <p:ext uri="{BB962C8B-B14F-4D97-AF65-F5344CB8AC3E}">
        <p14:creationId xmlns:p14="http://schemas.microsoft.com/office/powerpoint/2010/main" val="962166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Subproblem Nonlinear Programming Formulation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dirty="0" smtClean="0"/>
                  <a:t>	</a:t>
                </a:r>
                <a14:m>
                  <m:oMath xmlns:m="http://schemas.openxmlformats.org/officeDocument/2006/math">
                    <m:r>
                      <a:rPr lang="en-US" i="1">
                        <a:latin typeface="Cambria Math"/>
                      </a:rPr>
                      <m:t>𝑀𝑖𝑛𝑖𝑚𝑖𝑧𝑒</m:t>
                    </m:r>
                    <m:r>
                      <a:rPr lang="en-US" i="1">
                        <a:latin typeface="Cambria Math"/>
                      </a:rPr>
                      <m:t> </m:t>
                    </m:r>
                    <m:sSup>
                      <m:sSupPr>
                        <m:ctrlPr>
                          <a:rPr lang="en-US" i="1">
                            <a:latin typeface="Cambria Math"/>
                          </a:rPr>
                        </m:ctrlPr>
                      </m:sSupPr>
                      <m:e>
                        <m:d>
                          <m:dPr>
                            <m:ctrlPr>
                              <a:rPr lang="en-US" i="1">
                                <a:latin typeface="Cambria Math"/>
                              </a:rPr>
                            </m:ctrlPr>
                          </m:dPr>
                          <m:e>
                            <m:sSub>
                              <m:sSubPr>
                                <m:ctrlPr>
                                  <a:rPr lang="en-US" i="1">
                                    <a:latin typeface="Cambria Math"/>
                                  </a:rPr>
                                </m:ctrlPr>
                              </m:sSubPr>
                              <m:e>
                                <m:r>
                                  <a:rPr lang="en-US" i="1">
                                    <a:latin typeface="Cambria Math"/>
                                  </a:rPr>
                                  <m:t>𝑥</m:t>
                                </m:r>
                              </m:e>
                              <m:sub>
                                <m:r>
                                  <a:rPr lang="en-US" i="1">
                                    <a:latin typeface="Cambria Math"/>
                                  </a:rPr>
                                  <m:t>𝑅</m:t>
                                </m:r>
                              </m:sub>
                            </m:sSub>
                            <m:r>
                              <a:rPr lang="en-US" i="1">
                                <a:latin typeface="Cambria Math"/>
                              </a:rPr>
                              <m:t>−</m:t>
                            </m:r>
                            <m:sSub>
                              <m:sSubPr>
                                <m:ctrlPr>
                                  <a:rPr lang="en-US" i="1">
                                    <a:latin typeface="Cambria Math"/>
                                  </a:rPr>
                                </m:ctrlPr>
                              </m:sSubPr>
                              <m:e>
                                <m:r>
                                  <a:rPr lang="en-US" i="1">
                                    <a:latin typeface="Cambria Math"/>
                                  </a:rPr>
                                  <m:t>𝑥</m:t>
                                </m:r>
                              </m:e>
                              <m:sub>
                                <m:r>
                                  <a:rPr lang="en-US" i="1">
                                    <a:latin typeface="Cambria Math"/>
                                  </a:rPr>
                                  <m:t>𝑇</m:t>
                                </m:r>
                              </m:sub>
                            </m:sSub>
                          </m:e>
                        </m:d>
                      </m:e>
                      <m:sup>
                        <m:r>
                          <a:rPr lang="en-US" i="1">
                            <a:latin typeface="Cambria Math"/>
                          </a:rPr>
                          <m:t>2</m:t>
                        </m:r>
                      </m:sup>
                    </m:sSup>
                    <m:r>
                      <a:rPr lang="en-US" i="1">
                        <a:latin typeface="Cambria Math"/>
                      </a:rPr>
                      <m:t>+</m:t>
                    </m:r>
                    <m:sSup>
                      <m:sSupPr>
                        <m:ctrlPr>
                          <a:rPr lang="en-US" i="1">
                            <a:latin typeface="Cambria Math"/>
                          </a:rPr>
                        </m:ctrlPr>
                      </m:sSupPr>
                      <m:e>
                        <m:d>
                          <m:dPr>
                            <m:ctrlPr>
                              <a:rPr lang="en-US" i="1">
                                <a:latin typeface="Cambria Math"/>
                              </a:rPr>
                            </m:ctrlPr>
                          </m:dPr>
                          <m:e>
                            <m:sSub>
                              <m:sSubPr>
                                <m:ctrlPr>
                                  <a:rPr lang="en-US" i="1">
                                    <a:latin typeface="Cambria Math"/>
                                  </a:rPr>
                                </m:ctrlPr>
                              </m:sSubPr>
                              <m:e>
                                <m:r>
                                  <a:rPr lang="en-US" i="1">
                                    <a:latin typeface="Cambria Math"/>
                                  </a:rPr>
                                  <m:t>𝑦</m:t>
                                </m:r>
                              </m:e>
                              <m:sub>
                                <m:r>
                                  <a:rPr lang="en-US" i="1">
                                    <a:latin typeface="Cambria Math"/>
                                  </a:rPr>
                                  <m:t>𝑅</m:t>
                                </m:r>
                              </m:sub>
                            </m:sSub>
                            <m:r>
                              <a:rPr lang="en-US" i="1">
                                <a:latin typeface="Cambria Math"/>
                              </a:rPr>
                              <m:t>−</m:t>
                            </m:r>
                            <m:sSub>
                              <m:sSubPr>
                                <m:ctrlPr>
                                  <a:rPr lang="en-US" i="1">
                                    <a:latin typeface="Cambria Math"/>
                                  </a:rPr>
                                </m:ctrlPr>
                              </m:sSubPr>
                              <m:e>
                                <m:r>
                                  <a:rPr lang="en-US" i="1">
                                    <a:latin typeface="Cambria Math"/>
                                  </a:rPr>
                                  <m:t>𝑦</m:t>
                                </m:r>
                              </m:e>
                              <m:sub>
                                <m:r>
                                  <a:rPr lang="en-US" i="1">
                                    <a:latin typeface="Cambria Math"/>
                                  </a:rPr>
                                  <m:t>𝑇</m:t>
                                </m:r>
                              </m:sub>
                            </m:sSub>
                          </m:e>
                        </m:d>
                      </m:e>
                      <m:sup>
                        <m:r>
                          <a:rPr lang="en-US" i="1">
                            <a:latin typeface="Cambria Math"/>
                          </a:rPr>
                          <m:t>2</m:t>
                        </m:r>
                      </m:sup>
                    </m:sSup>
                    <m:r>
                      <a:rPr lang="en-US" i="1">
                        <a:latin typeface="Cambria Math"/>
                      </a:rPr>
                      <m:t>+</m:t>
                    </m:r>
                    <m:sSup>
                      <m:sSupPr>
                        <m:ctrlPr>
                          <a:rPr lang="en-US" i="1">
                            <a:latin typeface="Cambria Math"/>
                          </a:rPr>
                        </m:ctrlPr>
                      </m:sSupPr>
                      <m:e>
                        <m:d>
                          <m:dPr>
                            <m:ctrlPr>
                              <a:rPr lang="en-US" i="1">
                                <a:latin typeface="Cambria Math"/>
                              </a:rPr>
                            </m:ctrlPr>
                          </m:dPr>
                          <m:e>
                            <m:sSub>
                              <m:sSubPr>
                                <m:ctrlPr>
                                  <a:rPr lang="en-US" i="1">
                                    <a:latin typeface="Cambria Math"/>
                                  </a:rPr>
                                </m:ctrlPr>
                              </m:sSubPr>
                              <m:e>
                                <m:r>
                                  <a:rPr lang="en-US" i="1">
                                    <a:latin typeface="Cambria Math"/>
                                  </a:rPr>
                                  <m:t>𝑧</m:t>
                                </m:r>
                              </m:e>
                              <m:sub>
                                <m:r>
                                  <a:rPr lang="en-US" i="1">
                                    <a:latin typeface="Cambria Math"/>
                                  </a:rPr>
                                  <m:t>𝑅</m:t>
                                </m:r>
                              </m:sub>
                            </m:sSub>
                            <m:r>
                              <a:rPr lang="en-US" i="1">
                                <a:latin typeface="Cambria Math"/>
                              </a:rPr>
                              <m:t>−</m:t>
                            </m:r>
                            <m:sSub>
                              <m:sSubPr>
                                <m:ctrlPr>
                                  <a:rPr lang="en-US" i="1">
                                    <a:latin typeface="Cambria Math"/>
                                  </a:rPr>
                                </m:ctrlPr>
                              </m:sSubPr>
                              <m:e>
                                <m:r>
                                  <a:rPr lang="en-US" i="1">
                                    <a:latin typeface="Cambria Math"/>
                                  </a:rPr>
                                  <m:t>𝑧</m:t>
                                </m:r>
                              </m:e>
                              <m:sub>
                                <m:r>
                                  <a:rPr lang="en-US" i="1">
                                    <a:latin typeface="Cambria Math"/>
                                  </a:rPr>
                                  <m:t>𝑇</m:t>
                                </m:r>
                              </m:sub>
                            </m:sSub>
                          </m:e>
                        </m:d>
                      </m:e>
                      <m:sup>
                        <m:r>
                          <a:rPr lang="en-US" i="1">
                            <a:latin typeface="Cambria Math"/>
                          </a:rPr>
                          <m:t>2</m:t>
                        </m:r>
                      </m:sup>
                    </m:sSup>
                    <m:r>
                      <a:rPr lang="en-US" i="1">
                        <a:latin typeface="Cambria Math"/>
                      </a:rPr>
                      <m:t> </m:t>
                    </m:r>
                  </m:oMath>
                </a14:m>
                <a:endParaRPr lang="en-US" i="1"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a:rPr>
                        <m:t>𝑠𝑢𝑏𝑗𝑒𝑐𝑡</m:t>
                      </m:r>
                      <m:r>
                        <a:rPr lang="en-US" i="1">
                          <a:latin typeface="Cambria Math"/>
                        </a:rPr>
                        <m:t> </m:t>
                      </m:r>
                      <m:r>
                        <a:rPr lang="en-US" i="1">
                          <a:latin typeface="Cambria Math"/>
                        </a:rPr>
                        <m:t>𝑡𝑜</m:t>
                      </m:r>
                      <m:r>
                        <a:rPr lang="en-US" i="1">
                          <a:latin typeface="Cambria Math"/>
                        </a:rPr>
                        <m:t>:                                                      </m:t>
                      </m:r>
                      <m:r>
                        <a:rPr lang="en-US" b="1" i="1" smtClean="0">
                          <a:latin typeface="Cambria Math"/>
                        </a:rPr>
                        <m:t>            </m:t>
                      </m:r>
                      <m:r>
                        <a:rPr lang="en-US" i="1">
                          <a:latin typeface="Cambria Math"/>
                        </a:rPr>
                        <m:t>   </m:t>
                      </m:r>
                      <m:r>
                        <a:rPr lang="en-US" b="1" i="1" smtClean="0">
                          <a:latin typeface="Cambria Math"/>
                        </a:rPr>
                        <m:t>                          </m:t>
                      </m:r>
                      <m:r>
                        <a:rPr lang="en-US" i="1">
                          <a:latin typeface="Cambria Math"/>
                        </a:rPr>
                        <m:t>           </m:t>
                      </m:r>
                    </m:oMath>
                  </m:oMathPara>
                </a14:m>
                <a:endParaRPr lang="en-US" dirty="0"/>
              </a:p>
              <a:p>
                <a:pPr marL="0" indent="0" algn="ctr">
                  <a:buNone/>
                </a:pPr>
                <a14:m>
                  <m:oMathPara xmlns:m="http://schemas.openxmlformats.org/officeDocument/2006/math">
                    <m:oMathParaPr>
                      <m:jc m:val="centerGroup"/>
                    </m:oMathParaPr>
                    <m:oMath xmlns:m="http://schemas.openxmlformats.org/officeDocument/2006/math">
                      <m:d>
                        <m:dPr>
                          <m:begChr m:val="["/>
                          <m:endChr m:val="]"/>
                          <m:ctrlPr>
                            <a:rPr lang="en-US" i="1">
                              <a:latin typeface="Cambria Math"/>
                            </a:rPr>
                          </m:ctrlPr>
                        </m:dPr>
                        <m:e>
                          <m:m>
                            <m:mPr>
                              <m:mcs>
                                <m:mc>
                                  <m:mcPr>
                                    <m:count m:val="1"/>
                                    <m:mcJc m:val="center"/>
                                  </m:mcPr>
                                </m:mc>
                              </m:mcs>
                              <m:ctrlPr>
                                <a:rPr lang="en-US" i="1">
                                  <a:latin typeface="Cambria Math"/>
                                </a:rPr>
                              </m:ctrlPr>
                            </m:mPr>
                            <m:mr>
                              <m:e>
                                <m:sSub>
                                  <m:sSubPr>
                                    <m:ctrlPr>
                                      <a:rPr lang="en-US" i="1">
                                        <a:latin typeface="Cambria Math"/>
                                      </a:rPr>
                                    </m:ctrlPr>
                                  </m:sSubPr>
                                  <m:e>
                                    <m:r>
                                      <a:rPr lang="en-US" i="1">
                                        <a:latin typeface="Cambria Math"/>
                                      </a:rPr>
                                      <m:t>𝑥</m:t>
                                    </m:r>
                                  </m:e>
                                  <m:sub>
                                    <m:r>
                                      <a:rPr lang="en-US" i="1">
                                        <a:latin typeface="Cambria Math"/>
                                      </a:rPr>
                                      <m:t>𝑇</m:t>
                                    </m:r>
                                  </m:sub>
                                </m:sSub>
                              </m:e>
                            </m:mr>
                            <m:mr>
                              <m:e>
                                <m:sSub>
                                  <m:sSubPr>
                                    <m:ctrlPr>
                                      <a:rPr lang="en-US" i="1">
                                        <a:latin typeface="Cambria Math"/>
                                      </a:rPr>
                                    </m:ctrlPr>
                                  </m:sSubPr>
                                  <m:e>
                                    <m:r>
                                      <a:rPr lang="en-US" i="1">
                                        <a:latin typeface="Cambria Math"/>
                                      </a:rPr>
                                      <m:t>𝑦</m:t>
                                    </m:r>
                                  </m:e>
                                  <m:sub>
                                    <m:r>
                                      <a:rPr lang="en-US" i="1">
                                        <a:latin typeface="Cambria Math"/>
                                      </a:rPr>
                                      <m:t>𝑇</m:t>
                                    </m:r>
                                  </m:sub>
                                </m:sSub>
                              </m:e>
                            </m:mr>
                            <m:mr>
                              <m:e>
                                <m:sSub>
                                  <m:sSubPr>
                                    <m:ctrlPr>
                                      <a:rPr lang="en-US" i="1">
                                        <a:latin typeface="Cambria Math"/>
                                      </a:rPr>
                                    </m:ctrlPr>
                                  </m:sSubPr>
                                  <m:e>
                                    <m:r>
                                      <a:rPr lang="en-US" i="1">
                                        <a:latin typeface="Cambria Math"/>
                                      </a:rPr>
                                      <m:t>𝑧</m:t>
                                    </m:r>
                                  </m:e>
                                  <m:sub>
                                    <m:r>
                                      <a:rPr lang="en-US" i="1">
                                        <a:latin typeface="Cambria Math"/>
                                      </a:rPr>
                                      <m:t>𝑇</m:t>
                                    </m:r>
                                  </m:sub>
                                </m:sSub>
                              </m:e>
                            </m:mr>
                          </m:m>
                        </m:e>
                      </m:d>
                      <m:r>
                        <a:rPr lang="en-US" i="1">
                          <a:latin typeface="Cambria Math"/>
                        </a:rPr>
                        <m:t>∈</m:t>
                      </m:r>
                      <m:r>
                        <a:rPr lang="en-US" i="1">
                          <a:latin typeface="Cambria Math"/>
                        </a:rPr>
                        <m:t>𝑇</m:t>
                      </m:r>
                    </m:oMath>
                  </m:oMathPara>
                </a14:m>
                <a:endParaRPr lang="en-US" dirty="0"/>
              </a:p>
              <a:p>
                <a:pPr marL="0" indent="0" algn="ctr">
                  <a:buNone/>
                </a:pPr>
                <a14:m>
                  <m:oMathPara xmlns:m="http://schemas.openxmlformats.org/officeDocument/2006/math">
                    <m:oMathParaPr>
                      <m:jc m:val="centerGroup"/>
                    </m:oMathParaPr>
                    <m:oMath xmlns:m="http://schemas.openxmlformats.org/officeDocument/2006/math">
                      <m:d>
                        <m:dPr>
                          <m:begChr m:val="["/>
                          <m:endChr m:val="]"/>
                          <m:ctrlPr>
                            <a:rPr lang="en-US" i="1">
                              <a:latin typeface="Cambria Math"/>
                            </a:rPr>
                          </m:ctrlPr>
                        </m:dPr>
                        <m:e>
                          <m:m>
                            <m:mPr>
                              <m:mcs>
                                <m:mc>
                                  <m:mcPr>
                                    <m:count m:val="1"/>
                                    <m:mcJc m:val="center"/>
                                  </m:mcPr>
                                </m:mc>
                              </m:mcs>
                              <m:ctrlPr>
                                <a:rPr lang="en-US" i="1">
                                  <a:latin typeface="Cambria Math"/>
                                </a:rPr>
                              </m:ctrlPr>
                            </m:mPr>
                            <m:mr>
                              <m:e>
                                <m:sSub>
                                  <m:sSubPr>
                                    <m:ctrlPr>
                                      <a:rPr lang="en-US" i="1">
                                        <a:latin typeface="Cambria Math"/>
                                      </a:rPr>
                                    </m:ctrlPr>
                                  </m:sSubPr>
                                  <m:e>
                                    <m:r>
                                      <a:rPr lang="en-US" i="1">
                                        <a:latin typeface="Cambria Math"/>
                                      </a:rPr>
                                      <m:t>𝑥</m:t>
                                    </m:r>
                                  </m:e>
                                  <m:sub>
                                    <m:r>
                                      <a:rPr lang="en-US" i="1">
                                        <a:latin typeface="Cambria Math"/>
                                      </a:rPr>
                                      <m:t>𝑅</m:t>
                                    </m:r>
                                  </m:sub>
                                </m:sSub>
                              </m:e>
                            </m:mr>
                            <m:mr>
                              <m:e>
                                <m:sSub>
                                  <m:sSubPr>
                                    <m:ctrlPr>
                                      <a:rPr lang="en-US" i="1">
                                        <a:latin typeface="Cambria Math"/>
                                      </a:rPr>
                                    </m:ctrlPr>
                                  </m:sSubPr>
                                  <m:e>
                                    <m:r>
                                      <a:rPr lang="en-US" i="1">
                                        <a:latin typeface="Cambria Math"/>
                                      </a:rPr>
                                      <m:t>𝑦</m:t>
                                    </m:r>
                                  </m:e>
                                  <m:sub>
                                    <m:r>
                                      <a:rPr lang="en-US" i="1">
                                        <a:latin typeface="Cambria Math"/>
                                      </a:rPr>
                                      <m:t>𝑅</m:t>
                                    </m:r>
                                  </m:sub>
                                </m:sSub>
                              </m:e>
                            </m:mr>
                            <m:mr>
                              <m:e>
                                <m:sSub>
                                  <m:sSubPr>
                                    <m:ctrlPr>
                                      <a:rPr lang="en-US" i="1">
                                        <a:latin typeface="Cambria Math"/>
                                      </a:rPr>
                                    </m:ctrlPr>
                                  </m:sSubPr>
                                  <m:e>
                                    <m:r>
                                      <a:rPr lang="en-US" i="1">
                                        <a:latin typeface="Cambria Math"/>
                                      </a:rPr>
                                      <m:t>𝑧</m:t>
                                    </m:r>
                                  </m:e>
                                  <m:sub>
                                    <m:r>
                                      <a:rPr lang="en-US" i="1">
                                        <a:latin typeface="Cambria Math"/>
                                      </a:rPr>
                                      <m:t>𝑅</m:t>
                                    </m:r>
                                  </m:sub>
                                </m:sSub>
                              </m:e>
                            </m:mr>
                          </m:m>
                        </m:e>
                      </m:d>
                      <m:r>
                        <a:rPr lang="en-US" i="1">
                          <a:latin typeface="Cambria Math"/>
                        </a:rPr>
                        <m:t>∈</m:t>
                      </m:r>
                      <m:r>
                        <a:rPr lang="en-US" i="1">
                          <a:latin typeface="Cambria Math"/>
                        </a:rPr>
                        <m:t>𝑅</m:t>
                      </m:r>
                    </m:oMath>
                  </m:oMathPara>
                </a14:m>
                <a:endParaRPr lang="en-US" dirty="0"/>
              </a:p>
              <a:p>
                <a:pPr marL="0" indent="0" algn="ctr">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𝜃</m:t>
                          </m:r>
                        </m:e>
                        <m:sub>
                          <m:r>
                            <a:rPr lang="en-US" i="1">
                              <a:latin typeface="Cambria Math"/>
                            </a:rPr>
                            <m:t>1</m:t>
                          </m:r>
                        </m:sub>
                      </m:sSub>
                      <m:r>
                        <a:rPr lang="en-US" i="1">
                          <a:latin typeface="Cambria Math"/>
                        </a:rPr>
                        <m:t>≤</m:t>
                      </m:r>
                      <m:func>
                        <m:funcPr>
                          <m:ctrlPr>
                            <a:rPr lang="en-US" i="1">
                              <a:latin typeface="Cambria Math"/>
                            </a:rPr>
                          </m:ctrlPr>
                        </m:funcPr>
                        <m:fName>
                          <m:sSup>
                            <m:sSupPr>
                              <m:ctrlPr>
                                <a:rPr lang="en-US" i="1">
                                  <a:latin typeface="Cambria Math"/>
                                </a:rPr>
                              </m:ctrlPr>
                            </m:sSupPr>
                            <m:e>
                              <m:r>
                                <m:rPr>
                                  <m:sty m:val="p"/>
                                </m:rPr>
                                <a:rPr lang="en-US">
                                  <a:latin typeface="Cambria Math"/>
                                </a:rPr>
                                <m:t>tan</m:t>
                              </m:r>
                            </m:e>
                            <m:sup>
                              <m:r>
                                <a:rPr lang="en-US" i="1">
                                  <a:latin typeface="Cambria Math"/>
                                </a:rPr>
                                <m:t>−1</m:t>
                              </m:r>
                            </m:sup>
                          </m:sSup>
                        </m:fName>
                        <m:e>
                          <m:d>
                            <m:dPr>
                              <m:ctrlPr>
                                <a:rPr lang="en-US" i="1">
                                  <a:latin typeface="Cambria Math"/>
                                </a:rPr>
                              </m:ctrlPr>
                            </m:dPr>
                            <m:e>
                              <m:f>
                                <m:fPr>
                                  <m:ctrlPr>
                                    <a:rPr lang="en-US" i="1">
                                      <a:latin typeface="Cambria Math"/>
                                    </a:rPr>
                                  </m:ctrlPr>
                                </m:fPr>
                                <m:num>
                                  <m:sSub>
                                    <m:sSubPr>
                                      <m:ctrlPr>
                                        <a:rPr lang="en-US" i="1">
                                          <a:latin typeface="Cambria Math"/>
                                        </a:rPr>
                                      </m:ctrlPr>
                                    </m:sSubPr>
                                    <m:e>
                                      <m:r>
                                        <a:rPr lang="en-US" i="1">
                                          <a:latin typeface="Cambria Math"/>
                                        </a:rPr>
                                        <m:t>𝑦</m:t>
                                      </m:r>
                                    </m:e>
                                    <m:sub>
                                      <m:r>
                                        <a:rPr lang="en-US" i="1">
                                          <a:latin typeface="Cambria Math"/>
                                        </a:rPr>
                                        <m:t>𝑅</m:t>
                                      </m:r>
                                    </m:sub>
                                  </m:sSub>
                                  <m:r>
                                    <a:rPr lang="en-US" i="1">
                                      <a:latin typeface="Cambria Math"/>
                                    </a:rPr>
                                    <m:t>−</m:t>
                                  </m:r>
                                  <m:sSub>
                                    <m:sSubPr>
                                      <m:ctrlPr>
                                        <a:rPr lang="en-US" i="1">
                                          <a:latin typeface="Cambria Math"/>
                                        </a:rPr>
                                      </m:ctrlPr>
                                    </m:sSubPr>
                                    <m:e>
                                      <m:r>
                                        <a:rPr lang="en-US" i="1">
                                          <a:latin typeface="Cambria Math"/>
                                        </a:rPr>
                                        <m:t>𝑦</m:t>
                                      </m:r>
                                    </m:e>
                                    <m:sub>
                                      <m:r>
                                        <a:rPr lang="en-US" i="1">
                                          <a:latin typeface="Cambria Math"/>
                                        </a:rPr>
                                        <m:t>𝑇</m:t>
                                      </m:r>
                                    </m:sub>
                                  </m:sSub>
                                </m:num>
                                <m:den>
                                  <m:sSub>
                                    <m:sSubPr>
                                      <m:ctrlPr>
                                        <a:rPr lang="en-US" i="1">
                                          <a:latin typeface="Cambria Math"/>
                                        </a:rPr>
                                      </m:ctrlPr>
                                    </m:sSubPr>
                                    <m:e>
                                      <m:r>
                                        <a:rPr lang="en-US" i="1">
                                          <a:latin typeface="Cambria Math"/>
                                        </a:rPr>
                                        <m:t>𝑥</m:t>
                                      </m:r>
                                    </m:e>
                                    <m:sub>
                                      <m:r>
                                        <a:rPr lang="en-US" i="1">
                                          <a:latin typeface="Cambria Math"/>
                                        </a:rPr>
                                        <m:t>𝑅</m:t>
                                      </m:r>
                                    </m:sub>
                                  </m:sSub>
                                  <m:r>
                                    <a:rPr lang="en-US" i="1">
                                      <a:latin typeface="Cambria Math"/>
                                    </a:rPr>
                                    <m:t>−</m:t>
                                  </m:r>
                                  <m:sSub>
                                    <m:sSubPr>
                                      <m:ctrlPr>
                                        <a:rPr lang="en-US" i="1">
                                          <a:latin typeface="Cambria Math"/>
                                        </a:rPr>
                                      </m:ctrlPr>
                                    </m:sSubPr>
                                    <m:e>
                                      <m:r>
                                        <a:rPr lang="en-US" i="1">
                                          <a:latin typeface="Cambria Math"/>
                                        </a:rPr>
                                        <m:t>𝑥</m:t>
                                      </m:r>
                                    </m:e>
                                    <m:sub>
                                      <m:r>
                                        <a:rPr lang="en-US" i="1">
                                          <a:latin typeface="Cambria Math"/>
                                        </a:rPr>
                                        <m:t>𝑇</m:t>
                                      </m:r>
                                    </m:sub>
                                  </m:sSub>
                                </m:den>
                              </m:f>
                            </m:e>
                          </m:d>
                        </m:e>
                      </m:func>
                      <m:r>
                        <a:rPr lang="en-US" i="1">
                          <a:latin typeface="Cambria Math"/>
                        </a:rPr>
                        <m:t>≤</m:t>
                      </m:r>
                      <m:sSub>
                        <m:sSubPr>
                          <m:ctrlPr>
                            <a:rPr lang="en-US" i="1">
                              <a:latin typeface="Cambria Math"/>
                            </a:rPr>
                          </m:ctrlPr>
                        </m:sSubPr>
                        <m:e>
                          <m:r>
                            <a:rPr lang="en-US" i="1">
                              <a:latin typeface="Cambria Math"/>
                            </a:rPr>
                            <m:t>𝜃</m:t>
                          </m:r>
                        </m:e>
                        <m:sub>
                          <m:r>
                            <a:rPr lang="en-US" i="1">
                              <a:latin typeface="Cambria Math"/>
                            </a:rPr>
                            <m:t>2</m:t>
                          </m:r>
                        </m:sub>
                      </m:sSub>
                    </m:oMath>
                  </m:oMathPara>
                </a14:m>
                <a:endParaRPr lang="en-US" dirty="0"/>
              </a:p>
              <a:p>
                <a:pPr marL="0" indent="0" algn="ctr">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𝜑</m:t>
                          </m:r>
                        </m:e>
                        <m:sub>
                          <m:r>
                            <a:rPr lang="en-US" i="1">
                              <a:latin typeface="Cambria Math"/>
                            </a:rPr>
                            <m:t>1</m:t>
                          </m:r>
                        </m:sub>
                      </m:sSub>
                      <m:r>
                        <a:rPr lang="en-US" i="1">
                          <a:latin typeface="Cambria Math"/>
                        </a:rPr>
                        <m:t>≤ </m:t>
                      </m:r>
                      <m:func>
                        <m:funcPr>
                          <m:ctrlPr>
                            <a:rPr lang="en-US" i="1">
                              <a:latin typeface="Cambria Math"/>
                            </a:rPr>
                          </m:ctrlPr>
                        </m:funcPr>
                        <m:fName>
                          <m:sSup>
                            <m:sSupPr>
                              <m:ctrlPr>
                                <a:rPr lang="en-US" i="1">
                                  <a:latin typeface="Cambria Math"/>
                                </a:rPr>
                              </m:ctrlPr>
                            </m:sSupPr>
                            <m:e>
                              <m:r>
                                <m:rPr>
                                  <m:sty m:val="p"/>
                                </m:rPr>
                                <a:rPr lang="en-US">
                                  <a:latin typeface="Cambria Math"/>
                                </a:rPr>
                                <m:t>cos</m:t>
                              </m:r>
                            </m:e>
                            <m:sup>
                              <m:r>
                                <a:rPr lang="en-US" i="1">
                                  <a:latin typeface="Cambria Math"/>
                                </a:rPr>
                                <m:t>−1</m:t>
                              </m:r>
                            </m:sup>
                          </m:sSup>
                        </m:fName>
                        <m:e>
                          <m:d>
                            <m:dPr>
                              <m:ctrlPr>
                                <a:rPr lang="en-US" i="1">
                                  <a:latin typeface="Cambria Math"/>
                                </a:rPr>
                              </m:ctrlPr>
                            </m:dPr>
                            <m:e>
                              <m:f>
                                <m:fPr>
                                  <m:ctrlPr>
                                    <a:rPr lang="en-US" i="1">
                                      <a:latin typeface="Cambria Math"/>
                                    </a:rPr>
                                  </m:ctrlPr>
                                </m:fPr>
                                <m:num>
                                  <m:sSub>
                                    <m:sSubPr>
                                      <m:ctrlPr>
                                        <a:rPr lang="en-US" i="1">
                                          <a:latin typeface="Cambria Math"/>
                                        </a:rPr>
                                      </m:ctrlPr>
                                    </m:sSubPr>
                                    <m:e>
                                      <m:r>
                                        <a:rPr lang="en-US" i="1">
                                          <a:latin typeface="Cambria Math"/>
                                        </a:rPr>
                                        <m:t>𝑧</m:t>
                                      </m:r>
                                    </m:e>
                                    <m:sub>
                                      <m:r>
                                        <a:rPr lang="en-US" i="1">
                                          <a:latin typeface="Cambria Math"/>
                                        </a:rPr>
                                        <m:t>𝑅</m:t>
                                      </m:r>
                                    </m:sub>
                                  </m:sSub>
                                  <m:r>
                                    <a:rPr lang="en-US" i="1">
                                      <a:latin typeface="Cambria Math"/>
                                    </a:rPr>
                                    <m:t>−</m:t>
                                  </m:r>
                                  <m:sSub>
                                    <m:sSubPr>
                                      <m:ctrlPr>
                                        <a:rPr lang="en-US" i="1">
                                          <a:latin typeface="Cambria Math"/>
                                        </a:rPr>
                                      </m:ctrlPr>
                                    </m:sSubPr>
                                    <m:e>
                                      <m:r>
                                        <a:rPr lang="en-US" i="1">
                                          <a:latin typeface="Cambria Math"/>
                                        </a:rPr>
                                        <m:t>𝑧</m:t>
                                      </m:r>
                                    </m:e>
                                    <m:sub>
                                      <m:r>
                                        <a:rPr lang="en-US" i="1">
                                          <a:latin typeface="Cambria Math"/>
                                        </a:rPr>
                                        <m:t>𝑇</m:t>
                                      </m:r>
                                    </m:sub>
                                  </m:sSub>
                                </m:num>
                                <m:den>
                                  <m:rad>
                                    <m:radPr>
                                      <m:degHide m:val="on"/>
                                      <m:ctrlPr>
                                        <a:rPr lang="en-US" i="1">
                                          <a:latin typeface="Cambria Math"/>
                                        </a:rPr>
                                      </m:ctrlPr>
                                    </m:radPr>
                                    <m:deg/>
                                    <m:e>
                                      <m:sSup>
                                        <m:sSupPr>
                                          <m:ctrlPr>
                                            <a:rPr lang="en-US" i="1">
                                              <a:latin typeface="Cambria Math"/>
                                            </a:rPr>
                                          </m:ctrlPr>
                                        </m:sSupPr>
                                        <m:e>
                                          <m:d>
                                            <m:dPr>
                                              <m:ctrlPr>
                                                <a:rPr lang="en-US" i="1">
                                                  <a:latin typeface="Cambria Math"/>
                                                </a:rPr>
                                              </m:ctrlPr>
                                            </m:dPr>
                                            <m:e>
                                              <m:sSub>
                                                <m:sSubPr>
                                                  <m:ctrlPr>
                                                    <a:rPr lang="en-US" i="1">
                                                      <a:latin typeface="Cambria Math"/>
                                                    </a:rPr>
                                                  </m:ctrlPr>
                                                </m:sSubPr>
                                                <m:e>
                                                  <m:r>
                                                    <a:rPr lang="en-US" i="1">
                                                      <a:latin typeface="Cambria Math"/>
                                                    </a:rPr>
                                                    <m:t>𝑥</m:t>
                                                  </m:r>
                                                </m:e>
                                                <m:sub>
                                                  <m:r>
                                                    <a:rPr lang="en-US" i="1">
                                                      <a:latin typeface="Cambria Math"/>
                                                    </a:rPr>
                                                    <m:t>𝑅</m:t>
                                                  </m:r>
                                                </m:sub>
                                              </m:sSub>
                                              <m:r>
                                                <a:rPr lang="en-US" i="1">
                                                  <a:latin typeface="Cambria Math"/>
                                                </a:rPr>
                                                <m:t>−</m:t>
                                              </m:r>
                                              <m:sSub>
                                                <m:sSubPr>
                                                  <m:ctrlPr>
                                                    <a:rPr lang="en-US" i="1">
                                                      <a:latin typeface="Cambria Math"/>
                                                    </a:rPr>
                                                  </m:ctrlPr>
                                                </m:sSubPr>
                                                <m:e>
                                                  <m:r>
                                                    <a:rPr lang="en-US" i="1">
                                                      <a:latin typeface="Cambria Math"/>
                                                    </a:rPr>
                                                    <m:t>𝑥</m:t>
                                                  </m:r>
                                                </m:e>
                                                <m:sub>
                                                  <m:r>
                                                    <a:rPr lang="en-US" i="1">
                                                      <a:latin typeface="Cambria Math"/>
                                                    </a:rPr>
                                                    <m:t>𝑇</m:t>
                                                  </m:r>
                                                </m:sub>
                                              </m:sSub>
                                            </m:e>
                                          </m:d>
                                        </m:e>
                                        <m:sup>
                                          <m:r>
                                            <a:rPr lang="en-US" i="1">
                                              <a:latin typeface="Cambria Math"/>
                                            </a:rPr>
                                            <m:t>2</m:t>
                                          </m:r>
                                        </m:sup>
                                      </m:sSup>
                                      <m:r>
                                        <a:rPr lang="en-US" i="1">
                                          <a:latin typeface="Cambria Math"/>
                                        </a:rPr>
                                        <m:t>+</m:t>
                                      </m:r>
                                      <m:sSup>
                                        <m:sSupPr>
                                          <m:ctrlPr>
                                            <a:rPr lang="en-US" i="1">
                                              <a:latin typeface="Cambria Math"/>
                                            </a:rPr>
                                          </m:ctrlPr>
                                        </m:sSupPr>
                                        <m:e>
                                          <m:d>
                                            <m:dPr>
                                              <m:ctrlPr>
                                                <a:rPr lang="en-US" i="1">
                                                  <a:latin typeface="Cambria Math"/>
                                                </a:rPr>
                                              </m:ctrlPr>
                                            </m:dPr>
                                            <m:e>
                                              <m:sSub>
                                                <m:sSubPr>
                                                  <m:ctrlPr>
                                                    <a:rPr lang="en-US" i="1">
                                                      <a:latin typeface="Cambria Math"/>
                                                    </a:rPr>
                                                  </m:ctrlPr>
                                                </m:sSubPr>
                                                <m:e>
                                                  <m:r>
                                                    <a:rPr lang="en-US" i="1">
                                                      <a:latin typeface="Cambria Math"/>
                                                    </a:rPr>
                                                    <m:t>𝑦</m:t>
                                                  </m:r>
                                                </m:e>
                                                <m:sub>
                                                  <m:r>
                                                    <a:rPr lang="en-US" i="1">
                                                      <a:latin typeface="Cambria Math"/>
                                                    </a:rPr>
                                                    <m:t>𝑅</m:t>
                                                  </m:r>
                                                </m:sub>
                                              </m:sSub>
                                              <m:r>
                                                <a:rPr lang="en-US" i="1">
                                                  <a:latin typeface="Cambria Math"/>
                                                </a:rPr>
                                                <m:t>−</m:t>
                                              </m:r>
                                              <m:sSub>
                                                <m:sSubPr>
                                                  <m:ctrlPr>
                                                    <a:rPr lang="en-US" i="1">
                                                      <a:latin typeface="Cambria Math"/>
                                                    </a:rPr>
                                                  </m:ctrlPr>
                                                </m:sSubPr>
                                                <m:e>
                                                  <m:r>
                                                    <a:rPr lang="en-US" i="1">
                                                      <a:latin typeface="Cambria Math"/>
                                                    </a:rPr>
                                                    <m:t>𝑦</m:t>
                                                  </m:r>
                                                </m:e>
                                                <m:sub>
                                                  <m:r>
                                                    <a:rPr lang="en-US" i="1">
                                                      <a:latin typeface="Cambria Math"/>
                                                    </a:rPr>
                                                    <m:t>𝑇</m:t>
                                                  </m:r>
                                                </m:sub>
                                              </m:sSub>
                                            </m:e>
                                          </m:d>
                                        </m:e>
                                        <m:sup>
                                          <m:r>
                                            <a:rPr lang="en-US" i="1">
                                              <a:latin typeface="Cambria Math"/>
                                            </a:rPr>
                                            <m:t>2</m:t>
                                          </m:r>
                                        </m:sup>
                                      </m:sSup>
                                      <m:r>
                                        <a:rPr lang="en-US" i="1">
                                          <a:latin typeface="Cambria Math"/>
                                        </a:rPr>
                                        <m:t>+</m:t>
                                      </m:r>
                                      <m:sSup>
                                        <m:sSupPr>
                                          <m:ctrlPr>
                                            <a:rPr lang="en-US" i="1">
                                              <a:latin typeface="Cambria Math"/>
                                            </a:rPr>
                                          </m:ctrlPr>
                                        </m:sSupPr>
                                        <m:e>
                                          <m:d>
                                            <m:dPr>
                                              <m:ctrlPr>
                                                <a:rPr lang="en-US" i="1">
                                                  <a:latin typeface="Cambria Math"/>
                                                </a:rPr>
                                              </m:ctrlPr>
                                            </m:dPr>
                                            <m:e>
                                              <m:sSub>
                                                <m:sSubPr>
                                                  <m:ctrlPr>
                                                    <a:rPr lang="en-US" i="1">
                                                      <a:latin typeface="Cambria Math"/>
                                                    </a:rPr>
                                                  </m:ctrlPr>
                                                </m:sSubPr>
                                                <m:e>
                                                  <m:r>
                                                    <a:rPr lang="en-US" i="1">
                                                      <a:latin typeface="Cambria Math"/>
                                                    </a:rPr>
                                                    <m:t>𝑧</m:t>
                                                  </m:r>
                                                </m:e>
                                                <m:sub>
                                                  <m:r>
                                                    <a:rPr lang="en-US" i="1">
                                                      <a:latin typeface="Cambria Math"/>
                                                    </a:rPr>
                                                    <m:t>𝑅</m:t>
                                                  </m:r>
                                                </m:sub>
                                              </m:sSub>
                                              <m:r>
                                                <a:rPr lang="en-US" i="1">
                                                  <a:latin typeface="Cambria Math"/>
                                                </a:rPr>
                                                <m:t>−</m:t>
                                              </m:r>
                                              <m:sSub>
                                                <m:sSubPr>
                                                  <m:ctrlPr>
                                                    <a:rPr lang="en-US" i="1">
                                                      <a:latin typeface="Cambria Math"/>
                                                    </a:rPr>
                                                  </m:ctrlPr>
                                                </m:sSubPr>
                                                <m:e>
                                                  <m:r>
                                                    <a:rPr lang="en-US" i="1">
                                                      <a:latin typeface="Cambria Math"/>
                                                    </a:rPr>
                                                    <m:t>𝑧</m:t>
                                                  </m:r>
                                                </m:e>
                                                <m:sub>
                                                  <m:r>
                                                    <a:rPr lang="en-US" i="1">
                                                      <a:latin typeface="Cambria Math"/>
                                                    </a:rPr>
                                                    <m:t>𝑇</m:t>
                                                  </m:r>
                                                </m:sub>
                                              </m:sSub>
                                            </m:e>
                                          </m:d>
                                        </m:e>
                                        <m:sup>
                                          <m:r>
                                            <a:rPr lang="en-US" i="1">
                                              <a:latin typeface="Cambria Math"/>
                                            </a:rPr>
                                            <m:t>2</m:t>
                                          </m:r>
                                        </m:sup>
                                      </m:sSup>
                                    </m:e>
                                  </m:rad>
                                </m:den>
                              </m:f>
                            </m:e>
                          </m:d>
                        </m:e>
                      </m:func>
                      <m:r>
                        <a:rPr lang="en-US" i="1">
                          <a:latin typeface="Cambria Math"/>
                        </a:rPr>
                        <m:t>≤ </m:t>
                      </m:r>
                      <m:sSub>
                        <m:sSubPr>
                          <m:ctrlPr>
                            <a:rPr lang="en-US" i="1">
                              <a:latin typeface="Cambria Math"/>
                            </a:rPr>
                          </m:ctrlPr>
                        </m:sSubPr>
                        <m:e>
                          <m:r>
                            <a:rPr lang="en-US" i="1">
                              <a:latin typeface="Cambria Math"/>
                            </a:rPr>
                            <m:t>𝜑</m:t>
                          </m:r>
                        </m:e>
                        <m:sub>
                          <m:r>
                            <a:rPr lang="en-US" i="1">
                              <a:latin typeface="Cambria Math"/>
                            </a:rPr>
                            <m:t>2</m:t>
                          </m:r>
                        </m:sub>
                      </m:sSub>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en-US">
                    <a:noFill/>
                  </a:rPr>
                  <a:t> </a:t>
                </a:r>
              </a:p>
            </p:txBody>
          </p:sp>
        </mc:Fallback>
      </mc:AlternateContent>
      <p:sp>
        <p:nvSpPr>
          <p:cNvPr id="5" name="TextBox 4"/>
          <p:cNvSpPr txBox="1"/>
          <p:nvPr/>
        </p:nvSpPr>
        <p:spPr>
          <a:xfrm>
            <a:off x="7704515" y="1274019"/>
            <a:ext cx="1365860" cy="840230"/>
          </a:xfrm>
          <a:prstGeom prst="rect">
            <a:avLst/>
          </a:prstGeom>
          <a:noFill/>
        </p:spPr>
        <p:txBody>
          <a:bodyPr wrap="square">
            <a:spAutoFit/>
          </a:bodyPr>
          <a:lstStyle/>
          <a:p>
            <a:pPr>
              <a:lnSpc>
                <a:spcPct val="90000"/>
              </a:lnSpc>
              <a:buFont typeface="Times New Roman" pitchFamily="18" charset="0"/>
              <a:buNone/>
              <a:defRPr/>
            </a:pPr>
            <a:r>
              <a:rPr lang="en-US" b="1" dirty="0" smtClean="0">
                <a:solidFill>
                  <a:srgbClr val="C00000"/>
                </a:solidFill>
                <a:latin typeface="Calibri" panose="020F0502020204030204" pitchFamily="34" charset="0"/>
              </a:rPr>
              <a:t>Convex Objective Function</a:t>
            </a:r>
            <a:endParaRPr lang="en-US" b="1" dirty="0">
              <a:solidFill>
                <a:srgbClr val="C00000"/>
              </a:solidFill>
              <a:latin typeface="Calibri" panose="020F0502020204030204" pitchFamily="34" charset="0"/>
            </a:endParaRPr>
          </a:p>
        </p:txBody>
      </p:sp>
      <p:cxnSp>
        <p:nvCxnSpPr>
          <p:cNvPr id="6" name="Straight Arrow Connector 5"/>
          <p:cNvCxnSpPr>
            <a:stCxn id="5" idx="1"/>
          </p:cNvCxnSpPr>
          <p:nvPr/>
        </p:nvCxnSpPr>
        <p:spPr>
          <a:xfrm flipH="1">
            <a:off x="6889072" y="1694134"/>
            <a:ext cx="815443"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702640" y="2562455"/>
            <a:ext cx="2246049" cy="840230"/>
          </a:xfrm>
          <a:prstGeom prst="rect">
            <a:avLst/>
          </a:prstGeom>
          <a:noFill/>
        </p:spPr>
        <p:txBody>
          <a:bodyPr wrap="square">
            <a:spAutoFit/>
          </a:bodyPr>
          <a:lstStyle/>
          <a:p>
            <a:pPr>
              <a:lnSpc>
                <a:spcPct val="90000"/>
              </a:lnSpc>
              <a:buFont typeface="Times New Roman" pitchFamily="18" charset="0"/>
              <a:buNone/>
              <a:defRPr/>
            </a:pPr>
            <a:r>
              <a:rPr lang="en-US" b="1" dirty="0" smtClean="0">
                <a:solidFill>
                  <a:srgbClr val="C00000"/>
                </a:solidFill>
                <a:latin typeface="Calibri" panose="020F0502020204030204" pitchFamily="34" charset="0"/>
              </a:rPr>
              <a:t>Convex Constraints (because all locations are convex)</a:t>
            </a:r>
            <a:endParaRPr lang="en-US" b="1" dirty="0">
              <a:solidFill>
                <a:srgbClr val="C00000"/>
              </a:solidFill>
              <a:latin typeface="Calibri" panose="020F0502020204030204" pitchFamily="34" charset="0"/>
            </a:endParaRPr>
          </a:p>
        </p:txBody>
      </p:sp>
      <p:cxnSp>
        <p:nvCxnSpPr>
          <p:cNvPr id="12" name="Straight Arrow Connector 11"/>
          <p:cNvCxnSpPr>
            <a:stCxn id="11" idx="1"/>
          </p:cNvCxnSpPr>
          <p:nvPr/>
        </p:nvCxnSpPr>
        <p:spPr>
          <a:xfrm flipH="1" flipV="1">
            <a:off x="5273337" y="2787588"/>
            <a:ext cx="1429303" cy="19498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1" idx="1"/>
          </p:cNvCxnSpPr>
          <p:nvPr/>
        </p:nvCxnSpPr>
        <p:spPr>
          <a:xfrm flipH="1">
            <a:off x="5273337" y="2982570"/>
            <a:ext cx="1429303" cy="66615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702640" y="3868952"/>
            <a:ext cx="2246049" cy="341632"/>
          </a:xfrm>
          <a:prstGeom prst="rect">
            <a:avLst/>
          </a:prstGeom>
          <a:noFill/>
        </p:spPr>
        <p:txBody>
          <a:bodyPr wrap="square">
            <a:spAutoFit/>
          </a:bodyPr>
          <a:lstStyle/>
          <a:p>
            <a:pPr>
              <a:lnSpc>
                <a:spcPct val="90000"/>
              </a:lnSpc>
              <a:buFont typeface="Times New Roman" pitchFamily="18" charset="0"/>
              <a:buNone/>
              <a:defRPr/>
            </a:pPr>
            <a:r>
              <a:rPr lang="en-US" b="1" dirty="0" smtClean="0">
                <a:solidFill>
                  <a:srgbClr val="C00000"/>
                </a:solidFill>
                <a:latin typeface="Calibri" panose="020F0502020204030204" pitchFamily="34" charset="0"/>
              </a:rPr>
              <a:t>Possible to linearize</a:t>
            </a:r>
            <a:endParaRPr lang="en-US" b="1" dirty="0">
              <a:solidFill>
                <a:srgbClr val="C00000"/>
              </a:solidFill>
              <a:latin typeface="Calibri" panose="020F0502020204030204" pitchFamily="34" charset="0"/>
            </a:endParaRPr>
          </a:p>
        </p:txBody>
      </p:sp>
      <p:cxnSp>
        <p:nvCxnSpPr>
          <p:cNvPr id="22" name="Straight Arrow Connector 21"/>
          <p:cNvCxnSpPr/>
          <p:nvPr/>
        </p:nvCxnSpPr>
        <p:spPr>
          <a:xfrm flipH="1">
            <a:off x="6276513" y="4164417"/>
            <a:ext cx="426127" cy="29546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527050" y="5876551"/>
            <a:ext cx="1720790" cy="590931"/>
          </a:xfrm>
          <a:prstGeom prst="rect">
            <a:avLst/>
          </a:prstGeom>
          <a:noFill/>
        </p:spPr>
        <p:txBody>
          <a:bodyPr wrap="square">
            <a:spAutoFit/>
          </a:bodyPr>
          <a:lstStyle/>
          <a:p>
            <a:pPr>
              <a:lnSpc>
                <a:spcPct val="90000"/>
              </a:lnSpc>
              <a:buFont typeface="Times New Roman" pitchFamily="18" charset="0"/>
              <a:buNone/>
              <a:defRPr/>
            </a:pPr>
            <a:r>
              <a:rPr lang="en-US" b="1" dirty="0" smtClean="0">
                <a:solidFill>
                  <a:srgbClr val="C00000"/>
                </a:solidFill>
                <a:latin typeface="Calibri" panose="020F0502020204030204" pitchFamily="34" charset="0"/>
              </a:rPr>
              <a:t>In general, non-convex</a:t>
            </a:r>
            <a:endParaRPr lang="en-US" b="1" dirty="0">
              <a:solidFill>
                <a:srgbClr val="C00000"/>
              </a:solidFill>
              <a:latin typeface="Calibri" panose="020F0502020204030204" pitchFamily="34" charset="0"/>
            </a:endParaRPr>
          </a:p>
        </p:txBody>
      </p:sp>
      <p:cxnSp>
        <p:nvCxnSpPr>
          <p:cNvPr id="26" name="Straight Arrow Connector 25"/>
          <p:cNvCxnSpPr>
            <a:stCxn id="25" idx="1"/>
          </p:cNvCxnSpPr>
          <p:nvPr/>
        </p:nvCxnSpPr>
        <p:spPr>
          <a:xfrm flipH="1" flipV="1">
            <a:off x="7084381" y="6024284"/>
            <a:ext cx="442669" cy="147733"/>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6136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 Efficiency</a:t>
            </a:r>
            <a:endParaRPr lang="en-US" dirty="0"/>
          </a:p>
        </p:txBody>
      </p:sp>
      <p:sp>
        <p:nvSpPr>
          <p:cNvPr id="3" name="Content Placeholder 2"/>
          <p:cNvSpPr>
            <a:spLocks noGrp="1"/>
          </p:cNvSpPr>
          <p:nvPr>
            <p:ph idx="1"/>
          </p:nvPr>
        </p:nvSpPr>
        <p:spPr/>
        <p:txBody>
          <a:bodyPr/>
          <a:lstStyle/>
          <a:p>
            <a:r>
              <a:rPr lang="en-US" dirty="0" smtClean="0"/>
              <a:t>Each Nonlinear Program (NLP) is small:</a:t>
            </a:r>
          </a:p>
          <a:p>
            <a:pPr lvl="1"/>
            <a:r>
              <a:rPr lang="en-US" dirty="0" smtClean="0"/>
              <a:t>Only 6 decision variables (or fewer, if one location is a point, or a surface with a fixed </a:t>
            </a:r>
            <a:r>
              <a:rPr lang="en-US" i="1" dirty="0" smtClean="0"/>
              <a:t>z</a:t>
            </a:r>
            <a:r>
              <a:rPr lang="en-US" dirty="0" smtClean="0"/>
              <a:t> variable)</a:t>
            </a:r>
          </a:p>
          <a:p>
            <a:pPr lvl="1"/>
            <a:r>
              <a:rPr lang="en-US" dirty="0" smtClean="0"/>
              <a:t>Only a handful of constraints:</a:t>
            </a:r>
          </a:p>
          <a:p>
            <a:pPr lvl="2"/>
            <a:r>
              <a:rPr lang="en-US" dirty="0" smtClean="0"/>
              <a:t>4 angular constraints (2 linear + 2 nonlinear)</a:t>
            </a:r>
          </a:p>
          <a:p>
            <a:pPr lvl="2"/>
            <a:r>
              <a:rPr lang="en-US" dirty="0" smtClean="0"/>
              <a:t>Location constraints vary by location construct type:</a:t>
            </a:r>
          </a:p>
          <a:p>
            <a:pPr lvl="3"/>
            <a:r>
              <a:rPr lang="en-US" dirty="0" smtClean="0"/>
              <a:t>Circle </a:t>
            </a:r>
            <a:r>
              <a:rPr lang="en-US" dirty="0" smtClean="0">
                <a:sym typeface="Wingdings" panose="05000000000000000000" pitchFamily="2" charset="2"/>
              </a:rPr>
              <a:t> 1 nonlinear constraint</a:t>
            </a:r>
          </a:p>
          <a:p>
            <a:pPr lvl="3"/>
            <a:r>
              <a:rPr lang="en-US" dirty="0" smtClean="0">
                <a:sym typeface="Wingdings" panose="05000000000000000000" pitchFamily="2" charset="2"/>
              </a:rPr>
              <a:t>Cylinder  1 nonlinear constraint + 2 linear constraints</a:t>
            </a:r>
          </a:p>
          <a:p>
            <a:pPr lvl="3"/>
            <a:r>
              <a:rPr lang="en-US" dirty="0" smtClean="0">
                <a:sym typeface="Wingdings" panose="05000000000000000000" pitchFamily="2" charset="2"/>
              </a:rPr>
              <a:t>Polygon (</a:t>
            </a:r>
            <a:r>
              <a:rPr lang="en-US" i="1" dirty="0" smtClean="0">
                <a:sym typeface="Wingdings" panose="05000000000000000000" pitchFamily="2" charset="2"/>
              </a:rPr>
              <a:t>n</a:t>
            </a:r>
            <a:r>
              <a:rPr lang="en-US" dirty="0" smtClean="0">
                <a:sym typeface="Wingdings" panose="05000000000000000000" pitchFamily="2" charset="2"/>
              </a:rPr>
              <a:t> sides)  </a:t>
            </a:r>
            <a:r>
              <a:rPr lang="en-US" i="1" dirty="0" smtClean="0">
                <a:sym typeface="Wingdings" panose="05000000000000000000" pitchFamily="2" charset="2"/>
              </a:rPr>
              <a:t>n</a:t>
            </a:r>
            <a:r>
              <a:rPr lang="en-US" dirty="0" smtClean="0">
                <a:sym typeface="Wingdings" panose="05000000000000000000" pitchFamily="2" charset="2"/>
              </a:rPr>
              <a:t> linear constraints</a:t>
            </a:r>
          </a:p>
          <a:p>
            <a:pPr lvl="3"/>
            <a:r>
              <a:rPr lang="en-US" dirty="0" smtClean="0">
                <a:sym typeface="Wingdings" panose="05000000000000000000" pitchFamily="2" charset="2"/>
              </a:rPr>
              <a:t>Polyhedron (</a:t>
            </a:r>
            <a:r>
              <a:rPr lang="en-US" i="1" dirty="0" smtClean="0">
                <a:sym typeface="Wingdings" panose="05000000000000000000" pitchFamily="2" charset="2"/>
              </a:rPr>
              <a:t>n</a:t>
            </a:r>
            <a:r>
              <a:rPr lang="en-US" dirty="0" smtClean="0">
                <a:sym typeface="Wingdings" panose="05000000000000000000" pitchFamily="2" charset="2"/>
              </a:rPr>
              <a:t>-sided base)  (</a:t>
            </a:r>
            <a:r>
              <a:rPr lang="en-US" i="1" dirty="0" smtClean="0">
                <a:sym typeface="Wingdings" panose="05000000000000000000" pitchFamily="2" charset="2"/>
              </a:rPr>
              <a:t>n</a:t>
            </a:r>
            <a:r>
              <a:rPr lang="en-US" dirty="0" smtClean="0">
                <a:sym typeface="Wingdings" panose="05000000000000000000" pitchFamily="2" charset="2"/>
              </a:rPr>
              <a:t> + 2) linear constraints </a:t>
            </a:r>
            <a:endParaRPr lang="en-US" dirty="0"/>
          </a:p>
        </p:txBody>
      </p:sp>
    </p:spTree>
    <p:extLst>
      <p:ext uri="{BB962C8B-B14F-4D97-AF65-F5344CB8AC3E}">
        <p14:creationId xmlns:p14="http://schemas.microsoft.com/office/powerpoint/2010/main" val="25211406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 Efficiency</a:t>
            </a:r>
            <a:endParaRPr lang="en-US" dirty="0"/>
          </a:p>
        </p:txBody>
      </p:sp>
      <p:sp>
        <p:nvSpPr>
          <p:cNvPr id="3" name="Content Placeholder 2"/>
          <p:cNvSpPr>
            <a:spLocks noGrp="1"/>
          </p:cNvSpPr>
          <p:nvPr>
            <p:ph idx="1"/>
          </p:nvPr>
        </p:nvSpPr>
        <p:spPr/>
        <p:txBody>
          <a:bodyPr>
            <a:normAutofit lnSpcReduction="10000"/>
          </a:bodyPr>
          <a:lstStyle/>
          <a:p>
            <a:r>
              <a:rPr lang="en-US" dirty="0" smtClean="0"/>
              <a:t>The number of subproblems is small</a:t>
            </a:r>
          </a:p>
          <a:p>
            <a:pPr lvl="1"/>
            <a:r>
              <a:rPr lang="en-US" dirty="0" smtClean="0"/>
              <a:t>While each Map may have an arbitrary number of sectors, in general they typically will only have a few, and will often be isotropic</a:t>
            </a:r>
          </a:p>
          <a:p>
            <a:pPr lvl="1"/>
            <a:r>
              <a:rPr lang="en-US" dirty="0" smtClean="0"/>
              <a:t>While the number of sector combinations is the product of the number of sectors for each Map, in practice many combinations of sectors will be mutually exclusive. In general, the number of subproblems </a:t>
            </a:r>
            <a:r>
              <a:rPr lang="en-US" dirty="0"/>
              <a:t>should </a:t>
            </a:r>
            <a:r>
              <a:rPr lang="en-US" dirty="0" smtClean="0"/>
              <a:t>scale linearly with the complexity of the most detailed Map.</a:t>
            </a:r>
          </a:p>
          <a:p>
            <a:pPr lvl="1"/>
            <a:r>
              <a:rPr lang="en-US" dirty="0" smtClean="0"/>
              <a:t>Certain subproblems may be eliminated as infeasible without attempting to solve the NLP (e.g. the angles allowed by the constraints point away from the Rx location)</a:t>
            </a:r>
          </a:p>
          <a:p>
            <a:pPr lvl="1"/>
            <a:r>
              <a:rPr lang="en-US" dirty="0" smtClean="0"/>
              <a:t>The closest points between two locations can be computed without solving an NLP, and can be used as a lower bound on the constraining points to reduce the number of NLP subproblems that need to be explicitly solved</a:t>
            </a:r>
          </a:p>
        </p:txBody>
      </p:sp>
    </p:spTree>
    <p:extLst>
      <p:ext uri="{BB962C8B-B14F-4D97-AF65-F5344CB8AC3E}">
        <p14:creationId xmlns:p14="http://schemas.microsoft.com/office/powerpoint/2010/main" val="22876189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Proposed Revisions</a:t>
            </a:r>
            <a:endParaRPr lang="en-US" dirty="0"/>
          </a:p>
        </p:txBody>
      </p:sp>
      <p:sp>
        <p:nvSpPr>
          <p:cNvPr id="3" name="Content Placeholder 2"/>
          <p:cNvSpPr>
            <a:spLocks noGrp="1"/>
          </p:cNvSpPr>
          <p:nvPr>
            <p:ph idx="1"/>
          </p:nvPr>
        </p:nvSpPr>
        <p:spPr/>
        <p:txBody>
          <a:bodyPr/>
          <a:lstStyle/>
          <a:p>
            <a:r>
              <a:rPr lang="en-US" dirty="0" smtClean="0"/>
              <a:t>This next section will look at some of the </a:t>
            </a:r>
            <a:r>
              <a:rPr lang="en-US" dirty="0"/>
              <a:t>Jesse </a:t>
            </a:r>
            <a:r>
              <a:rPr lang="en-US" dirty="0" smtClean="0"/>
              <a:t>Caulfield’s proposed revisions and discuss the impact these new constructs will have on algorithms to compute compatibility.</a:t>
            </a:r>
          </a:p>
          <a:p>
            <a:r>
              <a:rPr lang="en-US" dirty="0" smtClean="0"/>
              <a:t>Some of the revisions appear to have the potential to make compatibility computations much more expensive.</a:t>
            </a:r>
            <a:endParaRPr lang="en-US" dirty="0"/>
          </a:p>
        </p:txBody>
      </p:sp>
    </p:spTree>
    <p:extLst>
      <p:ext uri="{BB962C8B-B14F-4D97-AF65-F5344CB8AC3E}">
        <p14:creationId xmlns:p14="http://schemas.microsoft.com/office/powerpoint/2010/main" val="1344486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PowerMap</a:t>
            </a:r>
            <a:r>
              <a:rPr lang="en-US" dirty="0" smtClean="0"/>
              <a:t> / </a:t>
            </a:r>
            <a:r>
              <a:rPr lang="en-US" dirty="0" err="1" smtClean="0"/>
              <a:t>ScmPowerGain</a:t>
            </a:r>
            <a:endParaRPr lang="en-US" dirty="0"/>
          </a:p>
        </p:txBody>
      </p:sp>
      <p:sp>
        <p:nvSpPr>
          <p:cNvPr id="3" name="Content Placeholder 2"/>
          <p:cNvSpPr>
            <a:spLocks noGrp="1"/>
          </p:cNvSpPr>
          <p:nvPr>
            <p:ph idx="1"/>
          </p:nvPr>
        </p:nvSpPr>
        <p:spPr/>
        <p:txBody>
          <a:bodyPr/>
          <a:lstStyle/>
          <a:p>
            <a:r>
              <a:rPr lang="en-US" dirty="0" smtClean="0"/>
              <a:t>A </a:t>
            </a:r>
            <a:r>
              <a:rPr lang="en-US" dirty="0" err="1" smtClean="0"/>
              <a:t>ScmPowerGain</a:t>
            </a:r>
            <a:r>
              <a:rPr lang="en-US" dirty="0" smtClean="0"/>
              <a:t> construct was proposed as a replacement for a Power Map to model directional gains (as from a directional antenna)</a:t>
            </a:r>
          </a:p>
          <a:p>
            <a:endParaRPr lang="en-US" dirty="0"/>
          </a:p>
          <a:p>
            <a:endParaRPr lang="en-US" dirty="0" smtClean="0"/>
          </a:p>
          <a:p>
            <a:endParaRPr lang="en-US" dirty="0"/>
          </a:p>
          <a:p>
            <a:endParaRPr lang="en-US" dirty="0" smtClean="0"/>
          </a:p>
          <a:p>
            <a:r>
              <a:rPr lang="en-US" dirty="0" smtClean="0"/>
              <a:t>For a given direction from </a:t>
            </a:r>
            <a:r>
              <a:rPr lang="en-US" dirty="0" err="1" smtClean="0"/>
              <a:t>Tx</a:t>
            </a:r>
            <a:r>
              <a:rPr lang="en-US" dirty="0" smtClean="0"/>
              <a:t> to Rx, the gain provided by this construct is obtained by finding where a ray extending from the origin along the desired heading intersects the surface of this polyhedron. The distance between this intersection point and the origin is the power gain.</a:t>
            </a:r>
          </a:p>
          <a:p>
            <a:endParaRPr lang="en-US" dirty="0"/>
          </a:p>
        </p:txBody>
      </p:sp>
      <p:pic>
        <p:nvPicPr>
          <p:cNvPr id="4" name="Picture 3"/>
          <p:cNvPicPr>
            <a:picLocks noChangeAspect="1" noChangeArrowheads="1"/>
          </p:cNvPicPr>
          <p:nvPr/>
        </p:nvPicPr>
        <p:blipFill>
          <a:blip r:embed="rId2"/>
          <a:srcRect/>
          <a:stretch>
            <a:fillRect/>
          </a:stretch>
        </p:blipFill>
        <p:spPr bwMode="auto">
          <a:xfrm>
            <a:off x="1793020" y="2571194"/>
            <a:ext cx="5996395" cy="1067540"/>
          </a:xfrm>
          <a:prstGeom prst="rect">
            <a:avLst/>
          </a:prstGeom>
          <a:noFill/>
          <a:ln w="9525">
            <a:noFill/>
            <a:miter lim="800000"/>
            <a:headEnd/>
            <a:tailEnd/>
          </a:ln>
        </p:spPr>
      </p:pic>
    </p:spTree>
    <p:extLst>
      <p:ext uri="{BB962C8B-B14F-4D97-AF65-F5344CB8AC3E}">
        <p14:creationId xmlns:p14="http://schemas.microsoft.com/office/powerpoint/2010/main" val="3672902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PowerMap</a:t>
            </a:r>
            <a:r>
              <a:rPr lang="en-US" dirty="0" smtClean="0"/>
              <a:t> / </a:t>
            </a:r>
            <a:r>
              <a:rPr lang="en-US" dirty="0" err="1" smtClean="0"/>
              <a:t>ScmPowerGain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If the heading from </a:t>
            </a:r>
            <a:r>
              <a:rPr lang="en-US" dirty="0" err="1" smtClean="0"/>
              <a:t>Tx</a:t>
            </a:r>
            <a:r>
              <a:rPr lang="en-US" dirty="0" smtClean="0"/>
              <a:t> to Rx is known and fixed, this calculation is not very expensive.</a:t>
            </a:r>
          </a:p>
          <a:p>
            <a:endParaRPr lang="en-US" dirty="0"/>
          </a:p>
          <a:p>
            <a:endParaRPr lang="en-US" dirty="0" smtClean="0"/>
          </a:p>
          <a:p>
            <a:endParaRPr lang="en-US" dirty="0" smtClean="0"/>
          </a:p>
          <a:p>
            <a:endParaRPr lang="en-US" dirty="0"/>
          </a:p>
          <a:p>
            <a:endParaRPr lang="en-US" dirty="0" smtClean="0"/>
          </a:p>
          <a:p>
            <a:r>
              <a:rPr lang="en-US" dirty="0" smtClean="0"/>
              <a:t>If we are trying to optimize for the constraining point, however, the gain – instead of being a fixed value over discrete regions – is now a function of the </a:t>
            </a:r>
            <a:r>
              <a:rPr lang="en-US" dirty="0" err="1" smtClean="0"/>
              <a:t>Tx</a:t>
            </a:r>
            <a:r>
              <a:rPr lang="en-US" dirty="0" smtClean="0"/>
              <a:t> and Rx positional decision variables. This function would have to be added to the new objective function of a potential NLP. </a:t>
            </a:r>
          </a:p>
          <a:p>
            <a:r>
              <a:rPr lang="en-US" dirty="0" smtClean="0"/>
              <a:t>The parameters of this function change depending on which face of the polygon applies. It may, therefore, be necessary to apply a similar “divide &amp; conquer” approach for each face of the polygon.</a:t>
            </a:r>
          </a:p>
        </p:txBody>
      </p:sp>
      <p:pic>
        <p:nvPicPr>
          <p:cNvPr id="4" name="Picture 3"/>
          <p:cNvPicPr>
            <a:picLocks noChangeAspect="1" noChangeArrowheads="1"/>
          </p:cNvPicPr>
          <p:nvPr/>
        </p:nvPicPr>
        <p:blipFill>
          <a:blip r:embed="rId2"/>
          <a:srcRect/>
          <a:stretch>
            <a:fillRect/>
          </a:stretch>
        </p:blipFill>
        <p:spPr bwMode="auto">
          <a:xfrm>
            <a:off x="1793020" y="2571194"/>
            <a:ext cx="5996395" cy="1067540"/>
          </a:xfrm>
          <a:prstGeom prst="rect">
            <a:avLst/>
          </a:prstGeom>
          <a:noFill/>
          <a:ln w="9525">
            <a:noFill/>
            <a:miter lim="800000"/>
            <a:headEnd/>
            <a:tailEnd/>
          </a:ln>
        </p:spPr>
      </p:pic>
    </p:spTree>
    <p:extLst>
      <p:ext uri="{BB962C8B-B14F-4D97-AF65-F5344CB8AC3E}">
        <p14:creationId xmlns:p14="http://schemas.microsoft.com/office/powerpoint/2010/main" val="2459426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PropagationMap</a:t>
            </a:r>
            <a:r>
              <a:rPr lang="en-US" dirty="0" smtClean="0"/>
              <a:t> / </a:t>
            </a:r>
            <a:r>
              <a:rPr lang="en-US" dirty="0" err="1" smtClean="0"/>
              <a:t>ScmPathLossType</a:t>
            </a:r>
            <a:endParaRPr lang="en-US" dirty="0"/>
          </a:p>
        </p:txBody>
      </p:sp>
      <p:sp>
        <p:nvSpPr>
          <p:cNvPr id="3" name="Content Placeholder 2"/>
          <p:cNvSpPr>
            <a:spLocks noGrp="1"/>
          </p:cNvSpPr>
          <p:nvPr>
            <p:ph idx="1"/>
          </p:nvPr>
        </p:nvSpPr>
        <p:spPr/>
        <p:txBody>
          <a:bodyPr/>
          <a:lstStyle/>
          <a:p>
            <a:r>
              <a:rPr lang="en-US" dirty="0"/>
              <a:t>A </a:t>
            </a:r>
            <a:r>
              <a:rPr lang="en-US" dirty="0" err="1" smtClean="0"/>
              <a:t>ScmPathLossType</a:t>
            </a:r>
            <a:r>
              <a:rPr lang="en-US" dirty="0" smtClean="0"/>
              <a:t> was </a:t>
            </a:r>
            <a:r>
              <a:rPr lang="en-US" dirty="0"/>
              <a:t>proposed as a replacement for a </a:t>
            </a:r>
            <a:r>
              <a:rPr lang="en-US" dirty="0" smtClean="0"/>
              <a:t>Propagation Map to </a:t>
            </a:r>
            <a:r>
              <a:rPr lang="en-US" dirty="0"/>
              <a:t>model </a:t>
            </a:r>
            <a:r>
              <a:rPr lang="en-US" dirty="0" smtClean="0"/>
              <a:t>attenuation models by direction.</a:t>
            </a:r>
          </a:p>
          <a:p>
            <a:r>
              <a:rPr lang="en-US" dirty="0" smtClean="0"/>
              <a:t>This assigns different models to different azimuths.</a:t>
            </a:r>
          </a:p>
          <a:p>
            <a:r>
              <a:rPr lang="en-US" dirty="0" smtClean="0"/>
              <a:t>Note that this does not allow different models by angle of elevation. While this change would simplify computation, it is less flexible.</a:t>
            </a:r>
          </a:p>
          <a:p>
            <a:r>
              <a:rPr lang="en-US" dirty="0" smtClean="0"/>
              <a:t>This type allows 3 different types of attenuation models:</a:t>
            </a:r>
          </a:p>
          <a:p>
            <a:pPr lvl="1"/>
            <a:r>
              <a:rPr lang="en-US" dirty="0" smtClean="0"/>
              <a:t>Linear</a:t>
            </a:r>
          </a:p>
          <a:p>
            <a:pPr lvl="1"/>
            <a:r>
              <a:rPr lang="en-US" dirty="0" smtClean="0"/>
              <a:t>Piecewise Linear</a:t>
            </a:r>
          </a:p>
          <a:p>
            <a:pPr lvl="1"/>
            <a:r>
              <a:rPr lang="en-US" dirty="0" smtClean="0"/>
              <a:t>Interpolated</a:t>
            </a:r>
          </a:p>
          <a:p>
            <a:r>
              <a:rPr lang="en-US" dirty="0" smtClean="0"/>
              <a:t>Note that the first 2 types are the same types of models allowed in the Propagation Map construct</a:t>
            </a:r>
            <a:endParaRPr lang="en-US" dirty="0"/>
          </a:p>
          <a:p>
            <a:endParaRPr lang="en-US" dirty="0"/>
          </a:p>
        </p:txBody>
      </p:sp>
    </p:spTree>
    <p:extLst>
      <p:ext uri="{BB962C8B-B14F-4D97-AF65-F5344CB8AC3E}">
        <p14:creationId xmlns:p14="http://schemas.microsoft.com/office/powerpoint/2010/main" val="624716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Interpolated Pathloss Model</a:t>
            </a:r>
            <a:endParaRPr lang="en-US" dirty="0"/>
          </a:p>
        </p:txBody>
      </p:sp>
      <p:sp>
        <p:nvSpPr>
          <p:cNvPr id="3" name="Content Placeholder 2"/>
          <p:cNvSpPr>
            <a:spLocks noGrp="1"/>
          </p:cNvSpPr>
          <p:nvPr>
            <p:ph idx="1"/>
          </p:nvPr>
        </p:nvSpPr>
        <p:spPr/>
        <p:txBody>
          <a:bodyPr/>
          <a:lstStyle/>
          <a:p>
            <a:r>
              <a:rPr lang="en-US" dirty="0" smtClean="0"/>
              <a:t>The 3</a:t>
            </a:r>
            <a:r>
              <a:rPr lang="en-US" baseline="30000" dirty="0" smtClean="0"/>
              <a:t>rd</a:t>
            </a:r>
            <a:r>
              <a:rPr lang="en-US" dirty="0" smtClean="0"/>
              <a:t> type of model, interpolated, is new</a:t>
            </a:r>
          </a:p>
          <a:p>
            <a:pPr lvl="1"/>
            <a:r>
              <a:rPr lang="en-US" dirty="0" smtClean="0"/>
              <a:t>Pathloss is computed by interpolating over a dataset of distances and losses for each azimuth</a:t>
            </a:r>
          </a:p>
          <a:p>
            <a:pPr lvl="1"/>
            <a:r>
              <a:rPr lang="en-US" dirty="0" smtClean="0"/>
              <a:t>Even if this model is only used for a stationary </a:t>
            </a:r>
            <a:r>
              <a:rPr lang="en-US" dirty="0" err="1" smtClean="0"/>
              <a:t>Tx</a:t>
            </a:r>
            <a:r>
              <a:rPr lang="en-US" dirty="0" smtClean="0"/>
              <a:t>, it could make constraining point calculations expensive, particularly for an Rx bounded by a volume with a non-isotropic antenna gain. Because power is not required to be strictly non-decreasing, there could be multiple local optima in the solution space.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8711" y="4714043"/>
            <a:ext cx="3649663"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3683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Locations</a:t>
            </a:r>
            <a:endParaRPr lang="en-US" dirty="0"/>
          </a:p>
        </p:txBody>
      </p:sp>
      <p:sp>
        <p:nvSpPr>
          <p:cNvPr id="3" name="Content Placeholder 2"/>
          <p:cNvSpPr>
            <a:spLocks noGrp="1"/>
          </p:cNvSpPr>
          <p:nvPr>
            <p:ph idx="1"/>
          </p:nvPr>
        </p:nvSpPr>
        <p:spPr/>
        <p:txBody>
          <a:bodyPr>
            <a:normAutofit lnSpcReduction="10000"/>
          </a:bodyPr>
          <a:lstStyle/>
          <a:p>
            <a:r>
              <a:rPr lang="en-US" dirty="0" smtClean="0"/>
              <a:t>The proposed revisions specify altitudes as “above ground level” instead of “above sea level.” Because SCMs must operate without access to a terrain database, it is not possible to determine the relative difference in altitude between two points (unless they happen to have the same latitude and longitude). Relative altitude differences are necessary to determine the appropriate antenna gain (and propagation model, if the original Propagation Map construct is used).</a:t>
            </a:r>
          </a:p>
          <a:p>
            <a:r>
              <a:rPr lang="en-US" dirty="0"/>
              <a:t>Not all locations specified in the proposed revision are convex, which makes it harder to find constraining points</a:t>
            </a:r>
          </a:p>
          <a:p>
            <a:r>
              <a:rPr lang="en-US" dirty="0" smtClean="0"/>
              <a:t>Other than the altitude issue, the following </a:t>
            </a:r>
            <a:r>
              <a:rPr lang="en-US" dirty="0" err="1" smtClean="0"/>
              <a:t>ScmLocation</a:t>
            </a:r>
            <a:r>
              <a:rPr lang="en-US" dirty="0" smtClean="0"/>
              <a:t> types closely parallel their original counterparts:</a:t>
            </a:r>
          </a:p>
          <a:p>
            <a:pPr lvl="1">
              <a:lnSpc>
                <a:spcPct val="150000"/>
              </a:lnSpc>
            </a:pPr>
            <a:r>
              <a:rPr lang="en-US" dirty="0" smtClean="0"/>
              <a:t>Point </a:t>
            </a:r>
            <a:r>
              <a:rPr lang="en-US" dirty="0" smtClean="0">
                <a:sym typeface="Wingdings" panose="05000000000000000000" pitchFamily="2" charset="2"/>
              </a:rPr>
              <a:t> Point</a:t>
            </a:r>
          </a:p>
          <a:p>
            <a:pPr lvl="1">
              <a:lnSpc>
                <a:spcPct val="150000"/>
              </a:lnSpc>
            </a:pPr>
            <a:r>
              <a:rPr lang="en-US" dirty="0" smtClean="0">
                <a:sym typeface="Wingdings" panose="05000000000000000000" pitchFamily="2" charset="2"/>
              </a:rPr>
              <a:t>Path  Track</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7387" y="4971496"/>
            <a:ext cx="500063"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7387" y="5557421"/>
            <a:ext cx="500063"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0396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lstStyle/>
          <a:p>
            <a:r>
              <a:rPr lang="en-US" dirty="0" smtClean="0"/>
              <a:t>This document discusses the computations necessary to determine compatibility between Spectrum Consumption Models, as described by John Stine’s draft proposal (DCN 5-13-0043-02-drft)</a:t>
            </a:r>
          </a:p>
        </p:txBody>
      </p:sp>
    </p:spTree>
    <p:extLst>
      <p:ext uri="{BB962C8B-B14F-4D97-AF65-F5344CB8AC3E}">
        <p14:creationId xmlns:p14="http://schemas.microsoft.com/office/powerpoint/2010/main" val="39289706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Locations</a:t>
            </a:r>
            <a:endParaRPr lang="en-US" dirty="0"/>
          </a:p>
        </p:txBody>
      </p:sp>
      <p:sp>
        <p:nvSpPr>
          <p:cNvPr id="3" name="Content Placeholder 2"/>
          <p:cNvSpPr>
            <a:spLocks noGrp="1"/>
          </p:cNvSpPr>
          <p:nvPr>
            <p:ph idx="1"/>
          </p:nvPr>
        </p:nvSpPr>
        <p:spPr/>
        <p:txBody>
          <a:bodyPr/>
          <a:lstStyle/>
          <a:p>
            <a:r>
              <a:rPr lang="en-US" dirty="0" smtClean="0"/>
              <a:t>Other revised locations:</a:t>
            </a:r>
          </a:p>
          <a:p>
            <a:pPr lvl="1"/>
            <a:r>
              <a:rPr lang="en-US" dirty="0" smtClean="0"/>
              <a:t>Polygon</a:t>
            </a:r>
          </a:p>
          <a:p>
            <a:pPr lvl="2"/>
            <a:r>
              <a:rPr lang="en-US" dirty="0" smtClean="0"/>
              <a:t>Similar to a Polygon from before, but is not guaranteed to be convex, and may even have holes.</a:t>
            </a:r>
          </a:p>
          <a:p>
            <a:pPr lvl="2"/>
            <a:endParaRPr lang="en-US" dirty="0"/>
          </a:p>
          <a:p>
            <a:pPr lvl="2"/>
            <a:endParaRPr lang="en-US" dirty="0" smtClean="0"/>
          </a:p>
          <a:p>
            <a:pPr lvl="1"/>
            <a:r>
              <a:rPr lang="en-US" dirty="0" smtClean="0"/>
              <a:t>Triangular Irregular Network</a:t>
            </a:r>
          </a:p>
          <a:p>
            <a:pPr lvl="2"/>
            <a:r>
              <a:rPr lang="en-US" dirty="0" smtClean="0"/>
              <a:t>Non-convex; would either have to solve for constraining points over each face individually, or separate into convex sections to optimize over separately.</a:t>
            </a:r>
          </a:p>
          <a:p>
            <a:pPr lvl="2"/>
            <a:endParaRPr lang="en-US" dirty="0" smtClean="0"/>
          </a:p>
          <a:p>
            <a:pPr lvl="2"/>
            <a:endParaRPr lang="en-US" dirty="0"/>
          </a:p>
          <a:p>
            <a:pPr lvl="1"/>
            <a:r>
              <a:rPr lang="en-US" dirty="0" smtClean="0"/>
              <a:t>Gridded Surface</a:t>
            </a:r>
          </a:p>
          <a:p>
            <a:pPr lvl="2"/>
            <a:r>
              <a:rPr lang="en-US" dirty="0" smtClean="0"/>
              <a:t>Non-convex; similar as above.</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4487" y="1726630"/>
            <a:ext cx="500063"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398" y="2595048"/>
            <a:ext cx="3547519" cy="124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6398" y="4581232"/>
            <a:ext cx="3718878" cy="124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726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a:t>
            </a:r>
            <a:endParaRPr lang="en-US" dirty="0"/>
          </a:p>
        </p:txBody>
      </p:sp>
    </p:spTree>
    <p:extLst>
      <p:ext uri="{BB962C8B-B14F-4D97-AF65-F5344CB8AC3E}">
        <p14:creationId xmlns:p14="http://schemas.microsoft.com/office/powerpoint/2010/main" val="3084821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Materials</a:t>
            </a:r>
            <a:endParaRPr lang="en-US" dirty="0"/>
          </a:p>
        </p:txBody>
      </p:sp>
    </p:spTree>
    <p:extLst>
      <p:ext uri="{BB962C8B-B14F-4D97-AF65-F5344CB8AC3E}">
        <p14:creationId xmlns:p14="http://schemas.microsoft.com/office/powerpoint/2010/main" val="4231887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Mask Power Margin</a:t>
            </a:r>
            <a:endParaRPr lang="en-US" dirty="0"/>
          </a:p>
        </p:txBody>
      </p:sp>
    </p:spTree>
    <p:extLst>
      <p:ext uri="{BB962C8B-B14F-4D97-AF65-F5344CB8AC3E}">
        <p14:creationId xmlns:p14="http://schemas.microsoft.com/office/powerpoint/2010/main" val="37929843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Mask Interaction</a:t>
            </a:r>
            <a:endParaRPr lang="en-US" dirty="0"/>
          </a:p>
        </p:txBody>
      </p:sp>
      <p:sp>
        <p:nvSpPr>
          <p:cNvPr id="3" name="Content Placeholder 2"/>
          <p:cNvSpPr>
            <a:spLocks noGrp="1"/>
          </p:cNvSpPr>
          <p:nvPr>
            <p:ph idx="1"/>
          </p:nvPr>
        </p:nvSpPr>
        <p:spPr/>
        <p:txBody>
          <a:bodyPr>
            <a:normAutofit/>
          </a:bodyPr>
          <a:lstStyle/>
          <a:p>
            <a:r>
              <a:rPr lang="en-US" dirty="0" smtClean="0"/>
              <a:t>Maximum power density method (graphical)</a:t>
            </a:r>
          </a:p>
          <a:p>
            <a:pPr>
              <a:spcBef>
                <a:spcPts val="14400"/>
              </a:spcBef>
            </a:pPr>
            <a:r>
              <a:rPr lang="en-US" dirty="0" smtClean="0"/>
              <a:t>Total power method</a:t>
            </a:r>
          </a:p>
          <a:p>
            <a:pPr lvl="1"/>
            <a:r>
              <a:rPr lang="en-US" dirty="0" smtClean="0"/>
              <a:t>Underlay masks defines a filter</a:t>
            </a:r>
            <a:br>
              <a:rPr lang="en-US" dirty="0" smtClean="0"/>
            </a:br>
            <a:r>
              <a:rPr lang="en-US" dirty="0" smtClean="0"/>
              <a:t>which operates on the spectrum </a:t>
            </a:r>
            <a:br>
              <a:rPr lang="en-US" dirty="0" smtClean="0"/>
            </a:br>
            <a:r>
              <a:rPr lang="en-US" dirty="0" smtClean="0"/>
              <a:t>masks to determine the total </a:t>
            </a:r>
            <a:br>
              <a:rPr lang="en-US" dirty="0" smtClean="0"/>
            </a:br>
            <a:r>
              <a:rPr lang="en-US" dirty="0" smtClean="0"/>
              <a:t>energy that enters a receiver</a:t>
            </a:r>
          </a:p>
          <a:p>
            <a:pPr lvl="1"/>
            <a:r>
              <a:rPr lang="en-US" dirty="0" smtClean="0"/>
              <a:t>Compatible if below a threshold</a:t>
            </a:r>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8825" y="1757926"/>
            <a:ext cx="3270250" cy="212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7"/>
          <p:cNvSpPr txBox="1">
            <a:spLocks noChangeArrowheads="1"/>
          </p:cNvSpPr>
          <p:nvPr/>
        </p:nvSpPr>
        <p:spPr bwMode="auto">
          <a:xfrm>
            <a:off x="1441450" y="2605023"/>
            <a:ext cx="14414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lnSpc>
                <a:spcPct val="90000"/>
              </a:lnSpc>
            </a:pPr>
            <a:r>
              <a:rPr lang="en-US" b="1" dirty="0">
                <a:solidFill>
                  <a:srgbClr val="000099"/>
                </a:solidFill>
              </a:rPr>
              <a:t>Compatible </a:t>
            </a:r>
            <a:br>
              <a:rPr lang="en-US" b="1" dirty="0">
                <a:solidFill>
                  <a:srgbClr val="000099"/>
                </a:solidFill>
              </a:rPr>
            </a:br>
            <a:r>
              <a:rPr lang="en-US" b="1" dirty="0">
                <a:solidFill>
                  <a:srgbClr val="000099"/>
                </a:solidFill>
              </a:rPr>
              <a:t>transmission</a:t>
            </a:r>
          </a:p>
        </p:txBody>
      </p:sp>
      <p:sp>
        <p:nvSpPr>
          <p:cNvPr id="7" name="TextBox 8"/>
          <p:cNvSpPr txBox="1">
            <a:spLocks noChangeArrowheads="1"/>
          </p:cNvSpPr>
          <p:nvPr/>
        </p:nvSpPr>
        <p:spPr bwMode="auto">
          <a:xfrm>
            <a:off x="6553200" y="2119876"/>
            <a:ext cx="25908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lnSpc>
                <a:spcPct val="90000"/>
              </a:lnSpc>
            </a:pPr>
            <a:r>
              <a:rPr lang="en-US" b="1">
                <a:solidFill>
                  <a:srgbClr val="000099"/>
                </a:solidFill>
              </a:rPr>
              <a:t>This spectrum mask violates the boundary of the underlay mask</a:t>
            </a:r>
          </a:p>
        </p:txBody>
      </p:sp>
      <p:cxnSp>
        <p:nvCxnSpPr>
          <p:cNvPr id="8" name="Straight Arrow Connector 9"/>
          <p:cNvCxnSpPr>
            <a:cxnSpLocks noChangeShapeType="1"/>
            <a:stCxn id="6" idx="3"/>
          </p:cNvCxnSpPr>
          <p:nvPr/>
        </p:nvCxnSpPr>
        <p:spPr bwMode="auto">
          <a:xfrm>
            <a:off x="2882900" y="2900298"/>
            <a:ext cx="1689100" cy="194162"/>
          </a:xfrm>
          <a:prstGeom prst="straightConnector1">
            <a:avLst/>
          </a:prstGeom>
          <a:noFill/>
          <a:ln w="12700"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9" name="Straight Arrow Connector 10"/>
          <p:cNvCxnSpPr>
            <a:cxnSpLocks noChangeShapeType="1"/>
          </p:cNvCxnSpPr>
          <p:nvPr/>
        </p:nvCxnSpPr>
        <p:spPr bwMode="auto">
          <a:xfrm flipH="1">
            <a:off x="5564188" y="2540563"/>
            <a:ext cx="989012" cy="282575"/>
          </a:xfrm>
          <a:prstGeom prst="straightConnector1">
            <a:avLst/>
          </a:prstGeom>
          <a:noFill/>
          <a:ln w="12700" algn="ctr">
            <a:solidFill>
              <a:srgbClr val="000000"/>
            </a:solidFill>
            <a:round/>
            <a:headEnd/>
            <a:tailEnd type="arrow" w="med" len="med"/>
          </a:ln>
          <a:extLst>
            <a:ext uri="{909E8E84-426E-40DD-AFC4-6F175D3DCCD1}">
              <a14:hiddenFill xmlns:a14="http://schemas.microsoft.com/office/drawing/2010/main">
                <a:noFill/>
              </a14:hiddenFill>
            </a:ext>
          </a:extLst>
        </p:spPr>
      </p:cxn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4552" y="4119838"/>
            <a:ext cx="4309448" cy="2185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3383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47800"/>
            <a:ext cx="8229600" cy="1236785"/>
          </a:xfrm>
        </p:spPr>
        <p:txBody>
          <a:bodyPr/>
          <a:lstStyle/>
          <a:p>
            <a:r>
              <a:rPr lang="en-US" dirty="0" smtClean="0"/>
              <a:t>Total power method of computing power margin uses the underlay mask as an inverted filter that reduces the amount of the interfering signal’s energy that interferes</a:t>
            </a:r>
            <a:endParaRPr lang="en-US" dirty="0"/>
          </a:p>
        </p:txBody>
      </p:sp>
      <p:sp>
        <p:nvSpPr>
          <p:cNvPr id="3" name="Title 2"/>
          <p:cNvSpPr>
            <a:spLocks noGrp="1"/>
          </p:cNvSpPr>
          <p:nvPr>
            <p:ph type="title"/>
          </p:nvPr>
        </p:nvSpPr>
        <p:spPr/>
        <p:txBody>
          <a:bodyPr/>
          <a:lstStyle/>
          <a:p>
            <a:r>
              <a:rPr lang="en-US" smtClean="0"/>
              <a:t>Underlay Mask – Continued - 3</a:t>
            </a:r>
            <a:endParaRPr lang="en-US" dirty="0"/>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513" y="2745646"/>
            <a:ext cx="2408237"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7450" y="2744059"/>
            <a:ext cx="2408238" cy="310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70788" y="3861659"/>
            <a:ext cx="1089025"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ight Arrow 14"/>
          <p:cNvSpPr/>
          <p:nvPr/>
        </p:nvSpPr>
        <p:spPr>
          <a:xfrm>
            <a:off x="3052763" y="3971196"/>
            <a:ext cx="519112" cy="417513"/>
          </a:xfrm>
          <a:prstGeom prst="rightArrow">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ight Arrow 15"/>
          <p:cNvSpPr/>
          <p:nvPr/>
        </p:nvSpPr>
        <p:spPr>
          <a:xfrm>
            <a:off x="6545263" y="4034696"/>
            <a:ext cx="519112" cy="417513"/>
          </a:xfrm>
          <a:prstGeom prst="rightArrow">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TextBox 7"/>
          <p:cNvSpPr txBox="1">
            <a:spLocks noChangeArrowheads="1"/>
          </p:cNvSpPr>
          <p:nvPr/>
        </p:nvSpPr>
        <p:spPr bwMode="auto">
          <a:xfrm>
            <a:off x="6135688" y="4652234"/>
            <a:ext cx="29543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1600"/>
              <a:t>Energy beneath the underlay mask is subtracted from the energy under the spectrum mask</a:t>
            </a:r>
          </a:p>
        </p:txBody>
      </p:sp>
    </p:spTree>
    <p:extLst>
      <p:ext uri="{BB962C8B-B14F-4D97-AF65-F5344CB8AC3E}">
        <p14:creationId xmlns:p14="http://schemas.microsoft.com/office/powerpoint/2010/main" val="10216056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Determining Power Margin Using the </a:t>
            </a:r>
            <a:r>
              <a:rPr lang="en-US" dirty="0" smtClean="0"/>
              <a:t/>
            </a:r>
            <a:br>
              <a:rPr lang="en-US" dirty="0" smtClean="0"/>
            </a:br>
            <a:r>
              <a:rPr lang="en-US" dirty="0" smtClean="0"/>
              <a:t>Total Power Method</a:t>
            </a:r>
            <a:endParaRPr lang="en-US" dirty="0"/>
          </a:p>
        </p:txBody>
      </p:sp>
      <p:sp>
        <p:nvSpPr>
          <p:cNvPr id="3" name="Content Placeholder 2"/>
          <p:cNvSpPr>
            <a:spLocks noGrp="1"/>
          </p:cNvSpPr>
          <p:nvPr>
            <p:ph idx="1"/>
          </p:nvPr>
        </p:nvSpPr>
        <p:spPr/>
        <p:txBody>
          <a:bodyPr/>
          <a:lstStyle/>
          <a:p>
            <a:r>
              <a:rPr lang="en-US" dirty="0"/>
              <a:t>Computing the power margin using total power method has four steps</a:t>
            </a:r>
          </a:p>
          <a:p>
            <a:pPr marL="744538" lvl="1" indent="-457200">
              <a:buFont typeface="+mj-lt"/>
              <a:buAutoNum type="arabicPeriod"/>
            </a:pPr>
            <a:r>
              <a:rPr lang="en-US" dirty="0"/>
              <a:t>Determine the allowed interference the underlay permits</a:t>
            </a:r>
          </a:p>
          <a:p>
            <a:pPr marL="744538" lvl="1" indent="-457200">
              <a:buFont typeface="+mj-lt"/>
              <a:buAutoNum type="arabicPeriod"/>
            </a:pPr>
            <a:r>
              <a:rPr lang="en-US" dirty="0"/>
              <a:t>Adjust the shape of the interfering spectrum mask based on the shape of the receiver underlay mask</a:t>
            </a:r>
          </a:p>
          <a:p>
            <a:pPr marL="744538" lvl="1" indent="-457200">
              <a:buFont typeface="+mj-lt"/>
              <a:buAutoNum type="arabicPeriod"/>
            </a:pPr>
            <a:r>
              <a:rPr lang="en-US" dirty="0"/>
              <a:t>Compute the total power in the reshaped spectrum mask</a:t>
            </a:r>
          </a:p>
          <a:p>
            <a:pPr marL="744538" lvl="1" indent="-457200">
              <a:buFont typeface="+mj-lt"/>
              <a:buAutoNum type="arabicPeriod"/>
            </a:pPr>
            <a:r>
              <a:rPr lang="en-US" dirty="0"/>
              <a:t>Find the difference between the total power of the reshaped spectrum mask and the allowed interference specified by the underlay </a:t>
            </a:r>
            <a:r>
              <a:rPr lang="en-US" dirty="0" smtClean="0"/>
              <a:t>mask</a:t>
            </a:r>
            <a:endParaRPr lang="en-US" dirty="0"/>
          </a:p>
        </p:txBody>
      </p:sp>
    </p:spTree>
    <p:extLst>
      <p:ext uri="{BB962C8B-B14F-4D97-AF65-F5344CB8AC3E}">
        <p14:creationId xmlns:p14="http://schemas.microsoft.com/office/powerpoint/2010/main" val="3088580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Total Power Method</a:t>
            </a:r>
            <a:endParaRPr lang="en-US" dirty="0"/>
          </a:p>
        </p:txBody>
      </p:sp>
      <p:sp>
        <p:nvSpPr>
          <p:cNvPr id="3" name="Content Placeholder 2"/>
          <p:cNvSpPr>
            <a:spLocks noGrp="1"/>
          </p:cNvSpPr>
          <p:nvPr>
            <p:ph idx="1"/>
          </p:nvPr>
        </p:nvSpPr>
        <p:spPr>
          <a:xfrm>
            <a:off x="609600" y="1447800"/>
            <a:ext cx="8229600" cy="499533"/>
          </a:xfrm>
        </p:spPr>
        <p:txBody>
          <a:bodyPr/>
          <a:lstStyle/>
          <a:p>
            <a:r>
              <a:rPr lang="en-US" dirty="0"/>
              <a:t> Determine the allowed interference the underlay </a:t>
            </a:r>
            <a:r>
              <a:rPr lang="en-US" dirty="0" smtClean="0"/>
              <a:t>permits</a:t>
            </a:r>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2062" y="2333615"/>
            <a:ext cx="4140200" cy="282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2241000" y="4302115"/>
            <a:ext cx="355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472900" y="4302115"/>
            <a:ext cx="3175" cy="419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609550" y="4297353"/>
            <a:ext cx="1587" cy="42386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472900" y="4511665"/>
            <a:ext cx="1138237" cy="158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13"/>
          <p:cNvSpPr txBox="1">
            <a:spLocks noChangeArrowheads="1"/>
          </p:cNvSpPr>
          <p:nvPr/>
        </p:nvSpPr>
        <p:spPr bwMode="auto">
          <a:xfrm>
            <a:off x="6001787" y="3984615"/>
            <a:ext cx="24479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dirty="0"/>
              <a:t>Defined as the power beneath the lower 3 dB bandwidth</a:t>
            </a:r>
          </a:p>
        </p:txBody>
      </p:sp>
    </p:spTree>
    <p:extLst>
      <p:ext uri="{BB962C8B-B14F-4D97-AF65-F5344CB8AC3E}">
        <p14:creationId xmlns:p14="http://schemas.microsoft.com/office/powerpoint/2010/main" val="25680322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 Total Power Method</a:t>
            </a:r>
            <a:endParaRPr lang="en-US" dirty="0"/>
          </a:p>
        </p:txBody>
      </p:sp>
      <p:sp>
        <p:nvSpPr>
          <p:cNvPr id="3" name="Content Placeholder 2"/>
          <p:cNvSpPr>
            <a:spLocks noGrp="1"/>
          </p:cNvSpPr>
          <p:nvPr>
            <p:ph idx="1"/>
          </p:nvPr>
        </p:nvSpPr>
        <p:spPr>
          <a:xfrm>
            <a:off x="609600" y="1447800"/>
            <a:ext cx="8229600" cy="1100667"/>
          </a:xfrm>
        </p:spPr>
        <p:txBody>
          <a:bodyPr/>
          <a:lstStyle/>
          <a:p>
            <a:r>
              <a:rPr lang="en-US" dirty="0"/>
              <a:t>Adjust the shape of the interfering spectrum mask based on the shape of the receiver underlay mask</a:t>
            </a:r>
          </a:p>
        </p:txBody>
      </p:sp>
      <p:sp>
        <p:nvSpPr>
          <p:cNvPr id="5" name="TextBox 9"/>
          <p:cNvSpPr txBox="1">
            <a:spLocks noChangeArrowheads="1"/>
          </p:cNvSpPr>
          <p:nvPr/>
        </p:nvSpPr>
        <p:spPr bwMode="auto">
          <a:xfrm>
            <a:off x="475200" y="3060700"/>
            <a:ext cx="11239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t>Underlay mask</a:t>
            </a:r>
          </a:p>
        </p:txBody>
      </p:sp>
      <p:sp>
        <p:nvSpPr>
          <p:cNvPr id="6" name="TextBox 10"/>
          <p:cNvSpPr txBox="1">
            <a:spLocks noChangeArrowheads="1"/>
          </p:cNvSpPr>
          <p:nvPr/>
        </p:nvSpPr>
        <p:spPr bwMode="auto">
          <a:xfrm>
            <a:off x="475200" y="4978400"/>
            <a:ext cx="11779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t>Spectrum mask</a:t>
            </a:r>
          </a:p>
        </p:txBody>
      </p:sp>
      <p:sp>
        <p:nvSpPr>
          <p:cNvPr id="7" name="TextBox 11"/>
          <p:cNvSpPr txBox="1">
            <a:spLocks noChangeArrowheads="1"/>
          </p:cNvSpPr>
          <p:nvPr/>
        </p:nvSpPr>
        <p:spPr bwMode="auto">
          <a:xfrm>
            <a:off x="6672800" y="2473325"/>
            <a:ext cx="11239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t>Reshaped mask</a:t>
            </a:r>
          </a:p>
        </p:txBody>
      </p:sp>
      <p:sp>
        <p:nvSpPr>
          <p:cNvPr id="8" name="TextBox 12"/>
          <p:cNvSpPr txBox="1">
            <a:spLocks noChangeArrowheads="1"/>
          </p:cNvSpPr>
          <p:nvPr/>
        </p:nvSpPr>
        <p:spPr bwMode="auto">
          <a:xfrm>
            <a:off x="5923500" y="5368925"/>
            <a:ext cx="2835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t>Mask extends the full bandwidth of the underlay</a:t>
            </a:r>
          </a:p>
        </p:txBody>
      </p:sp>
      <p:sp>
        <p:nvSpPr>
          <p:cNvPr id="9" name="Right Arrow 8"/>
          <p:cNvSpPr/>
          <p:nvPr/>
        </p:nvSpPr>
        <p:spPr>
          <a:xfrm>
            <a:off x="4990050" y="3959225"/>
            <a:ext cx="519113" cy="417513"/>
          </a:xfrm>
          <a:prstGeom prst="rightArrow">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3100" y="2168525"/>
            <a:ext cx="3108325" cy="211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5788" y="4284663"/>
            <a:ext cx="3195637" cy="211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8388" y="3154363"/>
            <a:ext cx="3152775" cy="214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3037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 Total Power Methods</a:t>
            </a:r>
            <a:endParaRPr lang="en-US" dirty="0"/>
          </a:p>
        </p:txBody>
      </p:sp>
      <p:sp>
        <p:nvSpPr>
          <p:cNvPr id="3" name="Content Placeholder 2"/>
          <p:cNvSpPr>
            <a:spLocks noGrp="1"/>
          </p:cNvSpPr>
          <p:nvPr>
            <p:ph idx="1"/>
          </p:nvPr>
        </p:nvSpPr>
        <p:spPr>
          <a:xfrm>
            <a:off x="609600" y="1447801"/>
            <a:ext cx="8229600" cy="584200"/>
          </a:xfrm>
        </p:spPr>
        <p:txBody>
          <a:bodyPr/>
          <a:lstStyle/>
          <a:p>
            <a:r>
              <a:rPr lang="en-US" dirty="0"/>
              <a:t>Compute the total power in the reshaped spectrum mask</a:t>
            </a:r>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325" y="2659063"/>
            <a:ext cx="4002088" cy="272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9"/>
          <p:cNvSpPr txBox="1">
            <a:spLocks noChangeArrowheads="1"/>
          </p:cNvSpPr>
          <p:nvPr/>
        </p:nvSpPr>
        <p:spPr bwMode="auto">
          <a:xfrm>
            <a:off x="4443413" y="1740632"/>
            <a:ext cx="4646612"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120000"/>
              </a:lnSpc>
              <a:spcBef>
                <a:spcPts val="1800"/>
              </a:spcBef>
            </a:pPr>
            <a:r>
              <a:rPr lang="en-US" dirty="0"/>
              <a:t>Given two consecutive inflection points,</a:t>
            </a:r>
            <a:br>
              <a:rPr lang="en-US" dirty="0"/>
            </a:br>
            <a:r>
              <a:rPr lang="en-US" dirty="0"/>
              <a:t>and             ,             , the equation for the line is</a:t>
            </a:r>
          </a:p>
          <a:p>
            <a:pPr eaLnBrk="1" hangingPunct="1">
              <a:lnSpc>
                <a:spcPct val="120000"/>
              </a:lnSpc>
              <a:spcBef>
                <a:spcPts val="1800"/>
              </a:spcBef>
            </a:pPr>
            <a:r>
              <a:rPr lang="en-US" dirty="0"/>
              <a:t>                     where                     and                     . . The total power under the segment is determined in the linear scale and so within the segment between       and      ,</a:t>
            </a:r>
          </a:p>
          <a:p>
            <a:pPr eaLnBrk="1" hangingPunct="1">
              <a:lnSpc>
                <a:spcPct val="120000"/>
              </a:lnSpc>
              <a:spcBef>
                <a:spcPts val="1800"/>
              </a:spcBef>
              <a:spcAft>
                <a:spcPts val="600"/>
              </a:spcAft>
            </a:pPr>
            <a:r>
              <a:rPr lang="en-US" dirty="0"/>
              <a:t>is                            . For segments where</a:t>
            </a:r>
          </a:p>
          <a:p>
            <a:pPr eaLnBrk="1" hangingPunct="1">
              <a:lnSpc>
                <a:spcPct val="120000"/>
              </a:lnSpc>
              <a:spcBef>
                <a:spcPts val="1200"/>
              </a:spcBef>
              <a:spcAft>
                <a:spcPts val="600"/>
              </a:spcAft>
            </a:pPr>
            <a:r>
              <a:rPr lang="en-US" dirty="0"/>
              <a:t>and               ,                                                         , </a:t>
            </a:r>
          </a:p>
          <a:p>
            <a:pPr eaLnBrk="1" hangingPunct="1">
              <a:lnSpc>
                <a:spcPct val="120000"/>
              </a:lnSpc>
              <a:spcBef>
                <a:spcPts val="2600"/>
              </a:spcBef>
              <a:spcAft>
                <a:spcPts val="600"/>
              </a:spcAft>
            </a:pPr>
            <a:r>
              <a:rPr lang="en-US" dirty="0"/>
              <a:t>where             and              ,                       ,</a:t>
            </a:r>
          </a:p>
          <a:p>
            <a:pPr eaLnBrk="1" hangingPunct="1">
              <a:lnSpc>
                <a:spcPct val="120000"/>
              </a:lnSpc>
              <a:spcBef>
                <a:spcPts val="1800"/>
              </a:spcBef>
              <a:spcAft>
                <a:spcPts val="600"/>
              </a:spcAft>
            </a:pPr>
            <a:r>
              <a:rPr lang="en-US" dirty="0"/>
              <a:t>and where            ,           . </a:t>
            </a:r>
          </a:p>
        </p:txBody>
      </p:sp>
      <p:graphicFrame>
        <p:nvGraphicFramePr>
          <p:cNvPr id="9" name="Object 12"/>
          <p:cNvGraphicFramePr>
            <a:graphicFrameLocks noChangeAspect="1"/>
          </p:cNvGraphicFramePr>
          <p:nvPr>
            <p:extLst>
              <p:ext uri="{D42A27DB-BD31-4B8C-83A1-F6EECF244321}">
                <p14:modId xmlns:p14="http://schemas.microsoft.com/office/powerpoint/2010/main" val="2124215140"/>
              </p:ext>
            </p:extLst>
          </p:nvPr>
        </p:nvGraphicFramePr>
        <p:xfrm>
          <a:off x="8281988" y="1785082"/>
          <a:ext cx="654050" cy="363538"/>
        </p:xfrm>
        <a:graphic>
          <a:graphicData uri="http://schemas.openxmlformats.org/presentationml/2006/ole">
            <mc:AlternateContent xmlns:mc="http://schemas.openxmlformats.org/markup-compatibility/2006">
              <mc:Choice xmlns:v="urn:schemas-microsoft-com:vml" Requires="v">
                <p:oleObj spid="_x0000_s1494" name="Equation" r:id="rId4" imgW="685800" imgH="342900" progId="Equation.DSMT4">
                  <p:embed/>
                </p:oleObj>
              </mc:Choice>
              <mc:Fallback>
                <p:oleObj name="Equation" r:id="rId4" imgW="685800" imgH="3429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1988" y="1785082"/>
                        <a:ext cx="65405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13"/>
          <p:cNvGraphicFramePr>
            <a:graphicFrameLocks noChangeAspect="1"/>
          </p:cNvGraphicFramePr>
          <p:nvPr>
            <p:extLst>
              <p:ext uri="{D42A27DB-BD31-4B8C-83A1-F6EECF244321}">
                <p14:modId xmlns:p14="http://schemas.microsoft.com/office/powerpoint/2010/main" val="4120582153"/>
              </p:ext>
            </p:extLst>
          </p:nvPr>
        </p:nvGraphicFramePr>
        <p:xfrm>
          <a:off x="4891088" y="2099407"/>
          <a:ext cx="703262" cy="363538"/>
        </p:xfrm>
        <a:graphic>
          <a:graphicData uri="http://schemas.openxmlformats.org/presentationml/2006/ole">
            <mc:AlternateContent xmlns:mc="http://schemas.openxmlformats.org/markup-compatibility/2006">
              <mc:Choice xmlns:v="urn:schemas-microsoft-com:vml" Requires="v">
                <p:oleObj spid="_x0000_s1495" name="Equation" r:id="rId6" imgW="736600" imgH="342900" progId="Equation.DSMT4">
                  <p:embed/>
                </p:oleObj>
              </mc:Choice>
              <mc:Fallback>
                <p:oleObj name="Equation" r:id="rId6" imgW="736600" imgH="3429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91088" y="2099407"/>
                        <a:ext cx="703262"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5"/>
          <p:cNvGraphicFramePr>
            <a:graphicFrameLocks noChangeAspect="1"/>
          </p:cNvGraphicFramePr>
          <p:nvPr>
            <p:extLst>
              <p:ext uri="{D42A27DB-BD31-4B8C-83A1-F6EECF244321}">
                <p14:modId xmlns:p14="http://schemas.microsoft.com/office/powerpoint/2010/main" val="4200675922"/>
              </p:ext>
            </p:extLst>
          </p:nvPr>
        </p:nvGraphicFramePr>
        <p:xfrm>
          <a:off x="5661025" y="2145445"/>
          <a:ext cx="598488" cy="306387"/>
        </p:xfrm>
        <a:graphic>
          <a:graphicData uri="http://schemas.openxmlformats.org/presentationml/2006/ole">
            <mc:AlternateContent xmlns:mc="http://schemas.openxmlformats.org/markup-compatibility/2006">
              <mc:Choice xmlns:v="urn:schemas-microsoft-com:vml" Requires="v">
                <p:oleObj spid="_x0000_s1496" name="Equation" r:id="rId8" imgW="634725" imgH="291973" progId="Equation.DSMT4">
                  <p:embed/>
                </p:oleObj>
              </mc:Choice>
              <mc:Fallback>
                <p:oleObj name="Equation" r:id="rId8" imgW="634725" imgH="291973"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61025" y="2145445"/>
                        <a:ext cx="59848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7"/>
          <p:cNvGraphicFramePr>
            <a:graphicFrameLocks noChangeAspect="1"/>
          </p:cNvGraphicFramePr>
          <p:nvPr>
            <p:extLst>
              <p:ext uri="{D42A27DB-BD31-4B8C-83A1-F6EECF244321}">
                <p14:modId xmlns:p14="http://schemas.microsoft.com/office/powerpoint/2010/main" val="2960502936"/>
              </p:ext>
            </p:extLst>
          </p:nvPr>
        </p:nvGraphicFramePr>
        <p:xfrm>
          <a:off x="4519613" y="2728057"/>
          <a:ext cx="1095375" cy="292100"/>
        </p:xfrm>
        <a:graphic>
          <a:graphicData uri="http://schemas.openxmlformats.org/presentationml/2006/ole">
            <mc:AlternateContent xmlns:mc="http://schemas.openxmlformats.org/markup-compatibility/2006">
              <mc:Choice xmlns:v="urn:schemas-microsoft-com:vml" Requires="v">
                <p:oleObj spid="_x0000_s1497" name="Equation" r:id="rId10" imgW="1117600" imgH="292100" progId="Equation.DSMT4">
                  <p:embed/>
                </p:oleObj>
              </mc:Choice>
              <mc:Fallback>
                <p:oleObj name="Equation" r:id="rId10" imgW="1117600" imgH="2921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19613" y="2728057"/>
                        <a:ext cx="10953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9"/>
          <p:cNvGraphicFramePr>
            <a:graphicFrameLocks noChangeAspect="1"/>
          </p:cNvGraphicFramePr>
          <p:nvPr>
            <p:extLst>
              <p:ext uri="{D42A27DB-BD31-4B8C-83A1-F6EECF244321}">
                <p14:modId xmlns:p14="http://schemas.microsoft.com/office/powerpoint/2010/main" val="3374280551"/>
              </p:ext>
            </p:extLst>
          </p:nvPr>
        </p:nvGraphicFramePr>
        <p:xfrm>
          <a:off x="7708900" y="2728057"/>
          <a:ext cx="1131888" cy="292100"/>
        </p:xfrm>
        <a:graphic>
          <a:graphicData uri="http://schemas.openxmlformats.org/presentationml/2006/ole">
            <mc:AlternateContent xmlns:mc="http://schemas.openxmlformats.org/markup-compatibility/2006">
              <mc:Choice xmlns:v="urn:schemas-microsoft-com:vml" Requires="v">
                <p:oleObj spid="_x0000_s1498" name="Equation" r:id="rId12" imgW="1167893" imgH="291973" progId="Equation.DSMT4">
                  <p:embed/>
                </p:oleObj>
              </mc:Choice>
              <mc:Fallback>
                <p:oleObj name="Equation" r:id="rId12" imgW="1167893" imgH="291973"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08900" y="2728057"/>
                        <a:ext cx="113188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21"/>
          <p:cNvGraphicFramePr>
            <a:graphicFrameLocks noChangeAspect="1"/>
          </p:cNvGraphicFramePr>
          <p:nvPr>
            <p:extLst>
              <p:ext uri="{D42A27DB-BD31-4B8C-83A1-F6EECF244321}">
                <p14:modId xmlns:p14="http://schemas.microsoft.com/office/powerpoint/2010/main" val="3959775924"/>
              </p:ext>
            </p:extLst>
          </p:nvPr>
        </p:nvGraphicFramePr>
        <p:xfrm>
          <a:off x="6253163" y="2469295"/>
          <a:ext cx="1084262" cy="622300"/>
        </p:xfrm>
        <a:graphic>
          <a:graphicData uri="http://schemas.openxmlformats.org/presentationml/2006/ole">
            <mc:AlternateContent xmlns:mc="http://schemas.openxmlformats.org/markup-compatibility/2006">
              <mc:Choice xmlns:v="urn:schemas-microsoft-com:vml" Requires="v">
                <p:oleObj spid="_x0000_s1499" name="Equation" r:id="rId14" imgW="1104900" imgH="622300" progId="Equation.DSMT4">
                  <p:embed/>
                </p:oleObj>
              </mc:Choice>
              <mc:Fallback>
                <p:oleObj name="Equation" r:id="rId14" imgW="1104900" imgH="6223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253163" y="2469295"/>
                        <a:ext cx="10842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23"/>
          <p:cNvGraphicFramePr>
            <a:graphicFrameLocks noChangeAspect="1"/>
          </p:cNvGraphicFramePr>
          <p:nvPr>
            <p:extLst>
              <p:ext uri="{D42A27DB-BD31-4B8C-83A1-F6EECF244321}">
                <p14:modId xmlns:p14="http://schemas.microsoft.com/office/powerpoint/2010/main" val="218121339"/>
              </p:ext>
            </p:extLst>
          </p:nvPr>
        </p:nvGraphicFramePr>
        <p:xfrm>
          <a:off x="6230938" y="3709132"/>
          <a:ext cx="228600" cy="292100"/>
        </p:xfrm>
        <a:graphic>
          <a:graphicData uri="http://schemas.openxmlformats.org/presentationml/2006/ole">
            <mc:AlternateContent xmlns:mc="http://schemas.openxmlformats.org/markup-compatibility/2006">
              <mc:Choice xmlns:v="urn:schemas-microsoft-com:vml" Requires="v">
                <p:oleObj spid="_x0000_s1500" name="Equation" r:id="rId16" imgW="228501" imgH="291973" progId="Equation.DSMT4">
                  <p:embed/>
                </p:oleObj>
              </mc:Choice>
              <mc:Fallback>
                <p:oleObj name="Equation" r:id="rId16" imgW="228501" imgH="291973"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230938" y="3709132"/>
                        <a:ext cx="2286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25"/>
          <p:cNvGraphicFramePr>
            <a:graphicFrameLocks noChangeAspect="1"/>
          </p:cNvGraphicFramePr>
          <p:nvPr>
            <p:extLst>
              <p:ext uri="{D42A27DB-BD31-4B8C-83A1-F6EECF244321}">
                <p14:modId xmlns:p14="http://schemas.microsoft.com/office/powerpoint/2010/main" val="3245936364"/>
              </p:ext>
            </p:extLst>
          </p:nvPr>
        </p:nvGraphicFramePr>
        <p:xfrm>
          <a:off x="6980238" y="3718657"/>
          <a:ext cx="228600" cy="292100"/>
        </p:xfrm>
        <a:graphic>
          <a:graphicData uri="http://schemas.openxmlformats.org/presentationml/2006/ole">
            <mc:AlternateContent xmlns:mc="http://schemas.openxmlformats.org/markup-compatibility/2006">
              <mc:Choice xmlns:v="urn:schemas-microsoft-com:vml" Requires="v">
                <p:oleObj spid="_x0000_s1501" name="Equation" r:id="rId18" imgW="228501" imgH="291973" progId="Equation.DSMT4">
                  <p:embed/>
                </p:oleObj>
              </mc:Choice>
              <mc:Fallback>
                <p:oleObj name="Equation" r:id="rId18" imgW="228501" imgH="291973"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980238" y="3718657"/>
                        <a:ext cx="2286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27"/>
          <p:cNvGraphicFramePr>
            <a:graphicFrameLocks noChangeAspect="1"/>
          </p:cNvGraphicFramePr>
          <p:nvPr>
            <p:extLst>
              <p:ext uri="{D42A27DB-BD31-4B8C-83A1-F6EECF244321}">
                <p14:modId xmlns:p14="http://schemas.microsoft.com/office/powerpoint/2010/main" val="2957263353"/>
              </p:ext>
            </p:extLst>
          </p:nvPr>
        </p:nvGraphicFramePr>
        <p:xfrm>
          <a:off x="7346950" y="3712307"/>
          <a:ext cx="1497013" cy="292100"/>
        </p:xfrm>
        <a:graphic>
          <a:graphicData uri="http://schemas.openxmlformats.org/presentationml/2006/ole">
            <mc:AlternateContent xmlns:mc="http://schemas.openxmlformats.org/markup-compatibility/2006">
              <mc:Choice xmlns:v="urn:schemas-microsoft-com:vml" Requires="v">
                <p:oleObj spid="_x0000_s1502" name="Equation" r:id="rId20" imgW="1485900" imgH="292100" progId="Equation.DSMT4">
                  <p:embed/>
                </p:oleObj>
              </mc:Choice>
              <mc:Fallback>
                <p:oleObj name="Equation" r:id="rId20" imgW="1485900" imgH="2921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346950" y="3712307"/>
                        <a:ext cx="149701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29"/>
          <p:cNvGraphicFramePr>
            <a:graphicFrameLocks noChangeAspect="1"/>
          </p:cNvGraphicFramePr>
          <p:nvPr>
            <p:extLst>
              <p:ext uri="{D42A27DB-BD31-4B8C-83A1-F6EECF244321}">
                <p14:modId xmlns:p14="http://schemas.microsoft.com/office/powerpoint/2010/main" val="1262315728"/>
              </p:ext>
            </p:extLst>
          </p:nvPr>
        </p:nvGraphicFramePr>
        <p:xfrm>
          <a:off x="4724400" y="3912332"/>
          <a:ext cx="1441450" cy="874713"/>
        </p:xfrm>
        <a:graphic>
          <a:graphicData uri="http://schemas.openxmlformats.org/presentationml/2006/ole">
            <mc:AlternateContent xmlns:mc="http://schemas.openxmlformats.org/markup-compatibility/2006">
              <mc:Choice xmlns:v="urn:schemas-microsoft-com:vml" Requires="v">
                <p:oleObj spid="_x0000_s1503" name="Equation" r:id="rId22" imgW="1485900" imgH="863600" progId="Equation.DSMT4">
                  <p:embed/>
                </p:oleObj>
              </mc:Choice>
              <mc:Fallback>
                <p:oleObj name="Equation" r:id="rId22" imgW="1485900" imgH="8636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724400" y="3912332"/>
                        <a:ext cx="144145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27647"/>
          <p:cNvGraphicFramePr>
            <a:graphicFrameLocks noChangeAspect="1"/>
          </p:cNvGraphicFramePr>
          <p:nvPr>
            <p:extLst>
              <p:ext uri="{D42A27DB-BD31-4B8C-83A1-F6EECF244321}">
                <p14:modId xmlns:p14="http://schemas.microsoft.com/office/powerpoint/2010/main" val="1188122508"/>
              </p:ext>
            </p:extLst>
          </p:nvPr>
        </p:nvGraphicFramePr>
        <p:xfrm>
          <a:off x="8194675" y="4259995"/>
          <a:ext cx="530225" cy="306387"/>
        </p:xfrm>
        <a:graphic>
          <a:graphicData uri="http://schemas.openxmlformats.org/presentationml/2006/ole">
            <mc:AlternateContent xmlns:mc="http://schemas.openxmlformats.org/markup-compatibility/2006">
              <mc:Choice xmlns:v="urn:schemas-microsoft-com:vml" Requires="v">
                <p:oleObj spid="_x0000_s1504" name="Equation" r:id="rId24" imgW="545863" imgH="291973" progId="Equation.DSMT4">
                  <p:embed/>
                </p:oleObj>
              </mc:Choice>
              <mc:Fallback>
                <p:oleObj name="Equation" r:id="rId24" imgW="545863" imgH="291973"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194675" y="4259995"/>
                        <a:ext cx="5302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27650"/>
          <p:cNvGraphicFramePr>
            <a:graphicFrameLocks noChangeAspect="1"/>
          </p:cNvGraphicFramePr>
          <p:nvPr>
            <p:extLst>
              <p:ext uri="{D42A27DB-BD31-4B8C-83A1-F6EECF244321}">
                <p14:modId xmlns:p14="http://schemas.microsoft.com/office/powerpoint/2010/main" val="4250505838"/>
              </p:ext>
            </p:extLst>
          </p:nvPr>
        </p:nvGraphicFramePr>
        <p:xfrm>
          <a:off x="4924425" y="4812445"/>
          <a:ext cx="674688" cy="292100"/>
        </p:xfrm>
        <a:graphic>
          <a:graphicData uri="http://schemas.openxmlformats.org/presentationml/2006/ole">
            <mc:AlternateContent xmlns:mc="http://schemas.openxmlformats.org/markup-compatibility/2006">
              <mc:Choice xmlns:v="urn:schemas-microsoft-com:vml" Requires="v">
                <p:oleObj spid="_x0000_s1505" name="Equation" r:id="rId26" imgW="660113" imgH="291973" progId="Equation.DSMT4">
                  <p:embed/>
                </p:oleObj>
              </mc:Choice>
              <mc:Fallback>
                <p:oleObj name="Equation" r:id="rId26" imgW="660113" imgH="291973"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924425" y="4812445"/>
                        <a:ext cx="67468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7652"/>
          <p:cNvGraphicFramePr>
            <a:graphicFrameLocks noChangeAspect="1"/>
          </p:cNvGraphicFramePr>
          <p:nvPr>
            <p:extLst>
              <p:ext uri="{D42A27DB-BD31-4B8C-83A1-F6EECF244321}">
                <p14:modId xmlns:p14="http://schemas.microsoft.com/office/powerpoint/2010/main" val="1379907379"/>
              </p:ext>
            </p:extLst>
          </p:nvPr>
        </p:nvGraphicFramePr>
        <p:xfrm>
          <a:off x="5824538" y="4547332"/>
          <a:ext cx="2827337" cy="820738"/>
        </p:xfrm>
        <a:graphic>
          <a:graphicData uri="http://schemas.openxmlformats.org/presentationml/2006/ole">
            <mc:AlternateContent xmlns:mc="http://schemas.openxmlformats.org/markup-compatibility/2006">
              <mc:Choice xmlns:v="urn:schemas-microsoft-com:vml" Requires="v">
                <p:oleObj spid="_x0000_s1506" name="Equation" r:id="rId28" imgW="2882880" imgH="825480" progId="Equation.DSMT4">
                  <p:embed/>
                </p:oleObj>
              </mc:Choice>
              <mc:Fallback>
                <p:oleObj name="Equation" r:id="rId28" imgW="2882880" imgH="82548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824538" y="4547332"/>
                        <a:ext cx="2827337"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
          <p:cNvGraphicFramePr>
            <a:graphicFrameLocks noChangeAspect="1"/>
          </p:cNvGraphicFramePr>
          <p:nvPr>
            <p:extLst>
              <p:ext uri="{D42A27DB-BD31-4B8C-83A1-F6EECF244321}">
                <p14:modId xmlns:p14="http://schemas.microsoft.com/office/powerpoint/2010/main" val="3008332423"/>
              </p:ext>
            </p:extLst>
          </p:nvPr>
        </p:nvGraphicFramePr>
        <p:xfrm>
          <a:off x="5208588" y="5562294"/>
          <a:ext cx="523875" cy="306387"/>
        </p:xfrm>
        <a:graphic>
          <a:graphicData uri="http://schemas.openxmlformats.org/presentationml/2006/ole">
            <mc:AlternateContent xmlns:mc="http://schemas.openxmlformats.org/markup-compatibility/2006">
              <mc:Choice xmlns:v="urn:schemas-microsoft-com:vml" Requires="v">
                <p:oleObj spid="_x0000_s1507" name="Equation" r:id="rId30" imgW="533160" imgH="291960" progId="Equation.DSMT4">
                  <p:embed/>
                </p:oleObj>
              </mc:Choice>
              <mc:Fallback>
                <p:oleObj name="Equation" r:id="rId30" imgW="533160" imgH="29196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208588" y="5562294"/>
                        <a:ext cx="5238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6"/>
          <p:cNvGraphicFramePr>
            <a:graphicFrameLocks noChangeAspect="1"/>
          </p:cNvGraphicFramePr>
          <p:nvPr>
            <p:extLst>
              <p:ext uri="{D42A27DB-BD31-4B8C-83A1-F6EECF244321}">
                <p14:modId xmlns:p14="http://schemas.microsoft.com/office/powerpoint/2010/main" val="2678987744"/>
              </p:ext>
            </p:extLst>
          </p:nvPr>
        </p:nvGraphicFramePr>
        <p:xfrm>
          <a:off x="6192838" y="5540113"/>
          <a:ext cx="674687" cy="292100"/>
        </p:xfrm>
        <a:graphic>
          <a:graphicData uri="http://schemas.openxmlformats.org/presentationml/2006/ole">
            <mc:AlternateContent xmlns:mc="http://schemas.openxmlformats.org/markup-compatibility/2006">
              <mc:Choice xmlns:v="urn:schemas-microsoft-com:vml" Requires="v">
                <p:oleObj spid="_x0000_s1508" name="Equation" r:id="rId32" imgW="660113" imgH="291973" progId="Equation.DSMT4">
                  <p:embed/>
                </p:oleObj>
              </mc:Choice>
              <mc:Fallback>
                <p:oleObj name="Equation" r:id="rId32" imgW="660113" imgH="291973"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192838" y="5540113"/>
                        <a:ext cx="67468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8"/>
          <p:cNvGraphicFramePr>
            <a:graphicFrameLocks noChangeAspect="1"/>
          </p:cNvGraphicFramePr>
          <p:nvPr>
            <p:extLst>
              <p:ext uri="{D42A27DB-BD31-4B8C-83A1-F6EECF244321}">
                <p14:modId xmlns:p14="http://schemas.microsoft.com/office/powerpoint/2010/main" val="3260046141"/>
              </p:ext>
            </p:extLst>
          </p:nvPr>
        </p:nvGraphicFramePr>
        <p:xfrm>
          <a:off x="6937375" y="5167728"/>
          <a:ext cx="1282700" cy="1098550"/>
        </p:xfrm>
        <a:graphic>
          <a:graphicData uri="http://schemas.openxmlformats.org/presentationml/2006/ole">
            <mc:AlternateContent xmlns:mc="http://schemas.openxmlformats.org/markup-compatibility/2006">
              <mc:Choice xmlns:v="urn:schemas-microsoft-com:vml" Requires="v">
                <p:oleObj spid="_x0000_s1509" name="Equation" r:id="rId33" imgW="1333440" imgH="1104840" progId="Equation.DSMT4">
                  <p:embed/>
                </p:oleObj>
              </mc:Choice>
              <mc:Fallback>
                <p:oleObj name="Equation" r:id="rId33" imgW="1333440" imgH="1104840" progId="Equation.DSMT4">
                  <p:embed/>
                  <p:pic>
                    <p:nvPicPr>
                      <p:cNvPr id="0" name=""/>
                      <p:cNvPicPr>
                        <a:picLocks noChangeAspect="1" noChangeArrowheads="1"/>
                      </p:cNvPicPr>
                      <p:nvPr/>
                    </p:nvPicPr>
                    <p:blipFill>
                      <a:blip r:embed="rId34"/>
                      <a:srcRect/>
                      <a:stretch>
                        <a:fillRect/>
                      </a:stretch>
                    </p:blipFill>
                    <p:spPr bwMode="auto">
                      <a:xfrm>
                        <a:off x="6937375" y="5167728"/>
                        <a:ext cx="12827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10"/>
          <p:cNvGraphicFramePr>
            <a:graphicFrameLocks noChangeAspect="1"/>
          </p:cNvGraphicFramePr>
          <p:nvPr>
            <p:extLst>
              <p:ext uri="{D42A27DB-BD31-4B8C-83A1-F6EECF244321}">
                <p14:modId xmlns:p14="http://schemas.microsoft.com/office/powerpoint/2010/main" val="2527851529"/>
              </p:ext>
            </p:extLst>
          </p:nvPr>
        </p:nvGraphicFramePr>
        <p:xfrm>
          <a:off x="5500688" y="6194119"/>
          <a:ext cx="650875" cy="292100"/>
        </p:xfrm>
        <a:graphic>
          <a:graphicData uri="http://schemas.openxmlformats.org/presentationml/2006/ole">
            <mc:AlternateContent xmlns:mc="http://schemas.openxmlformats.org/markup-compatibility/2006">
              <mc:Choice xmlns:v="urn:schemas-microsoft-com:vml" Requires="v">
                <p:oleObj spid="_x0000_s1510" name="Equation" r:id="rId35" imgW="660240" imgH="291960" progId="Equation.DSMT4">
                  <p:embed/>
                </p:oleObj>
              </mc:Choice>
              <mc:Fallback>
                <p:oleObj name="Equation" r:id="rId35" imgW="660240" imgH="291960"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5500688" y="6194119"/>
                        <a:ext cx="6508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12"/>
          <p:cNvGraphicFramePr>
            <a:graphicFrameLocks noChangeAspect="1"/>
          </p:cNvGraphicFramePr>
          <p:nvPr>
            <p:extLst>
              <p:ext uri="{D42A27DB-BD31-4B8C-83A1-F6EECF244321}">
                <p14:modId xmlns:p14="http://schemas.microsoft.com/office/powerpoint/2010/main" val="2395336293"/>
              </p:ext>
            </p:extLst>
          </p:nvPr>
        </p:nvGraphicFramePr>
        <p:xfrm>
          <a:off x="6257925" y="6205231"/>
          <a:ext cx="523875" cy="285750"/>
        </p:xfrm>
        <a:graphic>
          <a:graphicData uri="http://schemas.openxmlformats.org/presentationml/2006/ole">
            <mc:AlternateContent xmlns:mc="http://schemas.openxmlformats.org/markup-compatibility/2006">
              <mc:Choice xmlns:v="urn:schemas-microsoft-com:vml" Requires="v">
                <p:oleObj spid="_x0000_s1511" name="Equation" r:id="rId37" imgW="533160" imgH="266400" progId="Equation.DSMT4">
                  <p:embed/>
                </p:oleObj>
              </mc:Choice>
              <mc:Fallback>
                <p:oleObj name="Equation" r:id="rId37" imgW="533160" imgH="266400"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6257925" y="6205231"/>
                        <a:ext cx="5238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75910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Considerations</a:t>
            </a:r>
            <a:endParaRPr lang="en-US" dirty="0"/>
          </a:p>
        </p:txBody>
      </p:sp>
      <p:sp>
        <p:nvSpPr>
          <p:cNvPr id="3" name="Content Placeholder 2"/>
          <p:cNvSpPr>
            <a:spLocks noGrp="1"/>
          </p:cNvSpPr>
          <p:nvPr>
            <p:ph idx="1"/>
          </p:nvPr>
        </p:nvSpPr>
        <p:spPr/>
        <p:txBody>
          <a:bodyPr/>
          <a:lstStyle/>
          <a:p>
            <a:r>
              <a:rPr lang="en-US" dirty="0" smtClean="0"/>
              <a:t>In order to make Spectrum Consumption Modeling effective, the algorithms used to determine compatibility must have the following properties:</a:t>
            </a:r>
          </a:p>
          <a:p>
            <a:pPr lvl="1"/>
            <a:r>
              <a:rPr lang="en-US" dirty="0" smtClean="0"/>
              <a:t>Protective</a:t>
            </a:r>
          </a:p>
          <a:p>
            <a:pPr lvl="2"/>
            <a:r>
              <a:rPr lang="en-US" dirty="0" smtClean="0"/>
              <a:t>SCMs are intended to protect users, not to predict usage. To the extent simplifying assumptions must be made, err on the side of conservatism.</a:t>
            </a:r>
          </a:p>
          <a:p>
            <a:pPr lvl="1"/>
            <a:r>
              <a:rPr lang="en-US" dirty="0" smtClean="0"/>
              <a:t>Consistency</a:t>
            </a:r>
          </a:p>
          <a:p>
            <a:pPr lvl="2"/>
            <a:r>
              <a:rPr lang="en-US" dirty="0" smtClean="0"/>
              <a:t>Given the same inputs, the algorithm must always return the same result. Algorithms that use randomness to stochastically arrive at a result cannot guarantee this property.</a:t>
            </a:r>
          </a:p>
          <a:p>
            <a:pPr lvl="1"/>
            <a:r>
              <a:rPr lang="en-US" dirty="0" smtClean="0"/>
              <a:t>Efficiency</a:t>
            </a:r>
          </a:p>
          <a:p>
            <a:pPr lvl="2"/>
            <a:r>
              <a:rPr lang="en-US" dirty="0" smtClean="0"/>
              <a:t>To provide full flexibility and range of usage, algorithms should be efficient enough to run on resource-constrained systems (i.e., could a radio compute its own compatibility if it had SCMs of itself and those systems around it?)</a:t>
            </a:r>
            <a:endParaRPr lang="en-US" dirty="0"/>
          </a:p>
        </p:txBody>
      </p:sp>
    </p:spTree>
    <p:extLst>
      <p:ext uri="{BB962C8B-B14F-4D97-AF65-F5344CB8AC3E}">
        <p14:creationId xmlns:p14="http://schemas.microsoft.com/office/powerpoint/2010/main" val="39824976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 Total Power Method</a:t>
            </a:r>
            <a:endParaRPr lang="en-US" dirty="0"/>
          </a:p>
        </p:txBody>
      </p:sp>
      <p:sp>
        <p:nvSpPr>
          <p:cNvPr id="3" name="Content Placeholder 2"/>
          <p:cNvSpPr>
            <a:spLocks noGrp="1"/>
          </p:cNvSpPr>
          <p:nvPr>
            <p:ph idx="1"/>
          </p:nvPr>
        </p:nvSpPr>
        <p:spPr>
          <a:xfrm>
            <a:off x="609600" y="1447800"/>
            <a:ext cx="8229600" cy="1049867"/>
          </a:xfrm>
        </p:spPr>
        <p:txBody>
          <a:bodyPr/>
          <a:lstStyle/>
          <a:p>
            <a:r>
              <a:rPr lang="en-US" dirty="0"/>
              <a:t>Find the difference between the total power of the reshaped spectrum mask and the allowed interference specified by the underlay mask</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3205776"/>
            <a:ext cx="3106738"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9925" y="3205776"/>
            <a:ext cx="3151188"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8"/>
          <p:cNvSpPr txBox="1">
            <a:spLocks noChangeArrowheads="1"/>
          </p:cNvSpPr>
          <p:nvPr/>
        </p:nvSpPr>
        <p:spPr bwMode="auto">
          <a:xfrm>
            <a:off x="556967" y="3807439"/>
            <a:ext cx="1374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3200" b="1" dirty="0" err="1"/>
              <a:t>PM</a:t>
            </a:r>
            <a:r>
              <a:rPr lang="en-US" sz="3200" b="1" baseline="-25000" dirty="0" err="1"/>
              <a:t>Mask</a:t>
            </a:r>
            <a:endParaRPr lang="en-US" sz="3200" b="1" baseline="-25000" dirty="0"/>
          </a:p>
        </p:txBody>
      </p:sp>
      <p:sp>
        <p:nvSpPr>
          <p:cNvPr id="8" name="TextBox 9"/>
          <p:cNvSpPr txBox="1">
            <a:spLocks noChangeArrowheads="1"/>
          </p:cNvSpPr>
          <p:nvPr/>
        </p:nvSpPr>
        <p:spPr bwMode="auto">
          <a:xfrm>
            <a:off x="1836738" y="3745526"/>
            <a:ext cx="4143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3600" b="1"/>
              <a:t>=</a:t>
            </a:r>
          </a:p>
        </p:txBody>
      </p:sp>
      <p:sp>
        <p:nvSpPr>
          <p:cNvPr id="9" name="TextBox 10"/>
          <p:cNvSpPr txBox="1">
            <a:spLocks noChangeArrowheads="1"/>
          </p:cNvSpPr>
          <p:nvPr/>
        </p:nvSpPr>
        <p:spPr bwMode="auto">
          <a:xfrm>
            <a:off x="5480050" y="3721714"/>
            <a:ext cx="3254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3600" b="1"/>
              <a:t>-</a:t>
            </a:r>
          </a:p>
        </p:txBody>
      </p:sp>
    </p:spTree>
    <p:extLst>
      <p:ext uri="{BB962C8B-B14F-4D97-AF65-F5344CB8AC3E}">
        <p14:creationId xmlns:p14="http://schemas.microsoft.com/office/powerpoint/2010/main" val="9577805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Determining Power Margin Using the Maximum Power Spectral Density Method</a:t>
            </a:r>
            <a:endParaRPr lang="en-US" dirty="0"/>
          </a:p>
        </p:txBody>
      </p:sp>
      <p:sp>
        <p:nvSpPr>
          <p:cNvPr id="12" name="Content Placeholder 2"/>
          <p:cNvSpPr>
            <a:spLocks noGrp="1"/>
          </p:cNvSpPr>
          <p:nvPr>
            <p:ph idx="1"/>
          </p:nvPr>
        </p:nvSpPr>
        <p:spPr>
          <a:xfrm>
            <a:off x="609600" y="3550654"/>
            <a:ext cx="8229600" cy="1073573"/>
          </a:xfrm>
        </p:spPr>
        <p:txBody>
          <a:bodyPr>
            <a:normAutofit fontScale="85000" lnSpcReduction="10000"/>
          </a:bodyPr>
          <a:lstStyle/>
          <a:p>
            <a:r>
              <a:rPr lang="en-US" dirty="0" smtClean="0"/>
              <a:t>Maximum power spectral density method of computing power margin</a:t>
            </a:r>
          </a:p>
          <a:p>
            <a:pPr lvl="1"/>
            <a:r>
              <a:rPr lang="en-US" dirty="0" smtClean="0"/>
              <a:t>Determine the adjustment of the spectrum mask to ensure its power levels are beneath the underlay mask</a:t>
            </a:r>
          </a:p>
        </p:txBody>
      </p:sp>
      <p:pic>
        <p:nvPicPr>
          <p:cNvPr id="1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2189" y="1344079"/>
            <a:ext cx="3270250" cy="212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7"/>
          <p:cNvSpPr txBox="1">
            <a:spLocks noChangeArrowheads="1"/>
          </p:cNvSpPr>
          <p:nvPr/>
        </p:nvSpPr>
        <p:spPr bwMode="auto">
          <a:xfrm>
            <a:off x="1404814" y="2788704"/>
            <a:ext cx="14414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lnSpc>
                <a:spcPct val="90000"/>
              </a:lnSpc>
            </a:pPr>
            <a:r>
              <a:rPr lang="en-US" b="1">
                <a:solidFill>
                  <a:srgbClr val="000099"/>
                </a:solidFill>
              </a:rPr>
              <a:t>Compatible </a:t>
            </a:r>
            <a:br>
              <a:rPr lang="en-US" b="1">
                <a:solidFill>
                  <a:srgbClr val="000099"/>
                </a:solidFill>
              </a:rPr>
            </a:br>
            <a:r>
              <a:rPr lang="en-US" b="1">
                <a:solidFill>
                  <a:srgbClr val="000099"/>
                </a:solidFill>
              </a:rPr>
              <a:t>transmission</a:t>
            </a:r>
          </a:p>
        </p:txBody>
      </p:sp>
      <p:sp>
        <p:nvSpPr>
          <p:cNvPr id="15" name="TextBox 8"/>
          <p:cNvSpPr txBox="1">
            <a:spLocks noChangeArrowheads="1"/>
          </p:cNvSpPr>
          <p:nvPr/>
        </p:nvSpPr>
        <p:spPr bwMode="auto">
          <a:xfrm>
            <a:off x="6516564" y="1706029"/>
            <a:ext cx="25908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lnSpc>
                <a:spcPct val="90000"/>
              </a:lnSpc>
            </a:pPr>
            <a:r>
              <a:rPr lang="en-US" b="1">
                <a:solidFill>
                  <a:srgbClr val="000099"/>
                </a:solidFill>
              </a:rPr>
              <a:t>This spectrum mask violates the boundary of the underlay mask</a:t>
            </a:r>
          </a:p>
        </p:txBody>
      </p:sp>
      <p:cxnSp>
        <p:nvCxnSpPr>
          <p:cNvPr id="16" name="Straight Arrow Connector 9"/>
          <p:cNvCxnSpPr>
            <a:cxnSpLocks noChangeShapeType="1"/>
            <a:stCxn id="14" idx="3"/>
          </p:cNvCxnSpPr>
          <p:nvPr/>
        </p:nvCxnSpPr>
        <p:spPr bwMode="auto">
          <a:xfrm flipV="1">
            <a:off x="2846264" y="2788704"/>
            <a:ext cx="1690688" cy="295275"/>
          </a:xfrm>
          <a:prstGeom prst="straightConnector1">
            <a:avLst/>
          </a:prstGeom>
          <a:noFill/>
          <a:ln w="12700"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17" name="Straight Arrow Connector 10"/>
          <p:cNvCxnSpPr>
            <a:cxnSpLocks noChangeShapeType="1"/>
          </p:cNvCxnSpPr>
          <p:nvPr/>
        </p:nvCxnSpPr>
        <p:spPr bwMode="auto">
          <a:xfrm flipH="1">
            <a:off x="5527552" y="2126716"/>
            <a:ext cx="989012" cy="282575"/>
          </a:xfrm>
          <a:prstGeom prst="straightConnector1">
            <a:avLst/>
          </a:prstGeom>
          <a:noFill/>
          <a:ln w="12700"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18" name="TextBox 11"/>
          <p:cNvSpPr txBox="1">
            <a:spLocks noChangeArrowheads="1"/>
          </p:cNvSpPr>
          <p:nvPr/>
        </p:nvSpPr>
        <p:spPr bwMode="auto">
          <a:xfrm>
            <a:off x="375138" y="1523466"/>
            <a:ext cx="3175976"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lnSpc>
                <a:spcPct val="90000"/>
              </a:lnSpc>
            </a:pPr>
            <a:r>
              <a:rPr lang="en-US" b="1" dirty="0">
                <a:solidFill>
                  <a:srgbClr val="C00000"/>
                </a:solidFill>
              </a:rPr>
              <a:t>Criteria for compatibility with underlay mask using the maximum power density method of power margin computation</a:t>
            </a:r>
          </a:p>
        </p:txBody>
      </p:sp>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9538" y="4419571"/>
            <a:ext cx="4073525" cy="2186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9565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a:t>
            </a:r>
            <a:endParaRPr lang="en-US" dirty="0"/>
          </a:p>
        </p:txBody>
      </p:sp>
      <p:sp>
        <p:nvSpPr>
          <p:cNvPr id="3" name="Content Placeholder 2"/>
          <p:cNvSpPr>
            <a:spLocks noGrp="1"/>
          </p:cNvSpPr>
          <p:nvPr>
            <p:ph idx="1"/>
          </p:nvPr>
        </p:nvSpPr>
        <p:spPr/>
        <p:txBody>
          <a:bodyPr/>
          <a:lstStyle/>
          <a:p>
            <a:r>
              <a:rPr lang="en-US" dirty="0" smtClean="0"/>
              <a:t>Spectrum Consumption Models (SCMs) define a system’s usage of radio spectrum and tolerance to interference from other models.</a:t>
            </a:r>
          </a:p>
          <a:p>
            <a:r>
              <a:rPr lang="en-US" dirty="0" smtClean="0"/>
              <a:t>Compatibility algorithms are based on this definition.</a:t>
            </a:r>
          </a:p>
          <a:p>
            <a:r>
              <a:rPr lang="en-US" dirty="0" smtClean="0"/>
              <a:t>If we change the constructs used to model spectrum, we must adjust the means of determining compatibility accordingly.</a:t>
            </a:r>
            <a:r>
              <a:rPr lang="en-US" dirty="0"/>
              <a:t> </a:t>
            </a:r>
            <a:r>
              <a:rPr lang="en-US" dirty="0" smtClean="0"/>
              <a:t>Is it still possible to efficiently make this computation?</a:t>
            </a:r>
          </a:p>
        </p:txBody>
      </p:sp>
    </p:spTree>
    <p:extLst>
      <p:ext uri="{BB962C8B-B14F-4D97-AF65-F5344CB8AC3E}">
        <p14:creationId xmlns:p14="http://schemas.microsoft.com/office/powerpoint/2010/main" val="1477409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SCM Link Budget Equation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447800"/>
                <a:ext cx="8229600" cy="4287175"/>
              </a:xfrm>
            </p:spPr>
            <p:txBody>
              <a:bodyPr/>
              <a:lstStyle/>
              <a:p>
                <a:r>
                  <a:rPr lang="en-US" dirty="0" smtClean="0"/>
                  <a:t>For a fixed </a:t>
                </a:r>
                <a:r>
                  <a:rPr lang="en-US" dirty="0" err="1" smtClean="0"/>
                  <a:t>Tx</a:t>
                </a:r>
                <a:r>
                  <a:rPr lang="en-US" dirty="0" smtClean="0"/>
                  <a:t> and Rx pair:</a:t>
                </a:r>
              </a:p>
              <a:p>
                <a:endParaRPr lang="en-US" dirty="0" smtClean="0"/>
              </a:p>
              <a:p>
                <a:endParaRPr lang="en-US" dirty="0" smtClean="0"/>
              </a:p>
              <a:p>
                <a:endParaRPr lang="en-US" dirty="0"/>
              </a:p>
              <a:p>
                <a:endParaRPr lang="en-US" dirty="0" smtClean="0"/>
              </a:p>
              <a:p>
                <a:endParaRPr lang="en-US" dirty="0" smtClean="0"/>
              </a:p>
              <a:p>
                <a:endParaRPr lang="en-US" dirty="0"/>
              </a:p>
              <a:p>
                <a:pPr marL="0" indent="0">
                  <a:buNone/>
                </a:pPr>
                <a:endParaRPr lang="en-US" dirty="0"/>
              </a:p>
              <a:p>
                <a:endParaRPr lang="en-US" dirty="0" smtClean="0"/>
              </a:p>
              <a:p>
                <a:pPr marL="0" indent="0">
                  <a:buNone/>
                </a:pPr>
                <a:endParaRPr lang="en-US"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𝑻𝑷</m:t>
                          </m:r>
                        </m:e>
                        <m:sub>
                          <m:r>
                            <a:rPr lang="en-US" b="1" i="1" smtClean="0">
                              <a:latin typeface="Cambria Math"/>
                            </a:rPr>
                            <m:t>𝑻</m:t>
                          </m:r>
                          <m:r>
                            <a:rPr lang="en-US" i="1">
                              <a:latin typeface="Cambria Math"/>
                            </a:rPr>
                            <m:t>𝒙</m:t>
                          </m:r>
                        </m:sub>
                      </m:sSub>
                      <m:r>
                        <a:rPr lang="en-US" b="1" i="1" smtClean="0">
                          <a:latin typeface="Cambria Math"/>
                        </a:rPr>
                        <m:t> +</m:t>
                      </m:r>
                      <m:sSub>
                        <m:sSubPr>
                          <m:ctrlPr>
                            <a:rPr lang="en-US" b="1" i="1" smtClean="0">
                              <a:latin typeface="Cambria Math"/>
                            </a:rPr>
                          </m:ctrlPr>
                        </m:sSubPr>
                        <m:e>
                          <m:r>
                            <a:rPr lang="en-US" b="1" i="1" smtClean="0">
                              <a:latin typeface="Cambria Math"/>
                            </a:rPr>
                            <m:t>𝑨𝑮</m:t>
                          </m:r>
                        </m:e>
                        <m:sub>
                          <m:r>
                            <a:rPr lang="en-US" b="1" i="1" smtClean="0">
                              <a:latin typeface="Cambria Math"/>
                            </a:rPr>
                            <m:t>𝑻𝒙</m:t>
                          </m:r>
                        </m:sub>
                      </m:sSub>
                      <m:r>
                        <a:rPr lang="en-US" b="1" i="1" smtClean="0">
                          <a:latin typeface="Cambria Math"/>
                        </a:rPr>
                        <m:t>+ </m:t>
                      </m:r>
                      <m:r>
                        <a:rPr lang="en-US" b="1" i="1" smtClean="0">
                          <a:latin typeface="Cambria Math"/>
                        </a:rPr>
                        <m:t>𝑷𝑳</m:t>
                      </m:r>
                      <m:d>
                        <m:dPr>
                          <m:ctrlPr>
                            <a:rPr lang="en-US" b="1" i="1" smtClean="0">
                              <a:latin typeface="Cambria Math"/>
                            </a:rPr>
                          </m:ctrlPr>
                        </m:dPr>
                        <m:e>
                          <m:r>
                            <a:rPr lang="en-US" b="1" i="1" smtClean="0">
                              <a:latin typeface="Cambria Math"/>
                            </a:rPr>
                            <m:t>𝒅</m:t>
                          </m:r>
                        </m:e>
                      </m:d>
                      <m:r>
                        <a:rPr lang="en-US" b="1" i="1" smtClean="0">
                          <a:latin typeface="Cambria Math"/>
                        </a:rPr>
                        <m:t> + </m:t>
                      </m:r>
                      <m:sSub>
                        <m:sSubPr>
                          <m:ctrlPr>
                            <a:rPr lang="en-US" i="1">
                              <a:latin typeface="Cambria Math"/>
                            </a:rPr>
                          </m:ctrlPr>
                        </m:sSubPr>
                        <m:e>
                          <m:r>
                            <a:rPr lang="en-US" i="1">
                              <a:latin typeface="Cambria Math"/>
                            </a:rPr>
                            <m:t>𝑨𝑮</m:t>
                          </m:r>
                        </m:e>
                        <m:sub>
                          <m:r>
                            <a:rPr lang="en-US" i="1">
                              <a:latin typeface="Cambria Math"/>
                            </a:rPr>
                            <m:t>𝑹𝒙</m:t>
                          </m:r>
                        </m:sub>
                      </m:sSub>
                      <m:r>
                        <a:rPr lang="en-US" b="1" i="1" smtClean="0">
                          <a:latin typeface="Cambria Math"/>
                        </a:rPr>
                        <m:t> + </m:t>
                      </m:r>
                      <m:sSub>
                        <m:sSubPr>
                          <m:ctrlPr>
                            <a:rPr lang="en-US" i="1">
                              <a:latin typeface="Cambria Math"/>
                            </a:rPr>
                          </m:ctrlPr>
                        </m:sSubPr>
                        <m:e>
                          <m:r>
                            <a:rPr lang="en-US" i="1">
                              <a:latin typeface="Cambria Math"/>
                            </a:rPr>
                            <m:t> </m:t>
                          </m:r>
                          <m:r>
                            <a:rPr lang="en-US" i="1">
                              <a:latin typeface="Cambria Math"/>
                            </a:rPr>
                            <m:t>𝑷𝑴</m:t>
                          </m:r>
                        </m:e>
                        <m:sub>
                          <m:r>
                            <a:rPr lang="en-US" i="1">
                              <a:latin typeface="Cambria Math"/>
                            </a:rPr>
                            <m:t>𝑴𝒂𝒔𝒌𝒔</m:t>
                          </m:r>
                        </m:sub>
                      </m:sSub>
                      <m:r>
                        <a:rPr lang="en-US" b="1" i="1" smtClean="0">
                          <a:latin typeface="Cambria Math"/>
                        </a:rPr>
                        <m:t> </m:t>
                      </m:r>
                      <m:r>
                        <a:rPr lang="en-US" b="1" i="1" smtClean="0">
                          <a:latin typeface="Cambria Math"/>
                          <a:ea typeface="Cambria Math"/>
                        </a:rPr>
                        <m:t>≤ </m:t>
                      </m:r>
                      <m:sSub>
                        <m:sSubPr>
                          <m:ctrlPr>
                            <a:rPr lang="en-US" i="1">
                              <a:latin typeface="Cambria Math"/>
                            </a:rPr>
                          </m:ctrlPr>
                        </m:sSubPr>
                        <m:e>
                          <m:r>
                            <a:rPr lang="en-US" i="1">
                              <a:latin typeface="Cambria Math"/>
                            </a:rPr>
                            <m:t>𝑻𝑷</m:t>
                          </m:r>
                        </m:e>
                        <m:sub>
                          <m:r>
                            <a:rPr lang="en-US" i="1">
                              <a:latin typeface="Cambria Math"/>
                            </a:rPr>
                            <m:t>𝑹𝒙</m:t>
                          </m:r>
                        </m:sub>
                      </m:sSub>
                    </m:oMath>
                  </m:oMathPara>
                </a14:m>
                <a:endParaRPr lang="en-US" dirty="0" smtClean="0"/>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447800"/>
                <a:ext cx="8229600" cy="4287175"/>
              </a:xfrm>
              <a:blipFill rotWithShape="1">
                <a:blip r:embed="rId2"/>
                <a:stretch>
                  <a:fillRect l="-963" t="-1565"/>
                </a:stretch>
              </a:blipFill>
            </p:spPr>
            <p:txBody>
              <a:bodyPr/>
              <a:lstStyle/>
              <a:p>
                <a:r>
                  <a:rPr lang="en-US">
                    <a:noFill/>
                  </a:rPr>
                  <a:t> </a:t>
                </a:r>
              </a:p>
            </p:txBody>
          </p:sp>
        </mc:Fallback>
      </mc:AlternateContent>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2422" y="1950720"/>
            <a:ext cx="5939155" cy="2956560"/>
          </a:xfrm>
          <a:prstGeom prst="rect">
            <a:avLst/>
          </a:prstGeom>
          <a:noFill/>
          <a:ln>
            <a:noFill/>
          </a:ln>
        </p:spPr>
      </p:pic>
      <p:sp>
        <p:nvSpPr>
          <p:cNvPr id="6" name="TextBox 5"/>
          <p:cNvSpPr txBox="1"/>
          <p:nvPr/>
        </p:nvSpPr>
        <p:spPr>
          <a:xfrm>
            <a:off x="1602421" y="5808209"/>
            <a:ext cx="980981" cy="400110"/>
          </a:xfrm>
          <a:prstGeom prst="rect">
            <a:avLst/>
          </a:prstGeom>
          <a:noFill/>
        </p:spPr>
        <p:txBody>
          <a:bodyPr wrap="square" rtlCol="0">
            <a:spAutoFit/>
          </a:bodyPr>
          <a:lstStyle/>
          <a:p>
            <a:pPr algn="ctr">
              <a:spcAft>
                <a:spcPts val="600"/>
              </a:spcAft>
            </a:pPr>
            <a:r>
              <a:rPr lang="en-US" sz="1000" dirty="0" smtClean="0">
                <a:ea typeface="Verdana" pitchFamily="34" charset="0"/>
                <a:cs typeface="Verdana" pitchFamily="34" charset="0"/>
              </a:rPr>
              <a:t>Transmitter Total Power</a:t>
            </a:r>
          </a:p>
        </p:txBody>
      </p:sp>
      <p:sp>
        <p:nvSpPr>
          <p:cNvPr id="7" name="TextBox 6"/>
          <p:cNvSpPr txBox="1"/>
          <p:nvPr/>
        </p:nvSpPr>
        <p:spPr>
          <a:xfrm>
            <a:off x="5648415" y="5808209"/>
            <a:ext cx="1330170" cy="400110"/>
          </a:xfrm>
          <a:prstGeom prst="rect">
            <a:avLst/>
          </a:prstGeom>
          <a:noFill/>
        </p:spPr>
        <p:txBody>
          <a:bodyPr wrap="square" rtlCol="0">
            <a:spAutoFit/>
          </a:bodyPr>
          <a:lstStyle/>
          <a:p>
            <a:pPr algn="ctr">
              <a:spcAft>
                <a:spcPts val="600"/>
              </a:spcAft>
            </a:pPr>
            <a:r>
              <a:rPr lang="en-US" sz="1000" dirty="0" smtClean="0">
                <a:ea typeface="Verdana" pitchFamily="34" charset="0"/>
                <a:cs typeface="Verdana" pitchFamily="34" charset="0"/>
              </a:rPr>
              <a:t>Power Margin Between Masks</a:t>
            </a:r>
          </a:p>
        </p:txBody>
      </p:sp>
      <p:sp>
        <p:nvSpPr>
          <p:cNvPr id="8" name="TextBox 7"/>
          <p:cNvSpPr txBox="1"/>
          <p:nvPr/>
        </p:nvSpPr>
        <p:spPr>
          <a:xfrm>
            <a:off x="2528661" y="5808209"/>
            <a:ext cx="1125984" cy="400110"/>
          </a:xfrm>
          <a:prstGeom prst="rect">
            <a:avLst/>
          </a:prstGeom>
          <a:noFill/>
        </p:spPr>
        <p:txBody>
          <a:bodyPr wrap="square" rtlCol="0">
            <a:spAutoFit/>
          </a:bodyPr>
          <a:lstStyle/>
          <a:p>
            <a:pPr algn="ctr">
              <a:spcAft>
                <a:spcPts val="600"/>
              </a:spcAft>
            </a:pPr>
            <a:r>
              <a:rPr lang="en-US" sz="1000" dirty="0" smtClean="0">
                <a:ea typeface="Verdana" pitchFamily="34" charset="0"/>
                <a:cs typeface="Verdana" pitchFamily="34" charset="0"/>
              </a:rPr>
              <a:t>Transmitter Antenna Gain</a:t>
            </a:r>
          </a:p>
        </p:txBody>
      </p:sp>
      <p:sp>
        <p:nvSpPr>
          <p:cNvPr id="9" name="TextBox 8"/>
          <p:cNvSpPr txBox="1"/>
          <p:nvPr/>
        </p:nvSpPr>
        <p:spPr>
          <a:xfrm>
            <a:off x="4606772" y="5808209"/>
            <a:ext cx="1125984" cy="400110"/>
          </a:xfrm>
          <a:prstGeom prst="rect">
            <a:avLst/>
          </a:prstGeom>
          <a:noFill/>
        </p:spPr>
        <p:txBody>
          <a:bodyPr wrap="square" rtlCol="0">
            <a:spAutoFit/>
          </a:bodyPr>
          <a:lstStyle/>
          <a:p>
            <a:pPr algn="ctr">
              <a:spcAft>
                <a:spcPts val="600"/>
              </a:spcAft>
            </a:pPr>
            <a:r>
              <a:rPr lang="en-US" sz="1000" dirty="0" smtClean="0">
                <a:ea typeface="Verdana" pitchFamily="34" charset="0"/>
                <a:cs typeface="Verdana" pitchFamily="34" charset="0"/>
              </a:rPr>
              <a:t>Receiver Antenna Gain</a:t>
            </a:r>
          </a:p>
        </p:txBody>
      </p:sp>
      <p:sp>
        <p:nvSpPr>
          <p:cNvPr id="10" name="TextBox 9"/>
          <p:cNvSpPr txBox="1"/>
          <p:nvPr/>
        </p:nvSpPr>
        <p:spPr>
          <a:xfrm>
            <a:off x="3548112" y="5808209"/>
            <a:ext cx="1239915" cy="400110"/>
          </a:xfrm>
          <a:prstGeom prst="rect">
            <a:avLst/>
          </a:prstGeom>
          <a:noFill/>
        </p:spPr>
        <p:txBody>
          <a:bodyPr wrap="square" rtlCol="0">
            <a:spAutoFit/>
          </a:bodyPr>
          <a:lstStyle/>
          <a:p>
            <a:pPr algn="ctr">
              <a:spcAft>
                <a:spcPts val="600"/>
              </a:spcAft>
            </a:pPr>
            <a:r>
              <a:rPr lang="en-US" sz="1000" dirty="0" smtClean="0">
                <a:ea typeface="Verdana" pitchFamily="34" charset="0"/>
                <a:cs typeface="Verdana" pitchFamily="34" charset="0"/>
              </a:rPr>
              <a:t>Pathloss</a:t>
            </a:r>
            <a:r>
              <a:rPr lang="en-US" sz="1000" dirty="0">
                <a:ea typeface="Verdana" pitchFamily="34" charset="0"/>
                <a:cs typeface="Verdana" pitchFamily="34" charset="0"/>
              </a:rPr>
              <a:t> </a:t>
            </a:r>
            <a:r>
              <a:rPr lang="en-US" sz="1000" dirty="0" smtClean="0">
                <a:ea typeface="Verdana" pitchFamily="34" charset="0"/>
                <a:cs typeface="Verdana" pitchFamily="34" charset="0"/>
              </a:rPr>
              <a:t>Over Distance</a:t>
            </a:r>
          </a:p>
        </p:txBody>
      </p:sp>
      <p:sp>
        <p:nvSpPr>
          <p:cNvPr id="11" name="TextBox 10"/>
          <p:cNvSpPr txBox="1"/>
          <p:nvPr/>
        </p:nvSpPr>
        <p:spPr>
          <a:xfrm>
            <a:off x="6978585" y="5808209"/>
            <a:ext cx="1125984" cy="400110"/>
          </a:xfrm>
          <a:prstGeom prst="rect">
            <a:avLst/>
          </a:prstGeom>
          <a:noFill/>
        </p:spPr>
        <p:txBody>
          <a:bodyPr wrap="square" rtlCol="0">
            <a:spAutoFit/>
          </a:bodyPr>
          <a:lstStyle/>
          <a:p>
            <a:pPr algn="ctr">
              <a:spcAft>
                <a:spcPts val="600"/>
              </a:spcAft>
            </a:pPr>
            <a:r>
              <a:rPr lang="en-US" sz="1000" dirty="0" smtClean="0">
                <a:ea typeface="Verdana" pitchFamily="34" charset="0"/>
                <a:cs typeface="Verdana" pitchFamily="34" charset="0"/>
              </a:rPr>
              <a:t>Receiver Total Power</a:t>
            </a:r>
          </a:p>
        </p:txBody>
      </p:sp>
      <p:sp>
        <p:nvSpPr>
          <p:cNvPr id="12" name="TextBox 11"/>
          <p:cNvSpPr txBox="1"/>
          <p:nvPr/>
        </p:nvSpPr>
        <p:spPr>
          <a:xfrm>
            <a:off x="5446451" y="5808209"/>
            <a:ext cx="572609" cy="400110"/>
          </a:xfrm>
          <a:prstGeom prst="rect">
            <a:avLst/>
          </a:prstGeom>
          <a:noFill/>
        </p:spPr>
        <p:txBody>
          <a:bodyPr wrap="square" rtlCol="0">
            <a:spAutoFit/>
          </a:bodyPr>
          <a:lstStyle/>
          <a:p>
            <a:pPr algn="ctr">
              <a:spcAft>
                <a:spcPts val="600"/>
              </a:spcAft>
            </a:pPr>
            <a:r>
              <a:rPr lang="en-US" sz="2000" dirty="0" smtClean="0">
                <a:ea typeface="Verdana" pitchFamily="34" charset="0"/>
                <a:cs typeface="Verdana" pitchFamily="34" charset="0"/>
              </a:rPr>
              <a:t>+</a:t>
            </a:r>
          </a:p>
        </p:txBody>
      </p:sp>
      <p:sp>
        <p:nvSpPr>
          <p:cNvPr id="14" name="TextBox 13"/>
          <p:cNvSpPr txBox="1"/>
          <p:nvPr/>
        </p:nvSpPr>
        <p:spPr>
          <a:xfrm>
            <a:off x="2304501" y="5808209"/>
            <a:ext cx="572609" cy="400110"/>
          </a:xfrm>
          <a:prstGeom prst="rect">
            <a:avLst/>
          </a:prstGeom>
          <a:noFill/>
        </p:spPr>
        <p:txBody>
          <a:bodyPr wrap="square" rtlCol="0">
            <a:spAutoFit/>
          </a:bodyPr>
          <a:lstStyle/>
          <a:p>
            <a:pPr algn="ctr">
              <a:spcAft>
                <a:spcPts val="600"/>
              </a:spcAft>
            </a:pPr>
            <a:r>
              <a:rPr lang="en-US" sz="2000" dirty="0" smtClean="0">
                <a:ea typeface="Verdana" pitchFamily="34" charset="0"/>
                <a:cs typeface="Verdana" pitchFamily="34" charset="0"/>
              </a:rPr>
              <a:t>+</a:t>
            </a:r>
          </a:p>
        </p:txBody>
      </p:sp>
      <p:sp>
        <p:nvSpPr>
          <p:cNvPr id="15" name="TextBox 14"/>
          <p:cNvSpPr txBox="1"/>
          <p:nvPr/>
        </p:nvSpPr>
        <p:spPr>
          <a:xfrm>
            <a:off x="3347626" y="5808209"/>
            <a:ext cx="572609" cy="400110"/>
          </a:xfrm>
          <a:prstGeom prst="rect">
            <a:avLst/>
          </a:prstGeom>
          <a:noFill/>
        </p:spPr>
        <p:txBody>
          <a:bodyPr wrap="square" rtlCol="0">
            <a:spAutoFit/>
          </a:bodyPr>
          <a:lstStyle/>
          <a:p>
            <a:pPr algn="ctr">
              <a:spcAft>
                <a:spcPts val="600"/>
              </a:spcAft>
            </a:pPr>
            <a:r>
              <a:rPr lang="en-US" sz="2000" dirty="0" smtClean="0">
                <a:ea typeface="Verdana" pitchFamily="34" charset="0"/>
                <a:cs typeface="Verdana" pitchFamily="34" charset="0"/>
              </a:rPr>
              <a:t>+</a:t>
            </a:r>
          </a:p>
        </p:txBody>
      </p:sp>
      <p:sp>
        <p:nvSpPr>
          <p:cNvPr id="16" name="TextBox 15"/>
          <p:cNvSpPr txBox="1"/>
          <p:nvPr/>
        </p:nvSpPr>
        <p:spPr>
          <a:xfrm>
            <a:off x="4409987" y="5808209"/>
            <a:ext cx="572609" cy="400110"/>
          </a:xfrm>
          <a:prstGeom prst="rect">
            <a:avLst/>
          </a:prstGeom>
          <a:noFill/>
        </p:spPr>
        <p:txBody>
          <a:bodyPr wrap="square" rtlCol="0">
            <a:spAutoFit/>
          </a:bodyPr>
          <a:lstStyle/>
          <a:p>
            <a:pPr algn="ctr">
              <a:spcAft>
                <a:spcPts val="600"/>
              </a:spcAft>
            </a:pPr>
            <a:r>
              <a:rPr lang="en-US" sz="2000" dirty="0" smtClean="0">
                <a:ea typeface="Verdana" pitchFamily="34" charset="0"/>
                <a:cs typeface="Verdana" pitchFamily="34" charset="0"/>
              </a:rPr>
              <a:t>+</a:t>
            </a:r>
          </a:p>
        </p:txBody>
      </p:sp>
      <p:sp>
        <p:nvSpPr>
          <p:cNvPr id="17" name="TextBox 16"/>
          <p:cNvSpPr txBox="1"/>
          <p:nvPr/>
        </p:nvSpPr>
        <p:spPr>
          <a:xfrm>
            <a:off x="6692280" y="5808209"/>
            <a:ext cx="572609" cy="400110"/>
          </a:xfrm>
          <a:prstGeom prst="rect">
            <a:avLst/>
          </a:prstGeom>
          <a:noFill/>
        </p:spPr>
        <p:txBody>
          <a:bodyPr wrap="square" rtlCol="0">
            <a:spAutoFit/>
          </a:bodyPr>
          <a:lstStyle/>
          <a:p>
            <a:pPr algn="ctr">
              <a:spcAft>
                <a:spcPts val="600"/>
              </a:spcAft>
            </a:pPr>
            <a:r>
              <a:rPr lang="en-US" sz="2000" dirty="0" smtClean="0">
                <a:ea typeface="Verdana" pitchFamily="34" charset="0"/>
                <a:cs typeface="Verdana" pitchFamily="34" charset="0"/>
              </a:rPr>
              <a:t>≤</a:t>
            </a:r>
          </a:p>
        </p:txBody>
      </p:sp>
      <p:sp>
        <p:nvSpPr>
          <p:cNvPr id="19" name="Right Brace 29"/>
          <p:cNvSpPr>
            <a:spLocks/>
          </p:cNvSpPr>
          <p:nvPr/>
        </p:nvSpPr>
        <p:spPr bwMode="auto">
          <a:xfrm rot="16200000">
            <a:off x="6136615" y="4738345"/>
            <a:ext cx="152401" cy="1128800"/>
          </a:xfrm>
          <a:prstGeom prst="rightBrace">
            <a:avLst>
              <a:gd name="adj1" fmla="val 8329"/>
              <a:gd name="adj2" fmla="val 50000"/>
            </a:avLst>
          </a:prstGeom>
          <a:noFill/>
          <a:ln w="25400" algn="ctr">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lnSpc>
                <a:spcPts val="2500"/>
              </a:lnSpc>
              <a:spcAft>
                <a:spcPts val="1000"/>
              </a:spcAft>
              <a:buClr>
                <a:srgbClr val="FDAA03"/>
              </a:buClr>
            </a:pPr>
            <a:endParaRPr lang="en-US" b="1">
              <a:latin typeface="Arial" pitchFamily="34" charset="0"/>
            </a:endParaRPr>
          </a:p>
        </p:txBody>
      </p:sp>
      <p:sp>
        <p:nvSpPr>
          <p:cNvPr id="20" name="TextBox 19"/>
          <p:cNvSpPr txBox="1"/>
          <p:nvPr/>
        </p:nvSpPr>
        <p:spPr>
          <a:xfrm>
            <a:off x="5293696" y="4905777"/>
            <a:ext cx="3690505" cy="341632"/>
          </a:xfrm>
          <a:prstGeom prst="rect">
            <a:avLst/>
          </a:prstGeom>
          <a:noFill/>
        </p:spPr>
        <p:txBody>
          <a:bodyPr wrap="square">
            <a:spAutoFit/>
          </a:bodyPr>
          <a:lstStyle/>
          <a:p>
            <a:pPr>
              <a:lnSpc>
                <a:spcPct val="90000"/>
              </a:lnSpc>
              <a:buFont typeface="Times New Roman" pitchFamily="18" charset="0"/>
              <a:buNone/>
              <a:defRPr/>
            </a:pPr>
            <a:r>
              <a:rPr lang="en-US" b="1" dirty="0" smtClean="0">
                <a:solidFill>
                  <a:srgbClr val="C00000"/>
                </a:solidFill>
                <a:latin typeface="Calibri" panose="020F0502020204030204" pitchFamily="34" charset="0"/>
              </a:rPr>
              <a:t>More detail in Support Materials</a:t>
            </a:r>
            <a:endParaRPr lang="en-US" b="1" dirty="0">
              <a:solidFill>
                <a:srgbClr val="C00000"/>
              </a:solidFill>
              <a:latin typeface="Calibri" panose="020F0502020204030204" pitchFamily="34" charset="0"/>
            </a:endParaRPr>
          </a:p>
        </p:txBody>
      </p:sp>
      <p:sp>
        <p:nvSpPr>
          <p:cNvPr id="13" name="Isosceles Triangle 12">
            <a:hlinkClick r:id="rId4" action="ppaction://hlinksldjump"/>
          </p:cNvPr>
          <p:cNvSpPr/>
          <p:nvPr/>
        </p:nvSpPr>
        <p:spPr>
          <a:xfrm rot="5400000">
            <a:off x="8655355" y="4881284"/>
            <a:ext cx="267074" cy="390618"/>
          </a:xfrm>
          <a:prstGeom prst="triangle">
            <a:avLst/>
          </a:prstGeom>
          <a:solidFill>
            <a:srgbClr val="C0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21" name="TextBox 20"/>
          <p:cNvSpPr txBox="1"/>
          <p:nvPr/>
        </p:nvSpPr>
        <p:spPr>
          <a:xfrm>
            <a:off x="366065" y="6277566"/>
            <a:ext cx="1236357" cy="286232"/>
          </a:xfrm>
          <a:prstGeom prst="rect">
            <a:avLst/>
          </a:prstGeom>
          <a:noFill/>
        </p:spPr>
        <p:txBody>
          <a:bodyPr wrap="square">
            <a:spAutoFit/>
          </a:bodyPr>
          <a:lstStyle/>
          <a:p>
            <a:pPr>
              <a:lnSpc>
                <a:spcPct val="90000"/>
              </a:lnSpc>
              <a:buFont typeface="Times New Roman" pitchFamily="18" charset="0"/>
              <a:buNone/>
              <a:defRPr/>
            </a:pPr>
            <a:r>
              <a:rPr lang="en-US" sz="1400" b="1" dirty="0" smtClean="0">
                <a:solidFill>
                  <a:srgbClr val="C00000"/>
                </a:solidFill>
                <a:latin typeface="Calibri" panose="020F0502020204030204" pitchFamily="34" charset="0"/>
              </a:rPr>
              <a:t>Construct:</a:t>
            </a:r>
            <a:endParaRPr lang="en-US" sz="1400" b="1" dirty="0">
              <a:solidFill>
                <a:srgbClr val="C00000"/>
              </a:solidFill>
              <a:latin typeface="Calibri" panose="020F0502020204030204" pitchFamily="34" charset="0"/>
            </a:endParaRPr>
          </a:p>
        </p:txBody>
      </p:sp>
      <p:sp>
        <p:nvSpPr>
          <p:cNvPr id="22" name="TextBox 21"/>
          <p:cNvSpPr txBox="1"/>
          <p:nvPr/>
        </p:nvSpPr>
        <p:spPr>
          <a:xfrm>
            <a:off x="1474732" y="6277566"/>
            <a:ext cx="1236357" cy="258532"/>
          </a:xfrm>
          <a:prstGeom prst="rect">
            <a:avLst/>
          </a:prstGeom>
          <a:noFill/>
        </p:spPr>
        <p:txBody>
          <a:bodyPr wrap="square">
            <a:spAutoFit/>
          </a:bodyPr>
          <a:lstStyle/>
          <a:p>
            <a:pPr algn="ctr">
              <a:lnSpc>
                <a:spcPct val="90000"/>
              </a:lnSpc>
              <a:buFont typeface="Times New Roman" pitchFamily="18" charset="0"/>
              <a:buNone/>
              <a:defRPr/>
            </a:pPr>
            <a:r>
              <a:rPr lang="en-US" sz="1200" b="1" dirty="0" smtClean="0">
                <a:solidFill>
                  <a:srgbClr val="C00000"/>
                </a:solidFill>
                <a:latin typeface="Calibri" panose="020F0502020204030204" pitchFamily="34" charset="0"/>
              </a:rPr>
              <a:t>Total Power</a:t>
            </a:r>
            <a:endParaRPr lang="en-US" sz="1200" b="1" dirty="0">
              <a:solidFill>
                <a:srgbClr val="C00000"/>
              </a:solidFill>
              <a:latin typeface="Calibri" panose="020F0502020204030204" pitchFamily="34" charset="0"/>
            </a:endParaRPr>
          </a:p>
        </p:txBody>
      </p:sp>
      <p:sp>
        <p:nvSpPr>
          <p:cNvPr id="23" name="TextBox 22"/>
          <p:cNvSpPr txBox="1"/>
          <p:nvPr/>
        </p:nvSpPr>
        <p:spPr>
          <a:xfrm>
            <a:off x="6916998" y="6277566"/>
            <a:ext cx="1236357" cy="258532"/>
          </a:xfrm>
          <a:prstGeom prst="rect">
            <a:avLst/>
          </a:prstGeom>
          <a:noFill/>
        </p:spPr>
        <p:txBody>
          <a:bodyPr wrap="square">
            <a:spAutoFit/>
          </a:bodyPr>
          <a:lstStyle/>
          <a:p>
            <a:pPr algn="ctr">
              <a:lnSpc>
                <a:spcPct val="90000"/>
              </a:lnSpc>
              <a:buFont typeface="Times New Roman" pitchFamily="18" charset="0"/>
              <a:buNone/>
              <a:defRPr/>
            </a:pPr>
            <a:r>
              <a:rPr lang="en-US" sz="1200" b="1" dirty="0" smtClean="0">
                <a:solidFill>
                  <a:srgbClr val="C00000"/>
                </a:solidFill>
                <a:latin typeface="Calibri" panose="020F0502020204030204" pitchFamily="34" charset="0"/>
              </a:rPr>
              <a:t>Total Power</a:t>
            </a:r>
            <a:endParaRPr lang="en-US" sz="1200" b="1" dirty="0">
              <a:solidFill>
                <a:srgbClr val="C00000"/>
              </a:solidFill>
              <a:latin typeface="Calibri" panose="020F0502020204030204" pitchFamily="34" charset="0"/>
            </a:endParaRPr>
          </a:p>
        </p:txBody>
      </p:sp>
      <p:sp>
        <p:nvSpPr>
          <p:cNvPr id="24" name="TextBox 23"/>
          <p:cNvSpPr txBox="1"/>
          <p:nvPr/>
        </p:nvSpPr>
        <p:spPr>
          <a:xfrm>
            <a:off x="5586269" y="6277566"/>
            <a:ext cx="1490533" cy="424732"/>
          </a:xfrm>
          <a:prstGeom prst="rect">
            <a:avLst/>
          </a:prstGeom>
          <a:noFill/>
        </p:spPr>
        <p:txBody>
          <a:bodyPr wrap="square">
            <a:spAutoFit/>
          </a:bodyPr>
          <a:lstStyle/>
          <a:p>
            <a:pPr algn="ctr">
              <a:lnSpc>
                <a:spcPct val="90000"/>
              </a:lnSpc>
              <a:buFont typeface="Times New Roman" pitchFamily="18" charset="0"/>
              <a:buNone/>
              <a:defRPr/>
            </a:pPr>
            <a:r>
              <a:rPr lang="en-US" sz="1200" b="1" dirty="0" smtClean="0">
                <a:solidFill>
                  <a:srgbClr val="C00000"/>
                </a:solidFill>
                <a:latin typeface="Calibri" panose="020F0502020204030204" pitchFamily="34" charset="0"/>
              </a:rPr>
              <a:t>Spectrum Mask &amp; Underlay Mask</a:t>
            </a:r>
            <a:endParaRPr lang="en-US" sz="1200" b="1" dirty="0">
              <a:solidFill>
                <a:srgbClr val="C00000"/>
              </a:solidFill>
              <a:latin typeface="Calibri" panose="020F0502020204030204" pitchFamily="34" charset="0"/>
            </a:endParaRPr>
          </a:p>
        </p:txBody>
      </p:sp>
      <p:sp>
        <p:nvSpPr>
          <p:cNvPr id="25" name="TextBox 24"/>
          <p:cNvSpPr txBox="1"/>
          <p:nvPr/>
        </p:nvSpPr>
        <p:spPr>
          <a:xfrm>
            <a:off x="2431003" y="6277566"/>
            <a:ext cx="1236357" cy="258532"/>
          </a:xfrm>
          <a:prstGeom prst="rect">
            <a:avLst/>
          </a:prstGeom>
          <a:noFill/>
        </p:spPr>
        <p:txBody>
          <a:bodyPr wrap="square">
            <a:spAutoFit/>
          </a:bodyPr>
          <a:lstStyle/>
          <a:p>
            <a:pPr algn="ctr">
              <a:lnSpc>
                <a:spcPct val="90000"/>
              </a:lnSpc>
              <a:buFont typeface="Times New Roman" pitchFamily="18" charset="0"/>
              <a:buNone/>
              <a:defRPr/>
            </a:pPr>
            <a:r>
              <a:rPr lang="en-US" sz="1200" b="1" dirty="0" smtClean="0">
                <a:solidFill>
                  <a:srgbClr val="C00000"/>
                </a:solidFill>
                <a:latin typeface="Calibri" panose="020F0502020204030204" pitchFamily="34" charset="0"/>
              </a:rPr>
              <a:t>Power Map</a:t>
            </a:r>
            <a:endParaRPr lang="en-US" sz="1200" b="1" dirty="0">
              <a:solidFill>
                <a:srgbClr val="C00000"/>
              </a:solidFill>
              <a:latin typeface="Calibri" panose="020F0502020204030204" pitchFamily="34" charset="0"/>
            </a:endParaRPr>
          </a:p>
        </p:txBody>
      </p:sp>
      <p:sp>
        <p:nvSpPr>
          <p:cNvPr id="27" name="TextBox 26"/>
          <p:cNvSpPr txBox="1"/>
          <p:nvPr/>
        </p:nvSpPr>
        <p:spPr>
          <a:xfrm>
            <a:off x="4545228" y="6277566"/>
            <a:ext cx="1236357" cy="258532"/>
          </a:xfrm>
          <a:prstGeom prst="rect">
            <a:avLst/>
          </a:prstGeom>
          <a:noFill/>
        </p:spPr>
        <p:txBody>
          <a:bodyPr wrap="square">
            <a:spAutoFit/>
          </a:bodyPr>
          <a:lstStyle/>
          <a:p>
            <a:pPr algn="ctr">
              <a:lnSpc>
                <a:spcPct val="90000"/>
              </a:lnSpc>
              <a:buFont typeface="Times New Roman" pitchFamily="18" charset="0"/>
              <a:buNone/>
              <a:defRPr/>
            </a:pPr>
            <a:r>
              <a:rPr lang="en-US" sz="1200" b="1" dirty="0" smtClean="0">
                <a:solidFill>
                  <a:srgbClr val="C00000"/>
                </a:solidFill>
                <a:latin typeface="Calibri" panose="020F0502020204030204" pitchFamily="34" charset="0"/>
              </a:rPr>
              <a:t>Power Map</a:t>
            </a:r>
            <a:endParaRPr lang="en-US" sz="1200" b="1" dirty="0">
              <a:solidFill>
                <a:srgbClr val="C00000"/>
              </a:solidFill>
              <a:latin typeface="Calibri" panose="020F0502020204030204" pitchFamily="34" charset="0"/>
            </a:endParaRPr>
          </a:p>
        </p:txBody>
      </p:sp>
      <p:sp>
        <p:nvSpPr>
          <p:cNvPr id="28" name="TextBox 27"/>
          <p:cNvSpPr txBox="1"/>
          <p:nvPr/>
        </p:nvSpPr>
        <p:spPr>
          <a:xfrm>
            <a:off x="3446173" y="6277566"/>
            <a:ext cx="1236357" cy="424732"/>
          </a:xfrm>
          <a:prstGeom prst="rect">
            <a:avLst/>
          </a:prstGeom>
          <a:noFill/>
        </p:spPr>
        <p:txBody>
          <a:bodyPr wrap="square">
            <a:spAutoFit/>
          </a:bodyPr>
          <a:lstStyle/>
          <a:p>
            <a:pPr algn="ctr">
              <a:lnSpc>
                <a:spcPct val="90000"/>
              </a:lnSpc>
              <a:buFont typeface="Times New Roman" pitchFamily="18" charset="0"/>
              <a:buNone/>
              <a:defRPr/>
            </a:pPr>
            <a:r>
              <a:rPr lang="en-US" sz="1200" b="1" dirty="0" smtClean="0">
                <a:solidFill>
                  <a:srgbClr val="C00000"/>
                </a:solidFill>
                <a:latin typeface="Calibri" panose="020F0502020204030204" pitchFamily="34" charset="0"/>
              </a:rPr>
              <a:t>Propagation Map</a:t>
            </a:r>
            <a:endParaRPr lang="en-US" sz="1200" b="1" dirty="0">
              <a:solidFill>
                <a:srgbClr val="C00000"/>
              </a:solidFill>
              <a:latin typeface="Calibri" panose="020F0502020204030204" pitchFamily="34" charset="0"/>
            </a:endParaRPr>
          </a:p>
        </p:txBody>
      </p:sp>
    </p:spTree>
    <p:extLst>
      <p:ext uri="{BB962C8B-B14F-4D97-AF65-F5344CB8AC3E}">
        <p14:creationId xmlns:p14="http://schemas.microsoft.com/office/powerpoint/2010/main" val="9287088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SCM Link Budget Equation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447800"/>
                <a:ext cx="8229600" cy="4287175"/>
              </a:xfrm>
            </p:spPr>
            <p:txBody>
              <a:bodyPr>
                <a:normAutofit/>
              </a:bodyPr>
              <a:lstStyle/>
              <a:p>
                <a:r>
                  <a:rPr lang="en-US" dirty="0" smtClean="0"/>
                  <a:t>For </a:t>
                </a:r>
                <a:r>
                  <a:rPr lang="en-US" dirty="0" err="1" smtClean="0"/>
                  <a:t>Tx</a:t>
                </a:r>
                <a:r>
                  <a:rPr lang="en-US" dirty="0" smtClean="0"/>
                  <a:t> and Rx constrained to an area or volume:</a:t>
                </a:r>
              </a:p>
              <a:p>
                <a:pPr lvl="1"/>
                <a:r>
                  <a:rPr lang="en-US" sz="1800" dirty="0" smtClean="0"/>
                  <a:t>Depending on the specific placement of the </a:t>
                </a:r>
                <a:r>
                  <a:rPr lang="en-US" sz="1800" dirty="0" err="1" smtClean="0"/>
                  <a:t>Tx</a:t>
                </a:r>
                <a:r>
                  <a:rPr lang="en-US" sz="1800" dirty="0" smtClean="0"/>
                  <a:t> and Rx within their locations, the distance and angle from </a:t>
                </a:r>
                <a:r>
                  <a:rPr lang="en-US" sz="1800" dirty="0" err="1" smtClean="0"/>
                  <a:t>Tx</a:t>
                </a:r>
                <a:r>
                  <a:rPr lang="en-US" sz="1800" dirty="0" smtClean="0"/>
                  <a:t> to Rx may change. To determine compatibility, apply the link budget equation to the “constraining points” – the worst-case placement of </a:t>
                </a:r>
                <a:r>
                  <a:rPr lang="en-US" sz="1800" dirty="0" err="1" smtClean="0"/>
                  <a:t>Tx</a:t>
                </a:r>
                <a:r>
                  <a:rPr lang="en-US" sz="1800" dirty="0" smtClean="0"/>
                  <a:t> and Rx that maximizes the left-hand side of the link budget. If the models at the constraining points are compatible, the models must be compatible everywhere in their respective locations.</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𝑻𝑷</m:t>
                          </m:r>
                        </m:e>
                        <m:sub>
                          <m:r>
                            <a:rPr lang="en-US" b="1" i="1" smtClean="0">
                              <a:latin typeface="Cambria Math"/>
                            </a:rPr>
                            <m:t>𝑻</m:t>
                          </m:r>
                          <m:r>
                            <a:rPr lang="en-US" i="1">
                              <a:latin typeface="Cambria Math"/>
                            </a:rPr>
                            <m:t>𝒙</m:t>
                          </m:r>
                        </m:sub>
                      </m:sSub>
                      <m:r>
                        <a:rPr lang="en-US" b="1" i="1" smtClean="0">
                          <a:latin typeface="Cambria Math"/>
                        </a:rPr>
                        <m:t> +</m:t>
                      </m:r>
                      <m:sSub>
                        <m:sSubPr>
                          <m:ctrlPr>
                            <a:rPr lang="en-US" b="1" i="1" smtClean="0">
                              <a:latin typeface="Cambria Math"/>
                            </a:rPr>
                          </m:ctrlPr>
                        </m:sSubPr>
                        <m:e>
                          <m:r>
                            <a:rPr lang="en-US" b="1" i="1" smtClean="0">
                              <a:latin typeface="Cambria Math"/>
                            </a:rPr>
                            <m:t>𝑨𝑮</m:t>
                          </m:r>
                        </m:e>
                        <m:sub>
                          <m:r>
                            <a:rPr lang="en-US" b="1" i="1" smtClean="0">
                              <a:latin typeface="Cambria Math"/>
                            </a:rPr>
                            <m:t>𝑻𝒙</m:t>
                          </m:r>
                        </m:sub>
                      </m:sSub>
                      <m:r>
                        <a:rPr lang="en-US" b="1" i="1" smtClean="0">
                          <a:latin typeface="Cambria Math"/>
                        </a:rPr>
                        <m:t>+ </m:t>
                      </m:r>
                      <m:r>
                        <a:rPr lang="en-US" b="1" i="1" smtClean="0">
                          <a:latin typeface="Cambria Math"/>
                        </a:rPr>
                        <m:t>𝑷𝑳</m:t>
                      </m:r>
                      <m:d>
                        <m:dPr>
                          <m:ctrlPr>
                            <a:rPr lang="en-US" b="1" i="1" smtClean="0">
                              <a:latin typeface="Cambria Math"/>
                            </a:rPr>
                          </m:ctrlPr>
                        </m:dPr>
                        <m:e>
                          <m:r>
                            <a:rPr lang="en-US" b="1" i="1" smtClean="0">
                              <a:latin typeface="Cambria Math"/>
                            </a:rPr>
                            <m:t>𝒅</m:t>
                          </m:r>
                        </m:e>
                      </m:d>
                      <m:r>
                        <a:rPr lang="en-US" b="1" i="1" smtClean="0">
                          <a:latin typeface="Cambria Math"/>
                        </a:rPr>
                        <m:t> + </m:t>
                      </m:r>
                      <m:sSub>
                        <m:sSubPr>
                          <m:ctrlPr>
                            <a:rPr lang="en-US" i="1">
                              <a:latin typeface="Cambria Math"/>
                            </a:rPr>
                          </m:ctrlPr>
                        </m:sSubPr>
                        <m:e>
                          <m:r>
                            <a:rPr lang="en-US" i="1">
                              <a:latin typeface="Cambria Math"/>
                            </a:rPr>
                            <m:t>𝑨𝑮</m:t>
                          </m:r>
                        </m:e>
                        <m:sub>
                          <m:r>
                            <a:rPr lang="en-US" i="1">
                              <a:latin typeface="Cambria Math"/>
                            </a:rPr>
                            <m:t>𝑹𝒙</m:t>
                          </m:r>
                        </m:sub>
                      </m:sSub>
                      <m:r>
                        <a:rPr lang="en-US" b="1" i="1" smtClean="0">
                          <a:latin typeface="Cambria Math"/>
                        </a:rPr>
                        <m:t> + </m:t>
                      </m:r>
                      <m:sSub>
                        <m:sSubPr>
                          <m:ctrlPr>
                            <a:rPr lang="en-US" i="1">
                              <a:latin typeface="Cambria Math"/>
                            </a:rPr>
                          </m:ctrlPr>
                        </m:sSubPr>
                        <m:e>
                          <m:r>
                            <a:rPr lang="en-US" i="1">
                              <a:latin typeface="Cambria Math"/>
                            </a:rPr>
                            <m:t> </m:t>
                          </m:r>
                          <m:r>
                            <a:rPr lang="en-US" i="1">
                              <a:latin typeface="Cambria Math"/>
                            </a:rPr>
                            <m:t>𝑷𝑴</m:t>
                          </m:r>
                        </m:e>
                        <m:sub>
                          <m:r>
                            <a:rPr lang="en-US" i="1">
                              <a:latin typeface="Cambria Math"/>
                            </a:rPr>
                            <m:t>𝑴𝒂𝒔𝒌𝒔</m:t>
                          </m:r>
                        </m:sub>
                      </m:sSub>
                      <m:r>
                        <a:rPr lang="en-US" b="1" i="1" smtClean="0">
                          <a:latin typeface="Cambria Math"/>
                        </a:rPr>
                        <m:t> </m:t>
                      </m:r>
                      <m:r>
                        <a:rPr lang="en-US" b="1" i="1" smtClean="0">
                          <a:latin typeface="Cambria Math"/>
                          <a:ea typeface="Cambria Math"/>
                        </a:rPr>
                        <m:t>≤ </m:t>
                      </m:r>
                      <m:sSub>
                        <m:sSubPr>
                          <m:ctrlPr>
                            <a:rPr lang="en-US" i="1">
                              <a:latin typeface="Cambria Math"/>
                            </a:rPr>
                          </m:ctrlPr>
                        </m:sSubPr>
                        <m:e>
                          <m:r>
                            <a:rPr lang="en-US" i="1">
                              <a:latin typeface="Cambria Math"/>
                            </a:rPr>
                            <m:t>𝑻𝑷</m:t>
                          </m:r>
                        </m:e>
                        <m:sub>
                          <m:r>
                            <a:rPr lang="en-US" i="1">
                              <a:latin typeface="Cambria Math"/>
                            </a:rPr>
                            <m:t>𝑹𝒙</m:t>
                          </m:r>
                        </m:sub>
                      </m:sSub>
                    </m:oMath>
                  </m:oMathPara>
                </a14:m>
                <a:endParaRPr lang="en-US" dirty="0" smtClean="0"/>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447800"/>
                <a:ext cx="8229600" cy="4287175"/>
              </a:xfrm>
              <a:blipFill rotWithShape="1">
                <a:blip r:embed="rId2"/>
                <a:stretch>
                  <a:fillRect l="-963" t="-1565" r="-1111"/>
                </a:stretch>
              </a:blipFill>
            </p:spPr>
            <p:txBody>
              <a:bodyPr/>
              <a:lstStyle/>
              <a:p>
                <a:r>
                  <a:rPr lang="en-US">
                    <a:noFill/>
                  </a:rPr>
                  <a:t> </a:t>
                </a:r>
              </a:p>
            </p:txBody>
          </p:sp>
        </mc:Fallback>
      </mc:AlternateContent>
      <p:sp>
        <p:nvSpPr>
          <p:cNvPr id="6" name="TextBox 5"/>
          <p:cNvSpPr txBox="1"/>
          <p:nvPr/>
        </p:nvSpPr>
        <p:spPr>
          <a:xfrm>
            <a:off x="1602421" y="4245681"/>
            <a:ext cx="980981" cy="400110"/>
          </a:xfrm>
          <a:prstGeom prst="rect">
            <a:avLst/>
          </a:prstGeom>
          <a:noFill/>
        </p:spPr>
        <p:txBody>
          <a:bodyPr wrap="square" rtlCol="0">
            <a:spAutoFit/>
          </a:bodyPr>
          <a:lstStyle/>
          <a:p>
            <a:pPr algn="ctr">
              <a:spcAft>
                <a:spcPts val="600"/>
              </a:spcAft>
            </a:pPr>
            <a:r>
              <a:rPr lang="en-US" sz="1000" dirty="0" smtClean="0">
                <a:ea typeface="Verdana" pitchFamily="34" charset="0"/>
                <a:cs typeface="Verdana" pitchFamily="34" charset="0"/>
              </a:rPr>
              <a:t>Transmitter Total Power</a:t>
            </a:r>
          </a:p>
        </p:txBody>
      </p:sp>
      <p:sp>
        <p:nvSpPr>
          <p:cNvPr id="7" name="TextBox 6"/>
          <p:cNvSpPr txBox="1"/>
          <p:nvPr/>
        </p:nvSpPr>
        <p:spPr>
          <a:xfrm>
            <a:off x="5648415" y="4245681"/>
            <a:ext cx="1330170" cy="400110"/>
          </a:xfrm>
          <a:prstGeom prst="rect">
            <a:avLst/>
          </a:prstGeom>
          <a:noFill/>
        </p:spPr>
        <p:txBody>
          <a:bodyPr wrap="square" rtlCol="0">
            <a:spAutoFit/>
          </a:bodyPr>
          <a:lstStyle/>
          <a:p>
            <a:pPr algn="ctr">
              <a:spcAft>
                <a:spcPts val="600"/>
              </a:spcAft>
            </a:pPr>
            <a:r>
              <a:rPr lang="en-US" sz="1000" dirty="0" smtClean="0">
                <a:ea typeface="Verdana" pitchFamily="34" charset="0"/>
                <a:cs typeface="Verdana" pitchFamily="34" charset="0"/>
              </a:rPr>
              <a:t>Power Margin Between Masks</a:t>
            </a:r>
          </a:p>
        </p:txBody>
      </p:sp>
      <p:sp>
        <p:nvSpPr>
          <p:cNvPr id="8" name="TextBox 7"/>
          <p:cNvSpPr txBox="1"/>
          <p:nvPr/>
        </p:nvSpPr>
        <p:spPr>
          <a:xfrm>
            <a:off x="2528661" y="4245681"/>
            <a:ext cx="1125984" cy="400110"/>
          </a:xfrm>
          <a:prstGeom prst="rect">
            <a:avLst/>
          </a:prstGeom>
          <a:noFill/>
        </p:spPr>
        <p:txBody>
          <a:bodyPr wrap="square" rtlCol="0">
            <a:spAutoFit/>
          </a:bodyPr>
          <a:lstStyle/>
          <a:p>
            <a:pPr algn="ctr">
              <a:spcAft>
                <a:spcPts val="600"/>
              </a:spcAft>
            </a:pPr>
            <a:r>
              <a:rPr lang="en-US" sz="1000" dirty="0" smtClean="0">
                <a:ea typeface="Verdana" pitchFamily="34" charset="0"/>
                <a:cs typeface="Verdana" pitchFamily="34" charset="0"/>
              </a:rPr>
              <a:t>Transmitter Antenna Gain</a:t>
            </a:r>
          </a:p>
        </p:txBody>
      </p:sp>
      <p:sp>
        <p:nvSpPr>
          <p:cNvPr id="9" name="TextBox 8"/>
          <p:cNvSpPr txBox="1"/>
          <p:nvPr/>
        </p:nvSpPr>
        <p:spPr>
          <a:xfrm>
            <a:off x="4606772" y="4245681"/>
            <a:ext cx="1125984" cy="400110"/>
          </a:xfrm>
          <a:prstGeom prst="rect">
            <a:avLst/>
          </a:prstGeom>
          <a:noFill/>
        </p:spPr>
        <p:txBody>
          <a:bodyPr wrap="square" rtlCol="0">
            <a:spAutoFit/>
          </a:bodyPr>
          <a:lstStyle/>
          <a:p>
            <a:pPr algn="ctr">
              <a:spcAft>
                <a:spcPts val="600"/>
              </a:spcAft>
            </a:pPr>
            <a:r>
              <a:rPr lang="en-US" sz="1000" dirty="0" smtClean="0">
                <a:ea typeface="Verdana" pitchFamily="34" charset="0"/>
                <a:cs typeface="Verdana" pitchFamily="34" charset="0"/>
              </a:rPr>
              <a:t>Receiver Antenna Gain</a:t>
            </a:r>
          </a:p>
        </p:txBody>
      </p:sp>
      <p:sp>
        <p:nvSpPr>
          <p:cNvPr id="10" name="TextBox 9"/>
          <p:cNvSpPr txBox="1"/>
          <p:nvPr/>
        </p:nvSpPr>
        <p:spPr>
          <a:xfrm>
            <a:off x="3548112" y="4245681"/>
            <a:ext cx="1239915" cy="400110"/>
          </a:xfrm>
          <a:prstGeom prst="rect">
            <a:avLst/>
          </a:prstGeom>
          <a:noFill/>
        </p:spPr>
        <p:txBody>
          <a:bodyPr wrap="square" rtlCol="0">
            <a:spAutoFit/>
          </a:bodyPr>
          <a:lstStyle/>
          <a:p>
            <a:pPr algn="ctr">
              <a:spcAft>
                <a:spcPts val="600"/>
              </a:spcAft>
            </a:pPr>
            <a:r>
              <a:rPr lang="en-US" sz="1000" dirty="0" smtClean="0">
                <a:ea typeface="Verdana" pitchFamily="34" charset="0"/>
                <a:cs typeface="Verdana" pitchFamily="34" charset="0"/>
              </a:rPr>
              <a:t>Pathloss</a:t>
            </a:r>
            <a:r>
              <a:rPr lang="en-US" sz="1000" dirty="0">
                <a:ea typeface="Verdana" pitchFamily="34" charset="0"/>
                <a:cs typeface="Verdana" pitchFamily="34" charset="0"/>
              </a:rPr>
              <a:t> </a:t>
            </a:r>
            <a:r>
              <a:rPr lang="en-US" sz="1000" dirty="0" smtClean="0">
                <a:ea typeface="Verdana" pitchFamily="34" charset="0"/>
                <a:cs typeface="Verdana" pitchFamily="34" charset="0"/>
              </a:rPr>
              <a:t>Over Distance</a:t>
            </a:r>
          </a:p>
        </p:txBody>
      </p:sp>
      <p:sp>
        <p:nvSpPr>
          <p:cNvPr id="11" name="TextBox 10"/>
          <p:cNvSpPr txBox="1"/>
          <p:nvPr/>
        </p:nvSpPr>
        <p:spPr>
          <a:xfrm>
            <a:off x="6978585" y="4245681"/>
            <a:ext cx="1125984" cy="400110"/>
          </a:xfrm>
          <a:prstGeom prst="rect">
            <a:avLst/>
          </a:prstGeom>
          <a:noFill/>
        </p:spPr>
        <p:txBody>
          <a:bodyPr wrap="square" rtlCol="0">
            <a:spAutoFit/>
          </a:bodyPr>
          <a:lstStyle/>
          <a:p>
            <a:pPr algn="ctr">
              <a:spcAft>
                <a:spcPts val="600"/>
              </a:spcAft>
            </a:pPr>
            <a:r>
              <a:rPr lang="en-US" sz="1000" dirty="0" smtClean="0">
                <a:ea typeface="Verdana" pitchFamily="34" charset="0"/>
                <a:cs typeface="Verdana" pitchFamily="34" charset="0"/>
              </a:rPr>
              <a:t>Receiver Total Power</a:t>
            </a:r>
          </a:p>
        </p:txBody>
      </p:sp>
      <p:sp>
        <p:nvSpPr>
          <p:cNvPr id="12" name="TextBox 11"/>
          <p:cNvSpPr txBox="1"/>
          <p:nvPr/>
        </p:nvSpPr>
        <p:spPr>
          <a:xfrm>
            <a:off x="5446451" y="4245681"/>
            <a:ext cx="572609" cy="400110"/>
          </a:xfrm>
          <a:prstGeom prst="rect">
            <a:avLst/>
          </a:prstGeom>
          <a:noFill/>
        </p:spPr>
        <p:txBody>
          <a:bodyPr wrap="square" rtlCol="0">
            <a:spAutoFit/>
          </a:bodyPr>
          <a:lstStyle/>
          <a:p>
            <a:pPr algn="ctr">
              <a:spcAft>
                <a:spcPts val="600"/>
              </a:spcAft>
            </a:pPr>
            <a:r>
              <a:rPr lang="en-US" sz="2000" dirty="0" smtClean="0">
                <a:ea typeface="Verdana" pitchFamily="34" charset="0"/>
                <a:cs typeface="Verdana" pitchFamily="34" charset="0"/>
              </a:rPr>
              <a:t>+</a:t>
            </a:r>
          </a:p>
        </p:txBody>
      </p:sp>
      <p:sp>
        <p:nvSpPr>
          <p:cNvPr id="14" name="TextBox 13"/>
          <p:cNvSpPr txBox="1"/>
          <p:nvPr/>
        </p:nvSpPr>
        <p:spPr>
          <a:xfrm>
            <a:off x="2304501" y="4245681"/>
            <a:ext cx="572609" cy="400110"/>
          </a:xfrm>
          <a:prstGeom prst="rect">
            <a:avLst/>
          </a:prstGeom>
          <a:noFill/>
        </p:spPr>
        <p:txBody>
          <a:bodyPr wrap="square" rtlCol="0">
            <a:spAutoFit/>
          </a:bodyPr>
          <a:lstStyle/>
          <a:p>
            <a:pPr algn="ctr">
              <a:spcAft>
                <a:spcPts val="600"/>
              </a:spcAft>
            </a:pPr>
            <a:r>
              <a:rPr lang="en-US" sz="2000" dirty="0" smtClean="0">
                <a:ea typeface="Verdana" pitchFamily="34" charset="0"/>
                <a:cs typeface="Verdana" pitchFamily="34" charset="0"/>
              </a:rPr>
              <a:t>+</a:t>
            </a:r>
          </a:p>
        </p:txBody>
      </p:sp>
      <p:sp>
        <p:nvSpPr>
          <p:cNvPr id="15" name="TextBox 14"/>
          <p:cNvSpPr txBox="1"/>
          <p:nvPr/>
        </p:nvSpPr>
        <p:spPr>
          <a:xfrm>
            <a:off x="3347626" y="4245681"/>
            <a:ext cx="572609" cy="400110"/>
          </a:xfrm>
          <a:prstGeom prst="rect">
            <a:avLst/>
          </a:prstGeom>
          <a:noFill/>
        </p:spPr>
        <p:txBody>
          <a:bodyPr wrap="square" rtlCol="0">
            <a:spAutoFit/>
          </a:bodyPr>
          <a:lstStyle/>
          <a:p>
            <a:pPr algn="ctr">
              <a:spcAft>
                <a:spcPts val="600"/>
              </a:spcAft>
            </a:pPr>
            <a:r>
              <a:rPr lang="en-US" sz="2000" dirty="0" smtClean="0">
                <a:ea typeface="Verdana" pitchFamily="34" charset="0"/>
                <a:cs typeface="Verdana" pitchFamily="34" charset="0"/>
              </a:rPr>
              <a:t>+</a:t>
            </a:r>
          </a:p>
        </p:txBody>
      </p:sp>
      <p:sp>
        <p:nvSpPr>
          <p:cNvPr id="16" name="TextBox 15"/>
          <p:cNvSpPr txBox="1"/>
          <p:nvPr/>
        </p:nvSpPr>
        <p:spPr>
          <a:xfrm>
            <a:off x="4409987" y="4245681"/>
            <a:ext cx="572609" cy="400110"/>
          </a:xfrm>
          <a:prstGeom prst="rect">
            <a:avLst/>
          </a:prstGeom>
          <a:noFill/>
        </p:spPr>
        <p:txBody>
          <a:bodyPr wrap="square" rtlCol="0">
            <a:spAutoFit/>
          </a:bodyPr>
          <a:lstStyle/>
          <a:p>
            <a:pPr algn="ctr">
              <a:spcAft>
                <a:spcPts val="600"/>
              </a:spcAft>
            </a:pPr>
            <a:r>
              <a:rPr lang="en-US" sz="2000" dirty="0" smtClean="0">
                <a:ea typeface="Verdana" pitchFamily="34" charset="0"/>
                <a:cs typeface="Verdana" pitchFamily="34" charset="0"/>
              </a:rPr>
              <a:t>+</a:t>
            </a:r>
          </a:p>
        </p:txBody>
      </p:sp>
      <p:sp>
        <p:nvSpPr>
          <p:cNvPr id="17" name="TextBox 16"/>
          <p:cNvSpPr txBox="1"/>
          <p:nvPr/>
        </p:nvSpPr>
        <p:spPr>
          <a:xfrm>
            <a:off x="6692280" y="4245681"/>
            <a:ext cx="572609" cy="400110"/>
          </a:xfrm>
          <a:prstGeom prst="rect">
            <a:avLst/>
          </a:prstGeom>
          <a:noFill/>
        </p:spPr>
        <p:txBody>
          <a:bodyPr wrap="square" rtlCol="0">
            <a:spAutoFit/>
          </a:bodyPr>
          <a:lstStyle/>
          <a:p>
            <a:pPr algn="ctr">
              <a:spcAft>
                <a:spcPts val="600"/>
              </a:spcAft>
            </a:pPr>
            <a:r>
              <a:rPr lang="en-US" sz="2000" dirty="0" smtClean="0">
                <a:ea typeface="Verdana" pitchFamily="34" charset="0"/>
                <a:cs typeface="Verdana" pitchFamily="34" charset="0"/>
              </a:rPr>
              <a:t>≤</a:t>
            </a:r>
          </a:p>
        </p:txBody>
      </p:sp>
      <p:sp>
        <p:nvSpPr>
          <p:cNvPr id="21" name="TextBox 20"/>
          <p:cNvSpPr txBox="1"/>
          <p:nvPr/>
        </p:nvSpPr>
        <p:spPr>
          <a:xfrm>
            <a:off x="366065" y="4715038"/>
            <a:ext cx="1236357" cy="286232"/>
          </a:xfrm>
          <a:prstGeom prst="rect">
            <a:avLst/>
          </a:prstGeom>
          <a:noFill/>
        </p:spPr>
        <p:txBody>
          <a:bodyPr wrap="square">
            <a:spAutoFit/>
          </a:bodyPr>
          <a:lstStyle/>
          <a:p>
            <a:pPr>
              <a:lnSpc>
                <a:spcPct val="90000"/>
              </a:lnSpc>
              <a:buFont typeface="Times New Roman" pitchFamily="18" charset="0"/>
              <a:buNone/>
              <a:defRPr/>
            </a:pPr>
            <a:r>
              <a:rPr lang="en-US" sz="1400" b="1" dirty="0" smtClean="0">
                <a:solidFill>
                  <a:srgbClr val="C00000"/>
                </a:solidFill>
                <a:latin typeface="Calibri" panose="020F0502020204030204" pitchFamily="34" charset="0"/>
              </a:rPr>
              <a:t>Construct:</a:t>
            </a:r>
            <a:endParaRPr lang="en-US" sz="1400" b="1" dirty="0">
              <a:solidFill>
                <a:srgbClr val="C00000"/>
              </a:solidFill>
              <a:latin typeface="Calibri" panose="020F0502020204030204" pitchFamily="34" charset="0"/>
            </a:endParaRPr>
          </a:p>
        </p:txBody>
      </p:sp>
      <p:sp>
        <p:nvSpPr>
          <p:cNvPr id="22" name="TextBox 21"/>
          <p:cNvSpPr txBox="1"/>
          <p:nvPr/>
        </p:nvSpPr>
        <p:spPr>
          <a:xfrm>
            <a:off x="1474732" y="4715038"/>
            <a:ext cx="1236357" cy="258532"/>
          </a:xfrm>
          <a:prstGeom prst="rect">
            <a:avLst/>
          </a:prstGeom>
          <a:noFill/>
        </p:spPr>
        <p:txBody>
          <a:bodyPr wrap="square">
            <a:spAutoFit/>
          </a:bodyPr>
          <a:lstStyle/>
          <a:p>
            <a:pPr algn="ctr">
              <a:lnSpc>
                <a:spcPct val="90000"/>
              </a:lnSpc>
              <a:buFont typeface="Times New Roman" pitchFamily="18" charset="0"/>
              <a:buNone/>
              <a:defRPr/>
            </a:pPr>
            <a:r>
              <a:rPr lang="en-US" sz="1200" b="1" dirty="0" smtClean="0">
                <a:solidFill>
                  <a:srgbClr val="C00000"/>
                </a:solidFill>
                <a:latin typeface="Calibri" panose="020F0502020204030204" pitchFamily="34" charset="0"/>
              </a:rPr>
              <a:t>Total Power</a:t>
            </a:r>
            <a:endParaRPr lang="en-US" sz="1200" b="1" dirty="0">
              <a:solidFill>
                <a:srgbClr val="C00000"/>
              </a:solidFill>
              <a:latin typeface="Calibri" panose="020F0502020204030204" pitchFamily="34" charset="0"/>
            </a:endParaRPr>
          </a:p>
        </p:txBody>
      </p:sp>
      <p:sp>
        <p:nvSpPr>
          <p:cNvPr id="23" name="TextBox 22"/>
          <p:cNvSpPr txBox="1"/>
          <p:nvPr/>
        </p:nvSpPr>
        <p:spPr>
          <a:xfrm>
            <a:off x="6916998" y="4715038"/>
            <a:ext cx="1236357" cy="258532"/>
          </a:xfrm>
          <a:prstGeom prst="rect">
            <a:avLst/>
          </a:prstGeom>
          <a:noFill/>
        </p:spPr>
        <p:txBody>
          <a:bodyPr wrap="square">
            <a:spAutoFit/>
          </a:bodyPr>
          <a:lstStyle/>
          <a:p>
            <a:pPr algn="ctr">
              <a:lnSpc>
                <a:spcPct val="90000"/>
              </a:lnSpc>
              <a:buFont typeface="Times New Roman" pitchFamily="18" charset="0"/>
              <a:buNone/>
              <a:defRPr/>
            </a:pPr>
            <a:r>
              <a:rPr lang="en-US" sz="1200" b="1" dirty="0" smtClean="0">
                <a:solidFill>
                  <a:srgbClr val="C00000"/>
                </a:solidFill>
                <a:latin typeface="Calibri" panose="020F0502020204030204" pitchFamily="34" charset="0"/>
              </a:rPr>
              <a:t>Total Power</a:t>
            </a:r>
            <a:endParaRPr lang="en-US" sz="1200" b="1" dirty="0">
              <a:solidFill>
                <a:srgbClr val="C00000"/>
              </a:solidFill>
              <a:latin typeface="Calibri" panose="020F0502020204030204" pitchFamily="34" charset="0"/>
            </a:endParaRPr>
          </a:p>
        </p:txBody>
      </p:sp>
      <p:sp>
        <p:nvSpPr>
          <p:cNvPr id="24" name="TextBox 23"/>
          <p:cNvSpPr txBox="1"/>
          <p:nvPr/>
        </p:nvSpPr>
        <p:spPr>
          <a:xfrm>
            <a:off x="5586269" y="4715038"/>
            <a:ext cx="1490533" cy="424732"/>
          </a:xfrm>
          <a:prstGeom prst="rect">
            <a:avLst/>
          </a:prstGeom>
          <a:noFill/>
        </p:spPr>
        <p:txBody>
          <a:bodyPr wrap="square">
            <a:spAutoFit/>
          </a:bodyPr>
          <a:lstStyle/>
          <a:p>
            <a:pPr algn="ctr">
              <a:lnSpc>
                <a:spcPct val="90000"/>
              </a:lnSpc>
              <a:buFont typeface="Times New Roman" pitchFamily="18" charset="0"/>
              <a:buNone/>
              <a:defRPr/>
            </a:pPr>
            <a:r>
              <a:rPr lang="en-US" sz="1200" b="1" dirty="0" smtClean="0">
                <a:solidFill>
                  <a:srgbClr val="C00000"/>
                </a:solidFill>
                <a:latin typeface="Calibri" panose="020F0502020204030204" pitchFamily="34" charset="0"/>
              </a:rPr>
              <a:t>Spectrum Mask &amp; Underlay Mask</a:t>
            </a:r>
            <a:endParaRPr lang="en-US" sz="1200" b="1" dirty="0">
              <a:solidFill>
                <a:srgbClr val="C00000"/>
              </a:solidFill>
              <a:latin typeface="Calibri" panose="020F0502020204030204" pitchFamily="34" charset="0"/>
            </a:endParaRPr>
          </a:p>
        </p:txBody>
      </p:sp>
      <p:sp>
        <p:nvSpPr>
          <p:cNvPr id="25" name="TextBox 24"/>
          <p:cNvSpPr txBox="1"/>
          <p:nvPr/>
        </p:nvSpPr>
        <p:spPr>
          <a:xfrm>
            <a:off x="2431003" y="4715038"/>
            <a:ext cx="1236357" cy="258532"/>
          </a:xfrm>
          <a:prstGeom prst="rect">
            <a:avLst/>
          </a:prstGeom>
          <a:noFill/>
        </p:spPr>
        <p:txBody>
          <a:bodyPr wrap="square">
            <a:spAutoFit/>
          </a:bodyPr>
          <a:lstStyle/>
          <a:p>
            <a:pPr algn="ctr">
              <a:lnSpc>
                <a:spcPct val="90000"/>
              </a:lnSpc>
              <a:buFont typeface="Times New Roman" pitchFamily="18" charset="0"/>
              <a:buNone/>
              <a:defRPr/>
            </a:pPr>
            <a:r>
              <a:rPr lang="en-US" sz="1200" b="1" dirty="0" smtClean="0">
                <a:solidFill>
                  <a:srgbClr val="C00000"/>
                </a:solidFill>
                <a:latin typeface="Calibri" panose="020F0502020204030204" pitchFamily="34" charset="0"/>
              </a:rPr>
              <a:t>Power Map</a:t>
            </a:r>
            <a:endParaRPr lang="en-US" sz="1200" b="1" dirty="0">
              <a:solidFill>
                <a:srgbClr val="C00000"/>
              </a:solidFill>
              <a:latin typeface="Calibri" panose="020F0502020204030204" pitchFamily="34" charset="0"/>
            </a:endParaRPr>
          </a:p>
        </p:txBody>
      </p:sp>
      <p:sp>
        <p:nvSpPr>
          <p:cNvPr id="27" name="TextBox 26"/>
          <p:cNvSpPr txBox="1"/>
          <p:nvPr/>
        </p:nvSpPr>
        <p:spPr>
          <a:xfrm>
            <a:off x="4545228" y="4715038"/>
            <a:ext cx="1236357" cy="258532"/>
          </a:xfrm>
          <a:prstGeom prst="rect">
            <a:avLst/>
          </a:prstGeom>
          <a:noFill/>
        </p:spPr>
        <p:txBody>
          <a:bodyPr wrap="square">
            <a:spAutoFit/>
          </a:bodyPr>
          <a:lstStyle/>
          <a:p>
            <a:pPr algn="ctr">
              <a:lnSpc>
                <a:spcPct val="90000"/>
              </a:lnSpc>
              <a:buFont typeface="Times New Roman" pitchFamily="18" charset="0"/>
              <a:buNone/>
              <a:defRPr/>
            </a:pPr>
            <a:r>
              <a:rPr lang="en-US" sz="1200" b="1" dirty="0" smtClean="0">
                <a:solidFill>
                  <a:srgbClr val="C00000"/>
                </a:solidFill>
                <a:latin typeface="Calibri" panose="020F0502020204030204" pitchFamily="34" charset="0"/>
              </a:rPr>
              <a:t>Power Map</a:t>
            </a:r>
            <a:endParaRPr lang="en-US" sz="1200" b="1" dirty="0">
              <a:solidFill>
                <a:srgbClr val="C00000"/>
              </a:solidFill>
              <a:latin typeface="Calibri" panose="020F0502020204030204" pitchFamily="34" charset="0"/>
            </a:endParaRPr>
          </a:p>
        </p:txBody>
      </p:sp>
      <p:sp>
        <p:nvSpPr>
          <p:cNvPr id="28" name="TextBox 27"/>
          <p:cNvSpPr txBox="1"/>
          <p:nvPr/>
        </p:nvSpPr>
        <p:spPr>
          <a:xfrm>
            <a:off x="3446173" y="4715038"/>
            <a:ext cx="1236357" cy="424732"/>
          </a:xfrm>
          <a:prstGeom prst="rect">
            <a:avLst/>
          </a:prstGeom>
          <a:noFill/>
        </p:spPr>
        <p:txBody>
          <a:bodyPr wrap="square">
            <a:spAutoFit/>
          </a:bodyPr>
          <a:lstStyle/>
          <a:p>
            <a:pPr algn="ctr">
              <a:lnSpc>
                <a:spcPct val="90000"/>
              </a:lnSpc>
              <a:buFont typeface="Times New Roman" pitchFamily="18" charset="0"/>
              <a:buNone/>
              <a:defRPr/>
            </a:pPr>
            <a:r>
              <a:rPr lang="en-US" sz="1200" b="1" dirty="0" smtClean="0">
                <a:solidFill>
                  <a:srgbClr val="C00000"/>
                </a:solidFill>
                <a:latin typeface="Calibri" panose="020F0502020204030204" pitchFamily="34" charset="0"/>
              </a:rPr>
              <a:t>Propagation Map</a:t>
            </a:r>
            <a:endParaRPr lang="en-US" sz="1200" b="1" dirty="0">
              <a:solidFill>
                <a:srgbClr val="C00000"/>
              </a:solidFill>
              <a:latin typeface="Calibri" panose="020F0502020204030204" pitchFamily="34" charset="0"/>
            </a:endParaRPr>
          </a:p>
        </p:txBody>
      </p:sp>
      <p:sp>
        <p:nvSpPr>
          <p:cNvPr id="29" name="TextBox 28"/>
          <p:cNvSpPr txBox="1"/>
          <p:nvPr/>
        </p:nvSpPr>
        <p:spPr>
          <a:xfrm>
            <a:off x="2408870" y="5478284"/>
            <a:ext cx="3313562" cy="954107"/>
          </a:xfrm>
          <a:prstGeom prst="rect">
            <a:avLst/>
          </a:prstGeom>
          <a:noFill/>
        </p:spPr>
        <p:txBody>
          <a:bodyPr wrap="square" rtlCol="0">
            <a:spAutoFit/>
          </a:bodyPr>
          <a:lstStyle/>
          <a:p>
            <a:pPr algn="ctr">
              <a:spcAft>
                <a:spcPts val="600"/>
              </a:spcAft>
            </a:pPr>
            <a:r>
              <a:rPr lang="en-US" sz="1400" dirty="0" smtClean="0">
                <a:ea typeface="Verdana" pitchFamily="34" charset="0"/>
                <a:cs typeface="Verdana" pitchFamily="34" charset="0"/>
              </a:rPr>
              <a:t>Only these three terms will change depending on the specific placement of the </a:t>
            </a:r>
            <a:r>
              <a:rPr lang="en-US" sz="1400" dirty="0" err="1" smtClean="0">
                <a:ea typeface="Verdana" pitchFamily="34" charset="0"/>
                <a:cs typeface="Verdana" pitchFamily="34" charset="0"/>
              </a:rPr>
              <a:t>Tx</a:t>
            </a:r>
            <a:r>
              <a:rPr lang="en-US" sz="1400" dirty="0" smtClean="0">
                <a:ea typeface="Verdana" pitchFamily="34" charset="0"/>
                <a:cs typeface="Verdana" pitchFamily="34" charset="0"/>
              </a:rPr>
              <a:t> and Rx. All other terms can be obtained independently.</a:t>
            </a:r>
            <a:endParaRPr lang="en-US" sz="1400" dirty="0">
              <a:ea typeface="Verdana" pitchFamily="34" charset="0"/>
              <a:cs typeface="Verdana" pitchFamily="34" charset="0"/>
            </a:endParaRPr>
          </a:p>
        </p:txBody>
      </p:sp>
      <p:cxnSp>
        <p:nvCxnSpPr>
          <p:cNvPr id="31" name="Straight Arrow Connector 30"/>
          <p:cNvCxnSpPr>
            <a:stCxn id="29" idx="0"/>
            <a:endCxn id="25" idx="2"/>
          </p:cNvCxnSpPr>
          <p:nvPr/>
        </p:nvCxnSpPr>
        <p:spPr>
          <a:xfrm flipH="1" flipV="1">
            <a:off x="3049182" y="4973570"/>
            <a:ext cx="1016469" cy="50471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9" idx="0"/>
            <a:endCxn id="28" idx="2"/>
          </p:cNvCxnSpPr>
          <p:nvPr/>
        </p:nvCxnSpPr>
        <p:spPr>
          <a:xfrm flipH="1" flipV="1">
            <a:off x="4064352" y="5139770"/>
            <a:ext cx="1299" cy="33851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9" idx="0"/>
            <a:endCxn id="27" idx="2"/>
          </p:cNvCxnSpPr>
          <p:nvPr/>
        </p:nvCxnSpPr>
        <p:spPr>
          <a:xfrm flipV="1">
            <a:off x="4065651" y="4973570"/>
            <a:ext cx="1097756" cy="50471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4593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Maps</a:t>
            </a:r>
            <a:endParaRPr lang="en-US" dirty="0"/>
          </a:p>
        </p:txBody>
      </p:sp>
      <p:sp>
        <p:nvSpPr>
          <p:cNvPr id="3" name="Content Placeholder 2"/>
          <p:cNvSpPr>
            <a:spLocks noGrp="1"/>
          </p:cNvSpPr>
          <p:nvPr>
            <p:ph idx="1"/>
          </p:nvPr>
        </p:nvSpPr>
        <p:spPr>
          <a:xfrm>
            <a:off x="661386" y="1438302"/>
            <a:ext cx="8229600" cy="4962525"/>
          </a:xfrm>
        </p:spPr>
        <p:txBody>
          <a:bodyPr/>
          <a:lstStyle/>
          <a:p>
            <a:r>
              <a:rPr lang="en-US" dirty="0" smtClean="0"/>
              <a:t>Recall how a Power Map stores data:</a:t>
            </a:r>
          </a:p>
          <a:p>
            <a:pPr lvl="1"/>
            <a:r>
              <a:rPr lang="en-US" dirty="0" smtClean="0"/>
              <a:t>Values are stored between fixed angle breakpoints</a:t>
            </a:r>
          </a:p>
          <a:p>
            <a:pPr lvl="1"/>
            <a:r>
              <a:rPr lang="en-US" dirty="0" smtClean="0"/>
              <a:t>Between a lower and upper angle of elevation, you can specify any number of azimuthal breakpoints. Between adjacent azimuth breakpoints, a different value is stored.</a:t>
            </a:r>
          </a:p>
          <a:p>
            <a:pPr lvl="1"/>
            <a:r>
              <a:rPr lang="en-US" dirty="0" smtClean="0"/>
              <a:t>Data structure consists of a list of angular breakpoints and the power gains assigned to each sector</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877" y="4160841"/>
            <a:ext cx="4876165" cy="2398395"/>
          </a:xfrm>
          <a:prstGeom prst="rect">
            <a:avLst/>
          </a:prstGeom>
          <a:noFill/>
          <a:ln>
            <a:noFill/>
          </a:ln>
        </p:spPr>
      </p:pic>
      <p:pic>
        <p:nvPicPr>
          <p:cNvPr id="5" name="Picture 4"/>
          <p:cNvPicPr/>
          <p:nvPr/>
        </p:nvPicPr>
        <p:blipFill rotWithShape="1">
          <a:blip r:embed="rId3" cstate="print">
            <a:extLst>
              <a:ext uri="{28A0092B-C50C-407E-A947-70E740481C1C}">
                <a14:useLocalDpi xmlns:a14="http://schemas.microsoft.com/office/drawing/2010/main" val="0"/>
              </a:ext>
            </a:extLst>
          </a:blip>
          <a:srcRect r="70236" b="50000"/>
          <a:stretch/>
        </p:blipFill>
        <p:spPr bwMode="auto">
          <a:xfrm>
            <a:off x="4334805" y="4767313"/>
            <a:ext cx="1919513" cy="980122"/>
          </a:xfrm>
          <a:prstGeom prst="rect">
            <a:avLst/>
          </a:prstGeom>
          <a:noFill/>
          <a:ln>
            <a:noFill/>
          </a:ln>
        </p:spPr>
      </p:pic>
      <p:pic>
        <p:nvPicPr>
          <p:cNvPr id="6" name="Picture 5"/>
          <p:cNvPicPr/>
          <p:nvPr/>
        </p:nvPicPr>
        <p:blipFill rotWithShape="1">
          <a:blip r:embed="rId3" cstate="print">
            <a:extLst>
              <a:ext uri="{28A0092B-C50C-407E-A947-70E740481C1C}">
                <a14:useLocalDpi xmlns:a14="http://schemas.microsoft.com/office/drawing/2010/main" val="0"/>
              </a:ext>
            </a:extLst>
          </a:blip>
          <a:srcRect l="34836" r="42451" b="39554"/>
          <a:stretch/>
        </p:blipFill>
        <p:spPr bwMode="auto">
          <a:xfrm>
            <a:off x="6360850" y="5154983"/>
            <a:ext cx="1464816" cy="1184902"/>
          </a:xfrm>
          <a:prstGeom prst="rect">
            <a:avLst/>
          </a:prstGeom>
          <a:noFill/>
          <a:ln>
            <a:noFill/>
          </a:ln>
        </p:spPr>
      </p:pic>
      <p:pic>
        <p:nvPicPr>
          <p:cNvPr id="7" name="Picture 6"/>
          <p:cNvPicPr/>
          <p:nvPr/>
        </p:nvPicPr>
        <p:blipFill rotWithShape="1">
          <a:blip r:embed="rId3" cstate="print">
            <a:extLst>
              <a:ext uri="{28A0092B-C50C-407E-A947-70E740481C1C}">
                <a14:useLocalDpi xmlns:a14="http://schemas.microsoft.com/office/drawing/2010/main" val="0"/>
              </a:ext>
            </a:extLst>
          </a:blip>
          <a:srcRect l="67870" t="11845" r="7489" b="47396"/>
          <a:stretch/>
        </p:blipFill>
        <p:spPr bwMode="auto">
          <a:xfrm>
            <a:off x="4771747" y="5659372"/>
            <a:ext cx="1589103" cy="798990"/>
          </a:xfrm>
          <a:prstGeom prst="rect">
            <a:avLst/>
          </a:prstGeom>
          <a:noFill/>
          <a:ln>
            <a:noFill/>
          </a:ln>
        </p:spPr>
      </p:pic>
      <p:sp>
        <p:nvSpPr>
          <p:cNvPr id="8" name="TextBox 7"/>
          <p:cNvSpPr txBox="1"/>
          <p:nvPr/>
        </p:nvSpPr>
        <p:spPr>
          <a:xfrm>
            <a:off x="6048297" y="3919565"/>
            <a:ext cx="3095703" cy="840230"/>
          </a:xfrm>
          <a:prstGeom prst="rect">
            <a:avLst/>
          </a:prstGeom>
          <a:noFill/>
        </p:spPr>
        <p:txBody>
          <a:bodyPr wrap="square">
            <a:spAutoFit/>
          </a:bodyPr>
          <a:lstStyle/>
          <a:p>
            <a:pPr>
              <a:lnSpc>
                <a:spcPct val="90000"/>
              </a:lnSpc>
              <a:buFont typeface="Times New Roman" pitchFamily="18" charset="0"/>
              <a:buNone/>
              <a:defRPr/>
            </a:pPr>
            <a:r>
              <a:rPr lang="en-US" b="1" dirty="0" smtClean="0">
                <a:solidFill>
                  <a:srgbClr val="C00000"/>
                </a:solidFill>
                <a:latin typeface="Calibri" panose="020F0502020204030204" pitchFamily="34" charset="0"/>
              </a:rPr>
              <a:t>Visualization of how Power Map gains are assigned to certain directions.</a:t>
            </a:r>
            <a:endParaRPr lang="en-US" b="1" dirty="0">
              <a:solidFill>
                <a:srgbClr val="C00000"/>
              </a:solidFill>
              <a:latin typeface="Calibri" panose="020F0502020204030204" pitchFamily="34" charset="0"/>
            </a:endParaRPr>
          </a:p>
        </p:txBody>
      </p:sp>
      <p:cxnSp>
        <p:nvCxnSpPr>
          <p:cNvPr id="9" name="Straight Arrow Connector 8"/>
          <p:cNvCxnSpPr/>
          <p:nvPr/>
        </p:nvCxnSpPr>
        <p:spPr>
          <a:xfrm flipH="1">
            <a:off x="5823751" y="4767313"/>
            <a:ext cx="1029810" cy="206257"/>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178858" y="4767313"/>
            <a:ext cx="674703" cy="892059"/>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853561" y="4767313"/>
            <a:ext cx="115410" cy="38767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3704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Propagation Maps</a:t>
            </a:r>
            <a:endParaRPr lang="en-US" dirty="0"/>
          </a:p>
        </p:txBody>
      </p:sp>
      <p:sp>
        <p:nvSpPr>
          <p:cNvPr id="3" name="Content Placeholder 2"/>
          <p:cNvSpPr>
            <a:spLocks noGrp="1"/>
          </p:cNvSpPr>
          <p:nvPr>
            <p:ph idx="1"/>
          </p:nvPr>
        </p:nvSpPr>
        <p:spPr/>
        <p:txBody>
          <a:bodyPr/>
          <a:lstStyle/>
          <a:p>
            <a:r>
              <a:rPr lang="en-US" dirty="0" smtClean="0"/>
              <a:t>Recall how a Propagation Map stores data:</a:t>
            </a:r>
          </a:p>
          <a:p>
            <a:pPr lvl="1"/>
            <a:r>
              <a:rPr lang="en-US" dirty="0" smtClean="0"/>
              <a:t>Data is stored in a similar structure, assigning propagation models to angular “sectors” bounded by fixed angular breakpoints (both by angle of elevation and azimuth)</a:t>
            </a:r>
          </a:p>
          <a:p>
            <a:pPr lvl="1"/>
            <a:r>
              <a:rPr lang="en-US" dirty="0" smtClean="0"/>
              <a:t>The data being stored in the structure is now either a single pathloss exponent (for a log-linear distance pathloss model), or two exponents and a distance breakpoint (for a piecewise log-linear distance pathloss model)</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13" y="4117716"/>
            <a:ext cx="3533038"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7611" y="4117716"/>
            <a:ext cx="3631009"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88428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SCM Properties</a:t>
            </a:r>
            <a:endParaRPr lang="en-US" dirty="0"/>
          </a:p>
        </p:txBody>
      </p:sp>
      <p:sp>
        <p:nvSpPr>
          <p:cNvPr id="3" name="Content Placeholder 2"/>
          <p:cNvSpPr>
            <a:spLocks noGrp="1"/>
          </p:cNvSpPr>
          <p:nvPr>
            <p:ph idx="1"/>
          </p:nvPr>
        </p:nvSpPr>
        <p:spPr/>
        <p:txBody>
          <a:bodyPr/>
          <a:lstStyle/>
          <a:p>
            <a:r>
              <a:rPr lang="en-US" dirty="0" smtClean="0"/>
              <a:t>Power Map power gains and Propagation Map propagation models only change at fixed angle breakpoints. For all angles between these breakpoints, these parameters are constant.</a:t>
            </a:r>
          </a:p>
          <a:p>
            <a:r>
              <a:rPr lang="en-US" dirty="0" smtClean="0"/>
              <a:t>For a given propagation model, signal strength is strictly decreasing over distance.</a:t>
            </a:r>
          </a:p>
          <a:p>
            <a:r>
              <a:rPr lang="en-US" dirty="0" smtClean="0"/>
              <a:t>Therefore, as long as we are only considering </a:t>
            </a:r>
            <a:r>
              <a:rPr lang="en-US" dirty="0" err="1" smtClean="0"/>
              <a:t>Tx</a:t>
            </a:r>
            <a:r>
              <a:rPr lang="en-US" dirty="0" smtClean="0"/>
              <a:t> and Rx positions that use the same Map values, closer points are always the most constraining.</a:t>
            </a:r>
          </a:p>
          <a:p>
            <a:endParaRPr lang="en-US" dirty="0"/>
          </a:p>
          <a:p>
            <a:r>
              <a:rPr lang="en-US" dirty="0" smtClean="0"/>
              <a:t>An additional feature of SCMs: all location types are convex</a:t>
            </a:r>
            <a:endParaRPr lang="en-US" dirty="0"/>
          </a:p>
        </p:txBody>
      </p:sp>
    </p:spTree>
    <p:extLst>
      <p:ext uri="{BB962C8B-B14F-4D97-AF65-F5344CB8AC3E}">
        <p14:creationId xmlns:p14="http://schemas.microsoft.com/office/powerpoint/2010/main" val="1146481026"/>
      </p:ext>
    </p:extLst>
  </p:cSld>
  <p:clrMapOvr>
    <a:masterClrMapping/>
  </p:clrMapOvr>
</p:sld>
</file>

<file path=ppt/theme/theme1.xml><?xml version="1.0" encoding="utf-8"?>
<a:theme xmlns:a="http://schemas.openxmlformats.org/drawingml/2006/main" name="mitrebriefing_2014">
  <a:themeElements>
    <a:clrScheme name="MITRE_Corporate Palette">
      <a:dk1>
        <a:sysClr val="windowText" lastClr="000000"/>
      </a:dk1>
      <a:lt1>
        <a:sysClr val="window" lastClr="FFFFFF"/>
      </a:lt1>
      <a:dk2>
        <a:srgbClr val="005B94"/>
      </a:dk2>
      <a:lt2>
        <a:srgbClr val="DFE1DF"/>
      </a:lt2>
      <a:accent1>
        <a:srgbClr val="00B3DC"/>
      </a:accent1>
      <a:accent2>
        <a:srgbClr val="F7901E"/>
      </a:accent2>
      <a:accent3>
        <a:srgbClr val="FFE23C"/>
      </a:accent3>
      <a:accent4>
        <a:srgbClr val="BED131"/>
      </a:accent4>
      <a:accent5>
        <a:srgbClr val="C64227"/>
      </a:accent5>
      <a:accent6>
        <a:srgbClr val="FFFFFF"/>
      </a:accent6>
      <a:hlink>
        <a:srgbClr val="00B3DC"/>
      </a:hlink>
      <a:folHlink>
        <a:srgbClr val="800080"/>
      </a:folHlink>
    </a:clrScheme>
    <a:fontScheme name="MITRE Corpor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tx1">
              <a:lumMod val="50000"/>
              <a:lumOff val="50000"/>
            </a:schemeClr>
          </a:solidFill>
        </a:ln>
      </a:spPr>
      <a:bodyPr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spcAft>
            <a:spcPts val="600"/>
          </a:spcAft>
          <a:defRPr sz="1600">
            <a:ea typeface="Verdana" pitchFamily="34" charset="0"/>
            <a:cs typeface="Verdana"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mitrebriefing_2014</Template>
  <TotalTime>433</TotalTime>
  <Words>2038</Words>
  <Application>Microsoft Office PowerPoint</Application>
  <PresentationFormat>On-screen Show (4:3)</PresentationFormat>
  <Paragraphs>221</Paragraphs>
  <Slides>31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mitrebriefing_2014</vt:lpstr>
      <vt:lpstr>Equation</vt:lpstr>
      <vt:lpstr>Spectrum Consumption Modeling: Algorithms for Assessing Compatibility</vt:lpstr>
      <vt:lpstr>Purpose</vt:lpstr>
      <vt:lpstr>General Considerations</vt:lpstr>
      <vt:lpstr>Importance</vt:lpstr>
      <vt:lpstr>The SCM Link Budget Equation</vt:lpstr>
      <vt:lpstr>The SCM Link Budget Equation</vt:lpstr>
      <vt:lpstr>Power Maps</vt:lpstr>
      <vt:lpstr>Propagation Maps</vt:lpstr>
      <vt:lpstr>SCM Properties</vt:lpstr>
      <vt:lpstr>Algorithm Strategy</vt:lpstr>
      <vt:lpstr>Subproblem Nonlinear Programming Formulation</vt:lpstr>
      <vt:lpstr>Algorithm Efficiency</vt:lpstr>
      <vt:lpstr>Algorithm Efficiency</vt:lpstr>
      <vt:lpstr>Impact of Proposed Revisions</vt:lpstr>
      <vt:lpstr>PowerMap / ScmPowerGain</vt:lpstr>
      <vt:lpstr>PowerMap / ScmPowerGain</vt:lpstr>
      <vt:lpstr>PropagationMap / ScmPathLossType</vt:lpstr>
      <vt:lpstr>Interpolated Pathloss Model</vt:lpstr>
      <vt:lpstr>Locations</vt:lpstr>
      <vt:lpstr>Locations</vt:lpstr>
      <vt:lpstr>End</vt:lpstr>
      <vt:lpstr>Support Materials</vt:lpstr>
      <vt:lpstr>Mask Power Margin</vt:lpstr>
      <vt:lpstr>Mask Interaction</vt:lpstr>
      <vt:lpstr>Underlay Mask – Continued - 3</vt:lpstr>
      <vt:lpstr>Determining Power Margin Using the  Total Power Method</vt:lpstr>
      <vt:lpstr>Step 1 Total Power Method</vt:lpstr>
      <vt:lpstr>Step 2 – Total Power Method</vt:lpstr>
      <vt:lpstr>Step 3 – Total Power Methods</vt:lpstr>
      <vt:lpstr>Step 4 – Total Power Method</vt:lpstr>
      <vt:lpstr>Determining Power Margin Using the Maximum Power Spectral Density Method</vt:lpstr>
    </vt:vector>
  </TitlesOfParts>
  <Company>The MITRE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Spectrum Consumption Modeling: Algorithms for Assessing Compatibility</dc:title>
  <dc:creator>Sam Schmitz</dc:creator>
  <dc:description>For internal MITRE use</dc:description>
  <cp:lastModifiedBy>Sam Schmitz</cp:lastModifiedBy>
  <cp:revision>36</cp:revision>
  <dcterms:created xsi:type="dcterms:W3CDTF">2014-08-07T12:04:22Z</dcterms:created>
  <dcterms:modified xsi:type="dcterms:W3CDTF">2014-08-22T19:00:36Z</dcterms:modified>
</cp:coreProperties>
</file>